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Lst>
  <p:notesMasterIdLst>
    <p:notesMasterId r:id="rId64"/>
  </p:notesMasterIdLst>
  <p:handoutMasterIdLst>
    <p:handoutMasterId r:id="rId65"/>
  </p:handoutMasterIdLst>
  <p:sldIdLst>
    <p:sldId id="256" r:id="rId2"/>
    <p:sldId id="417" r:id="rId3"/>
    <p:sldId id="341" r:id="rId4"/>
    <p:sldId id="343" r:id="rId5"/>
    <p:sldId id="419" r:id="rId6"/>
    <p:sldId id="345" r:id="rId7"/>
    <p:sldId id="346" r:id="rId8"/>
    <p:sldId id="347" r:id="rId9"/>
    <p:sldId id="348" r:id="rId10"/>
    <p:sldId id="350" r:id="rId11"/>
    <p:sldId id="357" r:id="rId12"/>
    <p:sldId id="352" r:id="rId13"/>
    <p:sldId id="356" r:id="rId14"/>
    <p:sldId id="358" r:id="rId15"/>
    <p:sldId id="359" r:id="rId16"/>
    <p:sldId id="360" r:id="rId17"/>
    <p:sldId id="361" r:id="rId18"/>
    <p:sldId id="362" r:id="rId19"/>
    <p:sldId id="364" r:id="rId20"/>
    <p:sldId id="365" r:id="rId21"/>
    <p:sldId id="366" r:id="rId22"/>
    <p:sldId id="363" r:id="rId23"/>
    <p:sldId id="397" r:id="rId24"/>
    <p:sldId id="398" r:id="rId25"/>
    <p:sldId id="389" r:id="rId26"/>
    <p:sldId id="399" r:id="rId27"/>
    <p:sldId id="392" r:id="rId28"/>
    <p:sldId id="401" r:id="rId29"/>
    <p:sldId id="402" r:id="rId30"/>
    <p:sldId id="403" r:id="rId31"/>
    <p:sldId id="404" r:id="rId32"/>
    <p:sldId id="405" r:id="rId33"/>
    <p:sldId id="406" r:id="rId34"/>
    <p:sldId id="407" r:id="rId35"/>
    <p:sldId id="408" r:id="rId36"/>
    <p:sldId id="409" r:id="rId37"/>
    <p:sldId id="410" r:id="rId38"/>
    <p:sldId id="411" r:id="rId39"/>
    <p:sldId id="412" r:id="rId40"/>
    <p:sldId id="413" r:id="rId41"/>
    <p:sldId id="415" r:id="rId42"/>
    <p:sldId id="416" r:id="rId43"/>
    <p:sldId id="367" r:id="rId44"/>
    <p:sldId id="334" r:id="rId45"/>
    <p:sldId id="380" r:id="rId46"/>
    <p:sldId id="383" r:id="rId47"/>
    <p:sldId id="390" r:id="rId48"/>
    <p:sldId id="368" r:id="rId49"/>
    <p:sldId id="370" r:id="rId50"/>
    <p:sldId id="371" r:id="rId51"/>
    <p:sldId id="393" r:id="rId52"/>
    <p:sldId id="395" r:id="rId53"/>
    <p:sldId id="396" r:id="rId54"/>
    <p:sldId id="388" r:id="rId55"/>
    <p:sldId id="257" r:id="rId56"/>
    <p:sldId id="258" r:id="rId57"/>
    <p:sldId id="259" r:id="rId58"/>
    <p:sldId id="260" r:id="rId59"/>
    <p:sldId id="262" r:id="rId60"/>
    <p:sldId id="263" r:id="rId61"/>
    <p:sldId id="264" r:id="rId62"/>
    <p:sldId id="421" r:id="rId63"/>
  </p:sldIdLst>
  <p:sldSz cx="12192000" cy="6858000"/>
  <p:notesSz cx="9601200" cy="7315200"/>
  <p:kinsoku lang="ja-JP" invalStChars="、。，．・：；？！゛゜ヽヾゝゞ々ー’”）〕］｝〉》」』】°‰′″℃￠％ぁぃぅぇぉっゃゅょゎァィゥェォッャュョヮヵヶ!%),.:;?]}｡｣､･ｧｨｩｪｫｬｭｮｯｰﾞﾟ" invalEndChars="‘“（〔［｛〈《「『【￥＄$([\{｢￡"/>
  <p:defaultTextStyle>
    <a:defPPr>
      <a:defRPr lang="en-US"/>
    </a:defPPr>
    <a:lvl1pPr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1pPr>
    <a:lvl2pPr marL="4572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2pPr>
    <a:lvl3pPr marL="9144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3pPr>
    <a:lvl4pPr marL="13716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4pPr>
    <a:lvl5pPr marL="18288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5pPr>
    <a:lvl6pPr marL="2286000" algn="l" defTabSz="457200" rtl="0" eaLnBrk="1" latinLnBrk="0" hangingPunct="1">
      <a:defRPr b="1" kern="1200">
        <a:solidFill>
          <a:schemeClr val="tx1"/>
        </a:solidFill>
        <a:latin typeface="Comic Sans MS" charset="0"/>
        <a:ea typeface="ＭＳ Ｐゴシック" charset="0"/>
        <a:cs typeface="ＭＳ Ｐゴシック" charset="0"/>
      </a:defRPr>
    </a:lvl6pPr>
    <a:lvl7pPr marL="2743200" algn="l" defTabSz="457200" rtl="0" eaLnBrk="1" latinLnBrk="0" hangingPunct="1">
      <a:defRPr b="1" kern="1200">
        <a:solidFill>
          <a:schemeClr val="tx1"/>
        </a:solidFill>
        <a:latin typeface="Comic Sans MS" charset="0"/>
        <a:ea typeface="ＭＳ Ｐゴシック" charset="0"/>
        <a:cs typeface="ＭＳ Ｐゴシック" charset="0"/>
      </a:defRPr>
    </a:lvl7pPr>
    <a:lvl8pPr marL="3200400" algn="l" defTabSz="457200" rtl="0" eaLnBrk="1" latinLnBrk="0" hangingPunct="1">
      <a:defRPr b="1" kern="1200">
        <a:solidFill>
          <a:schemeClr val="tx1"/>
        </a:solidFill>
        <a:latin typeface="Comic Sans MS" charset="0"/>
        <a:ea typeface="ＭＳ Ｐゴシック" charset="0"/>
        <a:cs typeface="ＭＳ Ｐゴシック" charset="0"/>
      </a:defRPr>
    </a:lvl8pPr>
    <a:lvl9pPr marL="3657600" algn="l" defTabSz="457200" rtl="0" eaLnBrk="1" latinLnBrk="0" hangingPunct="1">
      <a:defRPr b="1" kern="1200">
        <a:solidFill>
          <a:schemeClr val="tx1"/>
        </a:solidFill>
        <a:latin typeface="Comic Sans MS"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hiddenSlides="1"/>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F0000"/>
    <a:srgbClr val="FFFFAA"/>
    <a:srgbClr val="2A40E2"/>
    <a:srgbClr val="BCFFBC"/>
    <a:srgbClr val="F430AB"/>
    <a:srgbClr val="A18623"/>
    <a:srgbClr val="9E7800"/>
    <a:srgbClr val="C49500"/>
    <a:srgbClr val="E6E703"/>
    <a:srgbClr val="72AAAE"/>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969"/>
    <p:restoredTop sz="84183" autoAdjust="0"/>
  </p:normalViewPr>
  <p:slideViewPr>
    <p:cSldViewPr>
      <p:cViewPr varScale="1">
        <p:scale>
          <a:sx n="69" d="100"/>
          <a:sy n="69" d="100"/>
        </p:scale>
        <p:origin x="1464" y="67"/>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25" d="100"/>
        <a:sy n="125" d="100"/>
      </p:scale>
      <p:origin x="0" y="-49618"/>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ChangeArrowheads="1"/>
          </p:cNvSpPr>
          <p:nvPr/>
        </p:nvSpPr>
        <p:spPr bwMode="auto">
          <a:xfrm>
            <a:off x="4387622" y="6956426"/>
            <a:ext cx="827553" cy="274923"/>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pattFill prst="narHorz">
                  <a:fgClr>
                    <a:schemeClr val="tx1"/>
                  </a:fgClr>
                  <a:bgClr>
                    <a:schemeClr val="bg1"/>
                  </a:bgClr>
                </a:patt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2275" tIns="46978" rIns="92275" bIns="46978">
            <a:spAutoFit/>
          </a:bodyPr>
          <a:lstStyle/>
          <a:p>
            <a:pPr algn="ctr" defTabSz="917177">
              <a:lnSpc>
                <a:spcPct val="90000"/>
              </a:lnSpc>
            </a:pPr>
            <a:r>
              <a:rPr lang="en-US" sz="1300" b="0">
                <a:latin typeface="Gill Sans Light" charset="0"/>
                <a:cs typeface="Gill Sans Light" charset="0"/>
              </a:rPr>
              <a:t>Page </a:t>
            </a:r>
            <a:fld id="{073744B8-EF17-EB47-B355-93F8159194C2}" type="slidenum">
              <a:rPr lang="en-US" sz="1300" b="0">
                <a:latin typeface="Gill Sans Light" charset="0"/>
                <a:cs typeface="Gill Sans Light" charset="0"/>
              </a:rPr>
              <a:pPr algn="ctr" defTabSz="917177">
                <a:lnSpc>
                  <a:spcPct val="90000"/>
                </a:lnSpc>
              </a:pPr>
              <a:t>‹#›</a:t>
            </a:fld>
            <a:endParaRPr lang="en-US" sz="1300" b="0">
              <a:latin typeface="Gill Sans Light" charset="0"/>
              <a:cs typeface="Gill Sans Light" charset="0"/>
            </a:endParaRPr>
          </a:p>
        </p:txBody>
      </p:sp>
    </p:spTree>
    <p:extLst>
      <p:ext uri="{BB962C8B-B14F-4D97-AF65-F5344CB8AC3E}">
        <p14:creationId xmlns:p14="http://schemas.microsoft.com/office/powerpoint/2010/main" val="71744498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ChangeArrowheads="1"/>
          </p:cNvSpPr>
          <p:nvPr/>
        </p:nvSpPr>
        <p:spPr bwMode="auto">
          <a:xfrm>
            <a:off x="4373193" y="6956426"/>
            <a:ext cx="856407" cy="274923"/>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pattFill prst="narHorz">
                  <a:fgClr>
                    <a:schemeClr val="tx1"/>
                  </a:fgClr>
                  <a:bgClr>
                    <a:schemeClr val="bg1"/>
                  </a:bgClr>
                </a:patt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2275" tIns="46978" rIns="92275" bIns="46978">
            <a:spAutoFit/>
          </a:bodyPr>
          <a:lstStyle/>
          <a:p>
            <a:pPr algn="ctr" defTabSz="917177">
              <a:lnSpc>
                <a:spcPct val="90000"/>
              </a:lnSpc>
            </a:pPr>
            <a:r>
              <a:rPr lang="en-US" sz="1300" b="0"/>
              <a:t>Page </a:t>
            </a:r>
            <a:fld id="{6D259941-7246-4245-A40C-55C6F952DF9E}" type="slidenum">
              <a:rPr lang="en-US" sz="1300" b="0"/>
              <a:pPr algn="ctr" defTabSz="917177">
                <a:lnSpc>
                  <a:spcPct val="90000"/>
                </a:lnSpc>
              </a:pPr>
              <a:t>‹#›</a:t>
            </a:fld>
            <a:endParaRPr lang="en-US" sz="1300" b="0"/>
          </a:p>
        </p:txBody>
      </p:sp>
      <p:sp>
        <p:nvSpPr>
          <p:cNvPr id="65539" name="Rectangle 3"/>
          <p:cNvSpPr>
            <a:spLocks noGrp="1" noRot="1" noChangeAspect="1" noChangeArrowheads="1" noTextEdit="1"/>
          </p:cNvSpPr>
          <p:nvPr>
            <p:ph type="sldImg" idx="2"/>
          </p:nvPr>
        </p:nvSpPr>
        <p:spPr bwMode="auto">
          <a:xfrm>
            <a:off x="2362200" y="547688"/>
            <a:ext cx="4876800" cy="2744787"/>
          </a:xfrm>
          <a:prstGeom prst="rect">
            <a:avLst/>
          </a:prstGeom>
          <a:noFill/>
          <a:ln w="12700">
            <a:solidFill>
              <a:schemeClr val="tx1"/>
            </a:solidFill>
            <a:miter lim="800000"/>
            <a:headEnd/>
            <a:tailEnd/>
          </a:ln>
          <a:effectLst/>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 xmlns:a14="http://schemas.microsoft.com/office/drawing/2010/main" val="1"/>
            </a:ext>
          </a:extLst>
        </p:spPr>
      </p:sp>
      <p:sp>
        <p:nvSpPr>
          <p:cNvPr id="2052" name="Rectangle 4"/>
          <p:cNvSpPr>
            <a:spLocks noGrp="1" noChangeArrowheads="1"/>
          </p:cNvSpPr>
          <p:nvPr>
            <p:ph type="body" sz="quarter" idx="3"/>
          </p:nvPr>
        </p:nvSpPr>
        <p:spPr bwMode="auto">
          <a:xfrm>
            <a:off x="1281115" y="3475042"/>
            <a:ext cx="7038975" cy="3292475"/>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pattFill prst="narHorz">
                  <a:fgClr>
                    <a:schemeClr val="tx1"/>
                  </a:fgClr>
                  <a:bgClr>
                    <a:schemeClr val="bg1"/>
                  </a:bgClr>
                </a:patt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5629" tIns="46978" rIns="95629" bIns="46978" numCol="1" anchor="t" anchorCtr="0" compatLnSpc="1">
            <a:prstTxWarp prst="textNoShape">
              <a:avLst/>
            </a:prstTxWarp>
          </a:bodyPr>
          <a:lstStyle/>
          <a:p>
            <a:pPr lvl="0"/>
            <a:r>
              <a:rPr lang="en-US" noProof="0"/>
              <a:t>Body Text</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885107729"/>
      </p:ext>
    </p:extLst>
  </p:cSld>
  <p:clrMap bg1="lt1" tx1="dk1" bg2="lt2" tx2="dk2" accent1="accent1" accent2="accent2" accent3="accent3" accent4="accent4" accent5="accent5" accent6="accent6" hlink="hlink" folHlink="folHlink"/>
  <p:notesStyle>
    <a:lvl1pPr algn="l" rtl="0" eaLnBrk="0" fontAlgn="base" hangingPunct="0">
      <a:lnSpc>
        <a:spcPct val="90000"/>
      </a:lnSpc>
      <a:spcBef>
        <a:spcPct val="40000"/>
      </a:spcBef>
      <a:spcAft>
        <a:spcPct val="0"/>
      </a:spcAft>
      <a:defRPr sz="1200" kern="1200">
        <a:solidFill>
          <a:schemeClr val="tx1"/>
        </a:solidFill>
        <a:latin typeface="Comic Sans MS" pitchFamily="66" charset="0"/>
        <a:ea typeface="ＭＳ Ｐゴシック" charset="0"/>
        <a:cs typeface="ＭＳ Ｐゴシック" charset="0"/>
      </a:defRPr>
    </a:lvl1pPr>
    <a:lvl2pPr marL="457200" algn="l" rtl="0" eaLnBrk="0" fontAlgn="base" hangingPunct="0">
      <a:lnSpc>
        <a:spcPct val="90000"/>
      </a:lnSpc>
      <a:spcBef>
        <a:spcPct val="40000"/>
      </a:spcBef>
      <a:spcAft>
        <a:spcPct val="0"/>
      </a:spcAft>
      <a:defRPr sz="1200" kern="1200">
        <a:solidFill>
          <a:schemeClr val="tx1"/>
        </a:solidFill>
        <a:latin typeface="Comic Sans MS" pitchFamily="66" charset="0"/>
        <a:ea typeface="ＭＳ Ｐゴシック" charset="0"/>
        <a:cs typeface="+mn-cs"/>
      </a:defRPr>
    </a:lvl2pPr>
    <a:lvl3pPr marL="914400" algn="l" rtl="0" eaLnBrk="0" fontAlgn="base" hangingPunct="0">
      <a:lnSpc>
        <a:spcPct val="90000"/>
      </a:lnSpc>
      <a:spcBef>
        <a:spcPct val="40000"/>
      </a:spcBef>
      <a:spcAft>
        <a:spcPct val="0"/>
      </a:spcAft>
      <a:defRPr sz="1200" kern="1200">
        <a:solidFill>
          <a:schemeClr val="tx1"/>
        </a:solidFill>
        <a:latin typeface="Comic Sans MS" pitchFamily="66" charset="0"/>
        <a:ea typeface="ＭＳ Ｐゴシック" charset="0"/>
        <a:cs typeface="+mn-cs"/>
      </a:defRPr>
    </a:lvl3pPr>
    <a:lvl4pPr marL="1371600" algn="l" rtl="0" eaLnBrk="0" fontAlgn="base" hangingPunct="0">
      <a:lnSpc>
        <a:spcPct val="90000"/>
      </a:lnSpc>
      <a:spcBef>
        <a:spcPct val="40000"/>
      </a:spcBef>
      <a:spcAft>
        <a:spcPct val="0"/>
      </a:spcAft>
      <a:defRPr sz="1200" kern="1200">
        <a:solidFill>
          <a:schemeClr val="tx1"/>
        </a:solidFill>
        <a:latin typeface="Comic Sans MS" pitchFamily="66" charset="0"/>
        <a:ea typeface="ＭＳ Ｐゴシック" charset="0"/>
        <a:cs typeface="+mn-cs"/>
      </a:defRPr>
    </a:lvl4pPr>
    <a:lvl5pPr marL="1828800" algn="l" rtl="0" eaLnBrk="0" fontAlgn="base" hangingPunct="0">
      <a:lnSpc>
        <a:spcPct val="90000"/>
      </a:lnSpc>
      <a:spcBef>
        <a:spcPct val="40000"/>
      </a:spcBef>
      <a:spcAft>
        <a:spcPct val="0"/>
      </a:spcAft>
      <a:defRPr sz="1200" kern="1200">
        <a:solidFill>
          <a:schemeClr val="tx1"/>
        </a:solidFill>
        <a:latin typeface="Comic Sans MS" pitchFamily="66" charset="0"/>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en.wikipedia.org/wiki/Race_condition" TargetMode="External"/><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Rot="1" noChangeAspect="1" noChangeArrowheads="1" noTextEdit="1"/>
          </p:cNvSpPr>
          <p:nvPr>
            <p:ph type="sldImg"/>
          </p:nvPr>
        </p:nvSpPr>
        <p:spPr>
          <a:xfrm>
            <a:off x="2362200" y="547688"/>
            <a:ext cx="4876800" cy="2744787"/>
          </a:xfrm>
          <a:ln/>
        </p:spPr>
      </p:sp>
      <p:sp>
        <p:nvSpPr>
          <p:cNvPr id="66563" name="Rectangle 3"/>
          <p:cNvSpPr>
            <a:spLocks noGrp="1" noChangeArrowheads="1"/>
          </p:cNvSpPr>
          <p:nvPr>
            <p:ph type="body" idx="1"/>
          </p:nvPr>
        </p:nvSpPr>
        <p:spPr>
          <a:extLst>
            <a:ext uri="{FAA26D3D-D897-4be2-8F04-BA451C77F1D7}">
              <ma14:placeholderFlag xmlns="" xmlns:ma14="http://schemas.microsoft.com/office/mac/drawingml/2011/main" val="1"/>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cs typeface="+mn-c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0EB10148-9EF2-FB49-9E1A-13660DDAFF20}" type="slidenum">
              <a:rPr kumimoji="1" lang="zh-CN" altLang="en-US" smtClean="0"/>
              <a:t>46</a:t>
            </a:fld>
            <a:endParaRPr kumimoji="1" lang="zh-CN" altLang="en-US"/>
          </a:p>
        </p:txBody>
      </p:sp>
    </p:spTree>
    <p:extLst>
      <p:ext uri="{BB962C8B-B14F-4D97-AF65-F5344CB8AC3E}">
        <p14:creationId xmlns:p14="http://schemas.microsoft.com/office/powerpoint/2010/main" val="10704967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0EB10148-9EF2-FB49-9E1A-13660DDAFF20}" type="slidenum">
              <a:rPr kumimoji="1" lang="zh-CN" altLang="en-US" smtClean="0"/>
              <a:t>48</a:t>
            </a:fld>
            <a:endParaRPr kumimoji="1" lang="zh-CN" altLang="en-US"/>
          </a:p>
        </p:txBody>
      </p:sp>
    </p:spTree>
    <p:extLst>
      <p:ext uri="{BB962C8B-B14F-4D97-AF65-F5344CB8AC3E}">
        <p14:creationId xmlns:p14="http://schemas.microsoft.com/office/powerpoint/2010/main" val="9844516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i="1" dirty="0">
                <a:effectLst/>
                <a:latin typeface="Helvetica" pitchFamily="2" charset="0"/>
              </a:rPr>
              <a:t>An explicit queue that threads can put themselves</a:t>
            </a:r>
            <a:endParaRPr lang="en-US" altLang="zh-CN" dirty="0">
              <a:effectLst/>
              <a:latin typeface="Helvetica" pitchFamily="2" charset="0"/>
            </a:endParaRPr>
          </a:p>
          <a:p>
            <a:r>
              <a:rPr lang="en-US" altLang="zh-CN" i="1" dirty="0">
                <a:effectLst/>
                <a:latin typeface="Helvetica" pitchFamily="2" charset="0"/>
              </a:rPr>
              <a:t>when some </a:t>
            </a:r>
            <a:r>
              <a:rPr lang="en-US" altLang="zh-CN" i="1" dirty="0">
                <a:solidFill>
                  <a:srgbClr val="0070C1"/>
                </a:solidFill>
                <a:effectLst/>
                <a:latin typeface="Helvetica" pitchFamily="2" charset="0"/>
              </a:rPr>
              <a:t>condition </a:t>
            </a:r>
            <a:r>
              <a:rPr lang="en-US" altLang="zh-CN" i="1" dirty="0">
                <a:effectLst/>
                <a:latin typeface="Helvetica" pitchFamily="2" charset="0"/>
              </a:rPr>
              <a:t>is not as desired</a:t>
            </a:r>
            <a:endParaRPr lang="en-US" altLang="zh-CN" dirty="0">
              <a:effectLst/>
              <a:latin typeface="Helvetica" pitchFamily="2" charset="0"/>
            </a:endParaRPr>
          </a:p>
          <a:p>
            <a:endParaRPr lang="en-US" dirty="0"/>
          </a:p>
          <a:p>
            <a:endParaRPr lang="en-US" dirty="0"/>
          </a:p>
          <a:p>
            <a:r>
              <a:rPr lang="en-US" altLang="zh-CN" b="0" i="0" dirty="0">
                <a:solidFill>
                  <a:srgbClr val="374151"/>
                </a:solidFill>
                <a:effectLst/>
                <a:latin typeface="Söhne"/>
              </a:rPr>
              <a:t>A conditional variable allows a thread to wait for a particular condition to be true before continuing execution. The thread can signal the condition variable to wake up one or more waiting threads when the condition becomes true.</a:t>
            </a:r>
            <a:endParaRPr lang="en-US" dirty="0"/>
          </a:p>
        </p:txBody>
      </p:sp>
      <p:sp>
        <p:nvSpPr>
          <p:cNvPr id="4" name="灯片编号占位符 3"/>
          <p:cNvSpPr>
            <a:spLocks noGrp="1"/>
          </p:cNvSpPr>
          <p:nvPr>
            <p:ph type="sldNum" sz="quarter" idx="5"/>
          </p:nvPr>
        </p:nvSpPr>
        <p:spPr/>
        <p:txBody>
          <a:bodyPr/>
          <a:lstStyle/>
          <a:p>
            <a:fld id="{0EB10148-9EF2-FB49-9E1A-13660DDAFF20}" type="slidenum">
              <a:rPr kumimoji="1" lang="zh-CN" altLang="en-US" smtClean="0"/>
              <a:t>49</a:t>
            </a:fld>
            <a:endParaRPr kumimoji="1" lang="zh-CN" altLang="en-US"/>
          </a:p>
        </p:txBody>
      </p:sp>
    </p:spTree>
    <p:extLst>
      <p:ext uri="{BB962C8B-B14F-4D97-AF65-F5344CB8AC3E}">
        <p14:creationId xmlns:p14="http://schemas.microsoft.com/office/powerpoint/2010/main" val="8057276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Tree>
    <p:extLst>
      <p:ext uri="{BB962C8B-B14F-4D97-AF65-F5344CB8AC3E}">
        <p14:creationId xmlns:p14="http://schemas.microsoft.com/office/powerpoint/2010/main" val="5985860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81F005-03D5-8BC7-0A50-1592AA995DF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A50B277-3AB4-9751-B2A4-4F31BB17ED2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4C5AA7E-090F-D0BB-5889-725CD1984652}"/>
              </a:ext>
            </a:extLst>
          </p:cNvPr>
          <p:cNvSpPr>
            <a:spLocks noGrp="1"/>
          </p:cNvSpPr>
          <p:nvPr>
            <p:ph type="body" idx="1"/>
          </p:nvPr>
        </p:nvSpPr>
        <p:spPr/>
        <p:txBody>
          <a:bodyPr/>
          <a:lstStyle/>
          <a:p>
            <a:r>
              <a:rPr lang="en-GB" dirty="0"/>
              <a:t>Spurious wakeups usually happen because in between the time when the condition variable was </a:t>
            </a:r>
            <a:r>
              <a:rPr lang="en-GB" dirty="0" err="1"/>
              <a:t>signaled</a:t>
            </a:r>
            <a:r>
              <a:rPr lang="en-GB" dirty="0"/>
              <a:t> and when the awakened thread was finally able to run, another thread ran first and changed the condition again. In general, if multiple threads are awakened, the first one to run will find the condition satisfied, but the others may find the condition unsatisfied. In this way, there is a </a:t>
            </a:r>
            <a:r>
              <a:rPr lang="en-GB" dirty="0">
                <a:hlinkClick r:id="rId3" tooltip="Race condition"/>
              </a:rPr>
              <a:t>race condition</a:t>
            </a:r>
            <a:r>
              <a:rPr lang="en-GB" dirty="0"/>
              <a:t> between all the awakened threads. The first thread to run will win the race and find the condition satisfied, while the other threads will lose the race, and experience a spurious wakeup’</a:t>
            </a:r>
          </a:p>
          <a:p>
            <a:endParaRPr lang="en-GB" dirty="0"/>
          </a:p>
          <a:p>
            <a:pPr lvl="1"/>
            <a:endParaRPr lang="en-GB" sz="1800" b="0" kern="0" dirty="0"/>
          </a:p>
          <a:p>
            <a:endParaRPr lang="en-GB" sz="1800" b="0" kern="0" dirty="0"/>
          </a:p>
          <a:p>
            <a:r>
              <a:rPr lang="en-GB" sz="1800" b="0" kern="0" dirty="0"/>
              <a:t>Example Scenario</a:t>
            </a:r>
          </a:p>
          <a:p>
            <a:endParaRPr lang="en-GB" sz="1800" b="0" kern="0" dirty="0"/>
          </a:p>
          <a:p>
            <a:r>
              <a:rPr lang="en-GB" sz="1800" b="0" kern="0" dirty="0"/>
              <a:t>    The parent thread calls </a:t>
            </a:r>
            <a:r>
              <a:rPr lang="en-GB" sz="1800" b="0" kern="0" dirty="0" err="1"/>
              <a:t>thr_join</a:t>
            </a:r>
            <a:r>
              <a:rPr lang="en-GB" sz="1800" b="0" kern="0" dirty="0"/>
              <a:t>() and enters </a:t>
            </a:r>
            <a:r>
              <a:rPr lang="en-GB" sz="1800" b="0" kern="0" dirty="0" err="1"/>
              <a:t>pthread_cond_wait</a:t>
            </a:r>
            <a:r>
              <a:rPr lang="en-GB" sz="1800" b="0" kern="0" dirty="0"/>
              <a:t>.</a:t>
            </a:r>
          </a:p>
          <a:p>
            <a:r>
              <a:rPr lang="en-GB" sz="1800" b="0" kern="0" dirty="0"/>
              <a:t>    A spurious wakeup occurs, causing </a:t>
            </a:r>
            <a:r>
              <a:rPr lang="en-GB" sz="1800" b="0" kern="0" dirty="0" err="1"/>
              <a:t>pthread_cond_wait</a:t>
            </a:r>
            <a:r>
              <a:rPr lang="en-GB" sz="1800" b="0" kern="0" dirty="0"/>
              <a:t> to return prematurely.</a:t>
            </a:r>
          </a:p>
          <a:p>
            <a:r>
              <a:rPr lang="en-GB" sz="1800" b="0" kern="0" dirty="0"/>
              <a:t>    Since the condition (</a:t>
            </a:r>
            <a:r>
              <a:rPr lang="en-GB" sz="1800" b="0" kern="0" dirty="0" err="1"/>
              <a:t>child_done</a:t>
            </a:r>
            <a:r>
              <a:rPr lang="en-GB" sz="1800" b="0" kern="0" dirty="0"/>
              <a:t>) is only checked once with an if, the parent thread assumes it can proceed, even though the child has not yet called </a:t>
            </a:r>
            <a:r>
              <a:rPr lang="en-GB" sz="1800" b="0" kern="0" dirty="0" err="1"/>
              <a:t>thr_exit</a:t>
            </a:r>
            <a:r>
              <a:rPr lang="en-GB" sz="1800" b="0" kern="0" dirty="0"/>
              <a:t>() or set </a:t>
            </a:r>
            <a:r>
              <a:rPr lang="en-GB" sz="1800" b="0" kern="0" dirty="0" err="1"/>
              <a:t>child_done</a:t>
            </a:r>
            <a:r>
              <a:rPr lang="en-GB" sz="1800" b="0" kern="0" dirty="0"/>
              <a:t> = true.</a:t>
            </a:r>
          </a:p>
          <a:p>
            <a:endParaRPr lang="en-GB" sz="1800" b="0" kern="0" dirty="0"/>
          </a:p>
          <a:p>
            <a:endParaRPr lang="en-GB" sz="1800" b="0" kern="0" dirty="0"/>
          </a:p>
          <a:p>
            <a:endParaRPr lang="en-GB" sz="1800" b="0" kern="0" dirty="0"/>
          </a:p>
          <a:p>
            <a:pPr lvl="1"/>
            <a:r>
              <a:rPr lang="en-GB" sz="1600" b="0" kern="0" dirty="0"/>
              <a:t>The use of a loop around </a:t>
            </a:r>
            <a:r>
              <a:rPr lang="en-GB" sz="1600" b="0" kern="0" dirty="0" err="1"/>
              <a:t>pthread_cond_wait</a:t>
            </a:r>
            <a:r>
              <a:rPr lang="en-GB" sz="1600" b="0" kern="0" dirty="0"/>
              <a:t> ensures correctness in case of spurious wakeups.</a:t>
            </a:r>
          </a:p>
          <a:p>
            <a:endParaRPr lang="en-SE" dirty="0"/>
          </a:p>
        </p:txBody>
      </p:sp>
    </p:spTree>
    <p:extLst>
      <p:ext uri="{BB962C8B-B14F-4D97-AF65-F5344CB8AC3E}">
        <p14:creationId xmlns:p14="http://schemas.microsoft.com/office/powerpoint/2010/main" val="41943222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5BCF24-CAC9-C8FC-9E8F-82662B24C99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FFFC2C4-EA79-992C-8C3A-9E16F1BD6ED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FF571A7-FC10-82B6-B7FA-14A861628729}"/>
              </a:ext>
            </a:extLst>
          </p:cNvPr>
          <p:cNvSpPr>
            <a:spLocks noGrp="1"/>
          </p:cNvSpPr>
          <p:nvPr>
            <p:ph type="body" idx="1"/>
          </p:nvPr>
        </p:nvSpPr>
        <p:spPr/>
        <p:txBody>
          <a:bodyPr/>
          <a:lstStyle/>
          <a:p>
            <a:endParaRPr lang="en-SE" dirty="0"/>
          </a:p>
        </p:txBody>
      </p:sp>
    </p:spTree>
    <p:extLst>
      <p:ext uri="{BB962C8B-B14F-4D97-AF65-F5344CB8AC3E}">
        <p14:creationId xmlns:p14="http://schemas.microsoft.com/office/powerpoint/2010/main" val="19112651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solidFill>
                  <a:srgbClr val="F79546"/>
                </a:solidFill>
                <a:effectLst/>
                <a:latin typeface="Helvetica" pitchFamily="2" charset="0"/>
              </a:rPr>
              <a:t>2: use mutex to ensure no race between interacting with state and wait/signal</a:t>
            </a:r>
          </a:p>
        </p:txBody>
      </p:sp>
      <p:sp>
        <p:nvSpPr>
          <p:cNvPr id="4" name="灯片编号占位符 3"/>
          <p:cNvSpPr>
            <a:spLocks noGrp="1"/>
          </p:cNvSpPr>
          <p:nvPr>
            <p:ph type="sldNum" sz="quarter" idx="5"/>
          </p:nvPr>
        </p:nvSpPr>
        <p:spPr/>
        <p:txBody>
          <a:bodyPr/>
          <a:lstStyle/>
          <a:p>
            <a:fld id="{0EB10148-9EF2-FB49-9E1A-13660DDAFF20}" type="slidenum">
              <a:rPr kumimoji="1" lang="zh-CN" altLang="en-US" smtClean="0"/>
              <a:t>54</a:t>
            </a:fld>
            <a:endParaRPr kumimoji="1" lang="zh-CN" altLang="en-US"/>
          </a:p>
        </p:txBody>
      </p:sp>
    </p:spTree>
    <p:extLst>
      <p:ext uri="{BB962C8B-B14F-4D97-AF65-F5344CB8AC3E}">
        <p14:creationId xmlns:p14="http://schemas.microsoft.com/office/powerpoint/2010/main" val="22726192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Tree>
    <p:extLst>
      <p:ext uri="{BB962C8B-B14F-4D97-AF65-F5344CB8AC3E}">
        <p14:creationId xmlns:p14="http://schemas.microsoft.com/office/powerpoint/2010/main" val="12939104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50825" indent="-238125">
              <a:spcBef>
                <a:spcPts val="560"/>
              </a:spcBef>
              <a:buFontTx/>
              <a:buChar char="•"/>
              <a:tabLst>
                <a:tab pos="250825" algn="l"/>
              </a:tabLst>
            </a:pPr>
            <a:endParaRPr lang="en-GB" sz="2400" b="0" dirty="0">
              <a:latin typeface="Gill Sans" panose="020B0502020104020203"/>
              <a:cs typeface="Arial MT"/>
            </a:endParaRPr>
          </a:p>
          <a:p>
            <a:pPr marL="250825" indent="-238125">
              <a:spcBef>
                <a:spcPts val="560"/>
              </a:spcBef>
              <a:buChar char="•"/>
              <a:tabLst>
                <a:tab pos="250825" algn="l"/>
              </a:tabLst>
            </a:pPr>
            <a:endParaRPr lang="en-GB" sz="2400" b="0" dirty="0">
              <a:latin typeface="Gill Sans" panose="020B0502020104020203"/>
              <a:cs typeface="Arial MT"/>
            </a:endParaRPr>
          </a:p>
          <a:p>
            <a:pPr marL="631825" lvl="1" indent="-238760">
              <a:spcBef>
                <a:spcPts val="550"/>
              </a:spcBef>
              <a:buChar char="•"/>
              <a:tabLst>
                <a:tab pos="631825" algn="l"/>
              </a:tabLst>
            </a:pPr>
            <a:r>
              <a:rPr lang="en-GB" sz="2400" b="0" dirty="0">
                <a:solidFill>
                  <a:srgbClr val="0365C0"/>
                </a:solidFill>
                <a:latin typeface="Gill Sans" panose="020B0502020104020203"/>
                <a:cs typeface="Arial MT"/>
              </a:rPr>
              <a:t>It</a:t>
            </a:r>
            <a:r>
              <a:rPr lang="en-GB" sz="2400" b="0" spc="10" dirty="0">
                <a:solidFill>
                  <a:srgbClr val="0365C0"/>
                </a:solidFill>
                <a:latin typeface="Gill Sans" panose="020B0502020104020203"/>
                <a:cs typeface="Arial MT"/>
              </a:rPr>
              <a:t> </a:t>
            </a:r>
            <a:r>
              <a:rPr lang="en-GB" sz="2400" b="0" dirty="0">
                <a:solidFill>
                  <a:srgbClr val="0365C0"/>
                </a:solidFill>
                <a:latin typeface="Gill Sans" panose="020B0502020104020203"/>
                <a:cs typeface="Arial MT"/>
              </a:rPr>
              <a:t>is</a:t>
            </a:r>
            <a:r>
              <a:rPr lang="en-GB" sz="2400" b="0" spc="5" dirty="0">
                <a:solidFill>
                  <a:srgbClr val="0365C0"/>
                </a:solidFill>
                <a:latin typeface="Gill Sans" panose="020B0502020104020203"/>
                <a:cs typeface="Arial MT"/>
              </a:rPr>
              <a:t> </a:t>
            </a:r>
            <a:r>
              <a:rPr lang="en-GB" sz="2400" b="0" dirty="0">
                <a:solidFill>
                  <a:srgbClr val="0365C0"/>
                </a:solidFill>
                <a:latin typeface="Gill Sans" panose="020B0502020104020203"/>
                <a:cs typeface="Arial MT"/>
              </a:rPr>
              <a:t>signalled</a:t>
            </a:r>
            <a:r>
              <a:rPr lang="en-GB" sz="2400" b="0" spc="10" dirty="0">
                <a:solidFill>
                  <a:srgbClr val="0365C0"/>
                </a:solidFill>
                <a:latin typeface="Gill Sans" panose="020B0502020104020203"/>
                <a:cs typeface="Arial MT"/>
              </a:rPr>
              <a:t> </a:t>
            </a:r>
            <a:r>
              <a:rPr lang="en-GB" sz="2400" b="0" dirty="0">
                <a:solidFill>
                  <a:srgbClr val="0365C0"/>
                </a:solidFill>
                <a:latin typeface="Gill Sans" panose="020B0502020104020203"/>
                <a:cs typeface="Arial MT"/>
              </a:rPr>
              <a:t>by</a:t>
            </a:r>
            <a:r>
              <a:rPr lang="en-GB" sz="2400" b="0" spc="5" dirty="0">
                <a:solidFill>
                  <a:srgbClr val="0365C0"/>
                </a:solidFill>
                <a:latin typeface="Gill Sans" panose="020B0502020104020203"/>
                <a:cs typeface="Arial MT"/>
              </a:rPr>
              <a:t> </a:t>
            </a:r>
            <a:r>
              <a:rPr lang="en-GB" sz="2400" b="0" dirty="0">
                <a:solidFill>
                  <a:srgbClr val="0365C0"/>
                </a:solidFill>
                <a:latin typeface="Gill Sans" panose="020B0502020104020203"/>
                <a:cs typeface="Arial MT"/>
              </a:rPr>
              <a:t>t1,</a:t>
            </a:r>
            <a:r>
              <a:rPr lang="en-GB" sz="2400" b="0" spc="10" dirty="0">
                <a:solidFill>
                  <a:srgbClr val="0365C0"/>
                </a:solidFill>
                <a:latin typeface="Gill Sans" panose="020B0502020104020203"/>
                <a:cs typeface="Arial MT"/>
              </a:rPr>
              <a:t> </a:t>
            </a:r>
            <a:r>
              <a:rPr lang="en-GB" sz="2400" b="0" dirty="0">
                <a:solidFill>
                  <a:srgbClr val="0365C0"/>
                </a:solidFill>
                <a:latin typeface="Gill Sans" panose="020B0502020104020203"/>
                <a:cs typeface="Arial MT"/>
              </a:rPr>
              <a:t>so</a:t>
            </a:r>
            <a:r>
              <a:rPr lang="en-GB" sz="2400" b="0" spc="10" dirty="0">
                <a:solidFill>
                  <a:srgbClr val="0365C0"/>
                </a:solidFill>
                <a:latin typeface="Gill Sans" panose="020B0502020104020203"/>
                <a:cs typeface="Arial MT"/>
              </a:rPr>
              <a:t> </a:t>
            </a:r>
            <a:r>
              <a:rPr lang="en-GB" sz="2400" b="0" dirty="0">
                <a:solidFill>
                  <a:srgbClr val="0365C0"/>
                </a:solidFill>
                <a:latin typeface="Gill Sans" panose="020B0502020104020203"/>
                <a:cs typeface="Arial MT"/>
              </a:rPr>
              <a:t>the</a:t>
            </a:r>
            <a:r>
              <a:rPr lang="en-GB" sz="2400" b="0" spc="5" dirty="0">
                <a:solidFill>
                  <a:srgbClr val="0365C0"/>
                </a:solidFill>
                <a:latin typeface="Gill Sans" panose="020B0502020104020203"/>
                <a:cs typeface="Arial MT"/>
              </a:rPr>
              <a:t> </a:t>
            </a:r>
            <a:r>
              <a:rPr lang="en-GB" sz="2400" b="0" dirty="0">
                <a:solidFill>
                  <a:srgbClr val="0365C0"/>
                </a:solidFill>
                <a:latin typeface="Gill Sans" panose="020B0502020104020203"/>
                <a:cs typeface="Arial MT"/>
              </a:rPr>
              <a:t>initial</a:t>
            </a:r>
            <a:r>
              <a:rPr lang="en-GB" sz="2400" b="0" spc="10" dirty="0">
                <a:solidFill>
                  <a:srgbClr val="0365C0"/>
                </a:solidFill>
                <a:latin typeface="Gill Sans" panose="020B0502020104020203"/>
                <a:cs typeface="Arial MT"/>
              </a:rPr>
              <a:t> </a:t>
            </a:r>
            <a:r>
              <a:rPr lang="en-GB" sz="2400" b="0" dirty="0">
                <a:solidFill>
                  <a:srgbClr val="0365C0"/>
                </a:solidFill>
                <a:latin typeface="Gill Sans" panose="020B0502020104020203"/>
                <a:cs typeface="Arial MT"/>
              </a:rPr>
              <a:t>value</a:t>
            </a:r>
            <a:r>
              <a:rPr lang="en-GB" sz="2400" b="0" spc="5" dirty="0">
                <a:solidFill>
                  <a:srgbClr val="0365C0"/>
                </a:solidFill>
                <a:latin typeface="Gill Sans" panose="020B0502020104020203"/>
                <a:cs typeface="Arial MT"/>
              </a:rPr>
              <a:t> </a:t>
            </a:r>
            <a:r>
              <a:rPr lang="en-GB" sz="2400" b="0" dirty="0">
                <a:solidFill>
                  <a:srgbClr val="0365C0"/>
                </a:solidFill>
                <a:latin typeface="Gill Sans" panose="020B0502020104020203"/>
                <a:cs typeface="Arial MT"/>
              </a:rPr>
              <a:t>of</a:t>
            </a:r>
            <a:r>
              <a:rPr lang="en-GB" sz="2400" b="0" spc="10" dirty="0">
                <a:solidFill>
                  <a:srgbClr val="0365C0"/>
                </a:solidFill>
                <a:latin typeface="Gill Sans" panose="020B0502020104020203"/>
                <a:cs typeface="Arial MT"/>
              </a:rPr>
              <a:t> </a:t>
            </a:r>
            <a:r>
              <a:rPr lang="en-GB" sz="2400" b="0" dirty="0">
                <a:solidFill>
                  <a:srgbClr val="0365C0"/>
                </a:solidFill>
                <a:latin typeface="Gill Sans" panose="020B0502020104020203"/>
                <a:cs typeface="Arial MT"/>
              </a:rPr>
              <a:t>s2</a:t>
            </a:r>
            <a:r>
              <a:rPr lang="en-GB" sz="2400" b="0" spc="10" dirty="0">
                <a:solidFill>
                  <a:srgbClr val="0365C0"/>
                </a:solidFill>
                <a:latin typeface="Gill Sans" panose="020B0502020104020203"/>
                <a:cs typeface="Arial MT"/>
              </a:rPr>
              <a:t> </a:t>
            </a:r>
            <a:r>
              <a:rPr lang="en-GB" sz="2400" b="0" dirty="0">
                <a:solidFill>
                  <a:srgbClr val="0365C0"/>
                </a:solidFill>
                <a:latin typeface="Gill Sans" panose="020B0502020104020203"/>
                <a:cs typeface="Arial MT"/>
              </a:rPr>
              <a:t>has</a:t>
            </a:r>
            <a:r>
              <a:rPr lang="en-GB" sz="2400" b="0" spc="5" dirty="0">
                <a:solidFill>
                  <a:srgbClr val="0365C0"/>
                </a:solidFill>
                <a:latin typeface="Gill Sans" panose="020B0502020104020203"/>
                <a:cs typeface="Arial MT"/>
              </a:rPr>
              <a:t> </a:t>
            </a:r>
            <a:r>
              <a:rPr lang="en-GB" sz="2400" b="0" dirty="0">
                <a:solidFill>
                  <a:srgbClr val="0365C0"/>
                </a:solidFill>
                <a:latin typeface="Gill Sans" panose="020B0502020104020203"/>
                <a:cs typeface="Arial MT"/>
              </a:rPr>
              <a:t>to</a:t>
            </a:r>
            <a:r>
              <a:rPr lang="en-GB" sz="2400" b="0" spc="10" dirty="0">
                <a:solidFill>
                  <a:srgbClr val="0365C0"/>
                </a:solidFill>
                <a:latin typeface="Gill Sans" panose="020B0502020104020203"/>
                <a:cs typeface="Arial MT"/>
              </a:rPr>
              <a:t> </a:t>
            </a:r>
            <a:r>
              <a:rPr lang="en-GB" sz="2400" b="0" dirty="0">
                <a:solidFill>
                  <a:srgbClr val="0365C0"/>
                </a:solidFill>
                <a:latin typeface="Gill Sans" panose="020B0502020104020203"/>
                <a:cs typeface="Arial MT"/>
              </a:rPr>
              <a:t>be</a:t>
            </a:r>
            <a:r>
              <a:rPr lang="en-GB" sz="2400" b="0" spc="5" dirty="0">
                <a:solidFill>
                  <a:srgbClr val="0365C0"/>
                </a:solidFill>
                <a:latin typeface="Gill Sans" panose="020B0502020104020203"/>
                <a:cs typeface="Arial MT"/>
              </a:rPr>
              <a:t> </a:t>
            </a:r>
            <a:r>
              <a:rPr lang="en-GB" sz="2400" b="0" spc="-25" dirty="0">
                <a:solidFill>
                  <a:srgbClr val="0365C0"/>
                </a:solidFill>
                <a:latin typeface="Gill Sans" panose="020B0502020104020203"/>
                <a:cs typeface="Arial MT"/>
              </a:rPr>
              <a:t>0.</a:t>
            </a:r>
            <a:endParaRPr lang="en-GB" sz="2400" b="0" dirty="0">
              <a:latin typeface="Gill Sans" panose="020B0502020104020203"/>
              <a:cs typeface="Arial MT"/>
            </a:endParaRPr>
          </a:p>
          <a:p>
            <a:endParaRPr lang="en-SE" dirty="0"/>
          </a:p>
        </p:txBody>
      </p:sp>
    </p:spTree>
    <p:extLst>
      <p:ext uri="{BB962C8B-B14F-4D97-AF65-F5344CB8AC3E}">
        <p14:creationId xmlns:p14="http://schemas.microsoft.com/office/powerpoint/2010/main" val="2760908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90000"/>
              </a:lnSpc>
              <a:spcBef>
                <a:spcPct val="40000"/>
              </a:spcBef>
              <a:spcAft>
                <a:spcPct val="0"/>
              </a:spcAft>
              <a:buClrTx/>
              <a:buSzTx/>
              <a:buFontTx/>
              <a:buNone/>
              <a:tabLst/>
              <a:defRPr/>
            </a:pPr>
            <a:r>
              <a:rPr lang="en-GB" sz="1200" b="0" dirty="0">
                <a:solidFill>
                  <a:srgbClr val="0365C0"/>
                </a:solidFill>
                <a:latin typeface="Gill Sans" panose="020B0502020104020203"/>
                <a:cs typeface="Arial MT"/>
              </a:rPr>
              <a:t>Here,</a:t>
            </a:r>
            <a:r>
              <a:rPr lang="en-GB" sz="1200" b="0" spc="-30" dirty="0">
                <a:solidFill>
                  <a:srgbClr val="0365C0"/>
                </a:solidFill>
                <a:latin typeface="Gill Sans" panose="020B0502020104020203"/>
                <a:cs typeface="Arial MT"/>
              </a:rPr>
              <a:t> </a:t>
            </a:r>
            <a:r>
              <a:rPr lang="en-GB" sz="1200" b="0" dirty="0">
                <a:solidFill>
                  <a:srgbClr val="0365C0"/>
                </a:solidFill>
                <a:latin typeface="Gill Sans" panose="020B0502020104020203"/>
                <a:cs typeface="Arial MT"/>
              </a:rPr>
              <a:t>we</a:t>
            </a:r>
            <a:r>
              <a:rPr lang="en-GB" sz="1200" b="0" spc="-30" dirty="0">
                <a:solidFill>
                  <a:srgbClr val="0365C0"/>
                </a:solidFill>
                <a:latin typeface="Gill Sans" panose="020B0502020104020203"/>
                <a:cs typeface="Arial MT"/>
              </a:rPr>
              <a:t> </a:t>
            </a:r>
            <a:r>
              <a:rPr lang="en-GB" sz="1200" b="0" dirty="0">
                <a:solidFill>
                  <a:srgbClr val="0365C0"/>
                </a:solidFill>
                <a:latin typeface="Gill Sans" panose="020B0502020104020203"/>
                <a:cs typeface="Arial MT"/>
              </a:rPr>
              <a:t>have</a:t>
            </a:r>
            <a:r>
              <a:rPr lang="en-GB" sz="1200" b="0" spc="-30" dirty="0">
                <a:solidFill>
                  <a:srgbClr val="0365C0"/>
                </a:solidFill>
                <a:latin typeface="Gill Sans" panose="020B0502020104020203"/>
                <a:cs typeface="Arial MT"/>
              </a:rPr>
              <a:t> </a:t>
            </a:r>
            <a:r>
              <a:rPr lang="en-GB" sz="1200" b="0" dirty="0">
                <a:solidFill>
                  <a:srgbClr val="0365C0"/>
                </a:solidFill>
                <a:latin typeface="Gill Sans" panose="020B0502020104020203"/>
                <a:cs typeface="Arial MT"/>
              </a:rPr>
              <a:t>used</a:t>
            </a:r>
            <a:r>
              <a:rPr lang="en-GB" sz="1200" b="0" spc="-30" dirty="0">
                <a:solidFill>
                  <a:srgbClr val="0365C0"/>
                </a:solidFill>
                <a:latin typeface="Gill Sans" panose="020B0502020104020203"/>
                <a:cs typeface="Arial MT"/>
              </a:rPr>
              <a:t> </a:t>
            </a:r>
            <a:r>
              <a:rPr lang="en-GB" sz="1200" b="0" dirty="0">
                <a:solidFill>
                  <a:srgbClr val="0365C0"/>
                </a:solidFill>
                <a:latin typeface="Gill Sans" panose="020B0502020104020203"/>
                <a:cs typeface="Arial MT"/>
              </a:rPr>
              <a:t>a</a:t>
            </a:r>
            <a:r>
              <a:rPr lang="en-GB" sz="1200" b="0" spc="-25" dirty="0">
                <a:solidFill>
                  <a:srgbClr val="0365C0"/>
                </a:solidFill>
                <a:latin typeface="Gill Sans" panose="020B0502020104020203"/>
                <a:cs typeface="Arial MT"/>
              </a:rPr>
              <a:t> </a:t>
            </a:r>
            <a:r>
              <a:rPr lang="en-GB" sz="1200" b="0" i="1" dirty="0">
                <a:solidFill>
                  <a:srgbClr val="0365C0"/>
                </a:solidFill>
                <a:latin typeface="Gill Sans" panose="020B0502020104020203"/>
                <a:cs typeface="Arial"/>
              </a:rPr>
              <a:t>regular</a:t>
            </a:r>
            <a:r>
              <a:rPr lang="en-GB" sz="1200" b="0" i="1" spc="-30" dirty="0">
                <a:solidFill>
                  <a:srgbClr val="0365C0"/>
                </a:solidFill>
                <a:latin typeface="Gill Sans" panose="020B0502020104020203"/>
                <a:cs typeface="Arial"/>
              </a:rPr>
              <a:t> </a:t>
            </a:r>
            <a:r>
              <a:rPr lang="en-GB" sz="1200" b="0" i="1" dirty="0">
                <a:solidFill>
                  <a:srgbClr val="0365C0"/>
                </a:solidFill>
                <a:latin typeface="Gill Sans" panose="020B0502020104020203"/>
                <a:cs typeface="Arial"/>
              </a:rPr>
              <a:t>expression</a:t>
            </a:r>
            <a:r>
              <a:rPr lang="en-GB" sz="1200" b="0" i="1" spc="-40" dirty="0">
                <a:solidFill>
                  <a:srgbClr val="0365C0"/>
                </a:solidFill>
                <a:latin typeface="Gill Sans" panose="020B0502020104020203"/>
                <a:cs typeface="Arial"/>
              </a:rPr>
              <a:t> </a:t>
            </a:r>
            <a:r>
              <a:rPr lang="en-GB" sz="1200" b="0" dirty="0">
                <a:solidFill>
                  <a:srgbClr val="0365C0"/>
                </a:solidFill>
                <a:latin typeface="Gill Sans" panose="020B0502020104020203"/>
                <a:cs typeface="Arial MT"/>
              </a:rPr>
              <a:t>to</a:t>
            </a:r>
            <a:r>
              <a:rPr lang="en-GB" sz="1200" b="0" spc="-30" dirty="0">
                <a:solidFill>
                  <a:srgbClr val="0365C0"/>
                </a:solidFill>
                <a:latin typeface="Gill Sans" panose="020B0502020104020203"/>
                <a:cs typeface="Arial MT"/>
              </a:rPr>
              <a:t> </a:t>
            </a:r>
            <a:r>
              <a:rPr lang="en-GB" sz="1200" b="0" dirty="0">
                <a:solidFill>
                  <a:srgbClr val="0365C0"/>
                </a:solidFill>
                <a:latin typeface="Gill Sans" panose="020B0502020104020203"/>
                <a:cs typeface="Arial MT"/>
              </a:rPr>
              <a:t>indicate</a:t>
            </a:r>
            <a:r>
              <a:rPr lang="en-GB" sz="1200" b="0" spc="-25" dirty="0">
                <a:solidFill>
                  <a:srgbClr val="0365C0"/>
                </a:solidFill>
                <a:latin typeface="Gill Sans" panose="020B0502020104020203"/>
                <a:cs typeface="Arial MT"/>
              </a:rPr>
              <a:t> </a:t>
            </a:r>
            <a:r>
              <a:rPr lang="en-GB" sz="1200" b="0" dirty="0">
                <a:solidFill>
                  <a:srgbClr val="0365C0"/>
                </a:solidFill>
                <a:latin typeface="Gill Sans" panose="020B0502020104020203"/>
                <a:cs typeface="Arial MT"/>
              </a:rPr>
              <a:t>the</a:t>
            </a:r>
            <a:r>
              <a:rPr lang="en-GB" sz="1200" b="0" spc="-30" dirty="0">
                <a:solidFill>
                  <a:srgbClr val="0365C0"/>
                </a:solidFill>
                <a:latin typeface="Gill Sans" panose="020B0502020104020203"/>
                <a:cs typeface="Arial MT"/>
              </a:rPr>
              <a:t> </a:t>
            </a:r>
            <a:r>
              <a:rPr lang="en-GB" sz="1200" b="0" dirty="0">
                <a:solidFill>
                  <a:srgbClr val="0365C0"/>
                </a:solidFill>
                <a:latin typeface="Gill Sans" panose="020B0502020104020203"/>
                <a:cs typeface="Arial MT"/>
              </a:rPr>
              <a:t>structure</a:t>
            </a:r>
            <a:r>
              <a:rPr lang="en-GB" sz="1200" b="0" spc="-30" dirty="0">
                <a:solidFill>
                  <a:srgbClr val="0365C0"/>
                </a:solidFill>
                <a:latin typeface="Gill Sans" panose="020B0502020104020203"/>
                <a:cs typeface="Arial MT"/>
              </a:rPr>
              <a:t> </a:t>
            </a:r>
            <a:r>
              <a:rPr lang="en-GB" sz="1200" b="0" dirty="0">
                <a:solidFill>
                  <a:srgbClr val="0365C0"/>
                </a:solidFill>
                <a:latin typeface="Gill Sans" panose="020B0502020104020203"/>
                <a:cs typeface="Arial MT"/>
              </a:rPr>
              <a:t>of</a:t>
            </a:r>
            <a:r>
              <a:rPr lang="en-GB" sz="1200" b="0" spc="-30" dirty="0">
                <a:solidFill>
                  <a:srgbClr val="0365C0"/>
                </a:solidFill>
                <a:latin typeface="Gill Sans" panose="020B0502020104020203"/>
                <a:cs typeface="Arial MT"/>
              </a:rPr>
              <a:t> </a:t>
            </a:r>
            <a:r>
              <a:rPr lang="en-GB" sz="1200" b="0" dirty="0">
                <a:solidFill>
                  <a:srgbClr val="0365C0"/>
                </a:solidFill>
                <a:latin typeface="Gill Sans" panose="020B0502020104020203"/>
                <a:cs typeface="Arial MT"/>
              </a:rPr>
              <a:t>a</a:t>
            </a:r>
            <a:r>
              <a:rPr lang="en-GB" sz="1200" b="0" spc="-25" dirty="0">
                <a:solidFill>
                  <a:srgbClr val="0365C0"/>
                </a:solidFill>
                <a:latin typeface="Gill Sans" panose="020B0502020104020203"/>
                <a:cs typeface="Arial MT"/>
              </a:rPr>
              <a:t> </a:t>
            </a:r>
            <a:r>
              <a:rPr lang="en-GB" sz="1200" b="0" spc="-20" dirty="0">
                <a:solidFill>
                  <a:srgbClr val="0365C0"/>
                </a:solidFill>
                <a:latin typeface="Gill Sans" panose="020B0502020104020203"/>
                <a:cs typeface="Arial MT"/>
              </a:rPr>
              <a:t>text </a:t>
            </a:r>
            <a:r>
              <a:rPr lang="en-GB" sz="1200" b="0" dirty="0">
                <a:solidFill>
                  <a:srgbClr val="0365C0"/>
                </a:solidFill>
                <a:latin typeface="Gill Sans" panose="020B0502020104020203"/>
                <a:cs typeface="Arial MT"/>
              </a:rPr>
              <a:t>pattern.</a:t>
            </a:r>
            <a:r>
              <a:rPr lang="en-GB" sz="1200" b="0" spc="-35" dirty="0">
                <a:solidFill>
                  <a:srgbClr val="0365C0"/>
                </a:solidFill>
                <a:latin typeface="Gill Sans" panose="020B0502020104020203"/>
                <a:cs typeface="Arial MT"/>
              </a:rPr>
              <a:t> </a:t>
            </a:r>
            <a:r>
              <a:rPr lang="en-GB" sz="1200" b="0" dirty="0">
                <a:solidFill>
                  <a:srgbClr val="0365C0"/>
                </a:solidFill>
                <a:latin typeface="Gill Sans" panose="020B0502020104020203"/>
                <a:cs typeface="Arial MT"/>
              </a:rPr>
              <a:t>Regular</a:t>
            </a:r>
            <a:r>
              <a:rPr lang="en-GB" sz="1200" b="0" spc="-35" dirty="0">
                <a:solidFill>
                  <a:srgbClr val="0365C0"/>
                </a:solidFill>
                <a:latin typeface="Gill Sans" panose="020B0502020104020203"/>
                <a:cs typeface="Arial MT"/>
              </a:rPr>
              <a:t> </a:t>
            </a:r>
            <a:r>
              <a:rPr lang="en-GB" sz="1200" b="0" dirty="0">
                <a:solidFill>
                  <a:srgbClr val="0365C0"/>
                </a:solidFill>
                <a:latin typeface="Gill Sans" panose="020B0502020104020203"/>
                <a:cs typeface="Arial MT"/>
              </a:rPr>
              <a:t>expressions</a:t>
            </a:r>
            <a:r>
              <a:rPr lang="en-GB" sz="1200" b="0" spc="-35" dirty="0">
                <a:solidFill>
                  <a:srgbClr val="0365C0"/>
                </a:solidFill>
                <a:latin typeface="Gill Sans" panose="020B0502020104020203"/>
                <a:cs typeface="Arial MT"/>
              </a:rPr>
              <a:t> </a:t>
            </a:r>
            <a:r>
              <a:rPr lang="en-GB" sz="1200" b="0" dirty="0">
                <a:solidFill>
                  <a:srgbClr val="0365C0"/>
                </a:solidFill>
                <a:latin typeface="Gill Sans" panose="020B0502020104020203"/>
                <a:cs typeface="Arial MT"/>
              </a:rPr>
              <a:t>(short:</a:t>
            </a:r>
            <a:r>
              <a:rPr lang="en-GB" sz="1200" b="0" spc="-35" dirty="0">
                <a:solidFill>
                  <a:srgbClr val="0365C0"/>
                </a:solidFill>
                <a:latin typeface="Gill Sans" panose="020B0502020104020203"/>
                <a:cs typeface="Arial MT"/>
              </a:rPr>
              <a:t> </a:t>
            </a:r>
            <a:r>
              <a:rPr lang="en-GB" sz="1200" b="0" dirty="0" err="1">
                <a:solidFill>
                  <a:srgbClr val="0365C0"/>
                </a:solidFill>
                <a:latin typeface="Gill Sans" panose="020B0502020104020203"/>
                <a:cs typeface="Arial MT"/>
              </a:rPr>
              <a:t>regexps</a:t>
            </a:r>
            <a:r>
              <a:rPr lang="en-GB" sz="1200" b="0" dirty="0">
                <a:solidFill>
                  <a:srgbClr val="0365C0"/>
                </a:solidFill>
                <a:latin typeface="Gill Sans" panose="020B0502020104020203"/>
                <a:cs typeface="Arial MT"/>
              </a:rPr>
              <a:t>)</a:t>
            </a:r>
            <a:r>
              <a:rPr lang="en-GB" sz="1200" b="0" spc="-35" dirty="0">
                <a:solidFill>
                  <a:srgbClr val="0365C0"/>
                </a:solidFill>
                <a:latin typeface="Gill Sans" panose="020B0502020104020203"/>
                <a:cs typeface="Arial MT"/>
              </a:rPr>
              <a:t> </a:t>
            </a:r>
            <a:r>
              <a:rPr lang="en-GB" sz="1200" b="0" dirty="0">
                <a:solidFill>
                  <a:srgbClr val="0365C0"/>
                </a:solidFill>
                <a:latin typeface="Gill Sans" panose="020B0502020104020203"/>
                <a:cs typeface="Arial MT"/>
              </a:rPr>
              <a:t>are</a:t>
            </a:r>
            <a:r>
              <a:rPr lang="en-GB" sz="1200" b="0" spc="-35" dirty="0">
                <a:solidFill>
                  <a:srgbClr val="0365C0"/>
                </a:solidFill>
                <a:latin typeface="Gill Sans" panose="020B0502020104020203"/>
                <a:cs typeface="Arial MT"/>
              </a:rPr>
              <a:t> </a:t>
            </a:r>
            <a:r>
              <a:rPr lang="en-GB" sz="1200" b="0" dirty="0">
                <a:solidFill>
                  <a:srgbClr val="0365C0"/>
                </a:solidFill>
                <a:latin typeface="Gill Sans" panose="020B0502020104020203"/>
                <a:cs typeface="Arial MT"/>
              </a:rPr>
              <a:t>a</a:t>
            </a:r>
            <a:r>
              <a:rPr lang="en-GB" sz="1200" b="0" spc="-35" dirty="0">
                <a:solidFill>
                  <a:srgbClr val="0365C0"/>
                </a:solidFill>
                <a:latin typeface="Gill Sans" panose="020B0502020104020203"/>
                <a:cs typeface="Arial MT"/>
              </a:rPr>
              <a:t> </a:t>
            </a:r>
            <a:r>
              <a:rPr lang="en-GB" sz="1200" b="0" dirty="0">
                <a:solidFill>
                  <a:srgbClr val="0365C0"/>
                </a:solidFill>
                <a:latin typeface="Gill Sans" panose="020B0502020104020203"/>
                <a:cs typeface="Arial MT"/>
              </a:rPr>
              <a:t>common</a:t>
            </a:r>
            <a:r>
              <a:rPr lang="en-GB" sz="1200" b="0" spc="-30" dirty="0">
                <a:solidFill>
                  <a:srgbClr val="0365C0"/>
                </a:solidFill>
                <a:latin typeface="Gill Sans" panose="020B0502020104020203"/>
                <a:cs typeface="Arial MT"/>
              </a:rPr>
              <a:t> </a:t>
            </a:r>
            <a:r>
              <a:rPr lang="en-GB" sz="1200" b="0" dirty="0">
                <a:solidFill>
                  <a:srgbClr val="0365C0"/>
                </a:solidFill>
                <a:latin typeface="Gill Sans" panose="020B0502020104020203"/>
                <a:cs typeface="Arial MT"/>
              </a:rPr>
              <a:t>tool</a:t>
            </a:r>
            <a:r>
              <a:rPr lang="en-GB" sz="1200" b="0" spc="-35" dirty="0">
                <a:solidFill>
                  <a:srgbClr val="0365C0"/>
                </a:solidFill>
                <a:latin typeface="Gill Sans" panose="020B0502020104020203"/>
                <a:cs typeface="Arial MT"/>
              </a:rPr>
              <a:t> </a:t>
            </a:r>
            <a:r>
              <a:rPr lang="en-GB" sz="1200" b="0" dirty="0">
                <a:solidFill>
                  <a:srgbClr val="0365C0"/>
                </a:solidFill>
                <a:latin typeface="Gill Sans" panose="020B0502020104020203"/>
                <a:cs typeface="Arial MT"/>
              </a:rPr>
              <a:t>in</a:t>
            </a:r>
            <a:r>
              <a:rPr lang="en-GB" sz="1200" b="0" spc="-35" dirty="0">
                <a:solidFill>
                  <a:srgbClr val="0365C0"/>
                </a:solidFill>
                <a:latin typeface="Gill Sans" panose="020B0502020104020203"/>
                <a:cs typeface="Arial MT"/>
              </a:rPr>
              <a:t> </a:t>
            </a:r>
            <a:r>
              <a:rPr lang="en-GB" sz="1200" b="0" spc="-20" dirty="0">
                <a:solidFill>
                  <a:srgbClr val="0365C0"/>
                </a:solidFill>
                <a:latin typeface="Gill Sans" panose="020B0502020104020203"/>
                <a:cs typeface="Arial MT"/>
              </a:rPr>
              <a:t>Unix</a:t>
            </a:r>
            <a:endParaRPr lang="en-GB" sz="1200" b="0" dirty="0">
              <a:latin typeface="Gill Sans" panose="020B0502020104020203"/>
              <a:cs typeface="Arial MT"/>
            </a:endParaRPr>
          </a:p>
          <a:p>
            <a:endParaRPr lang="en-SE" dirty="0"/>
          </a:p>
        </p:txBody>
      </p:sp>
    </p:spTree>
    <p:extLst>
      <p:ext uri="{BB962C8B-B14F-4D97-AF65-F5344CB8AC3E}">
        <p14:creationId xmlns:p14="http://schemas.microsoft.com/office/powerpoint/2010/main" val="3371847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F97980-DA49-7990-0BE0-072EC52DA94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594D5F5-7029-F2E9-7D96-0D9B5EB0D2EB}"/>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27E4533-B887-8F1F-7D7D-57BB937C3E60}"/>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i="1" dirty="0">
                <a:effectLst/>
                <a:latin typeface="Helvetica" pitchFamily="2" charset="0"/>
              </a:rPr>
              <a:t>The execution of the critical sections by the threads</a:t>
            </a:r>
            <a:r>
              <a:rPr lang="zh-CN" altLang="en-US" dirty="0">
                <a:latin typeface="Helvetica" pitchFamily="2" charset="0"/>
              </a:rPr>
              <a:t> </a:t>
            </a:r>
            <a:r>
              <a:rPr lang="en-US" altLang="zh-CN" i="1" dirty="0">
                <a:solidFill>
                  <a:srgbClr val="000000"/>
                </a:solidFill>
                <a:effectLst/>
                <a:latin typeface="Helvetica" pitchFamily="2" charset="0"/>
              </a:rPr>
              <a:t>is</a:t>
            </a:r>
            <a:r>
              <a:rPr lang="zh-CN" altLang="en-US" i="1" dirty="0">
                <a:solidFill>
                  <a:srgbClr val="000000"/>
                </a:solidFill>
                <a:effectLst/>
                <a:latin typeface="Helvetica" pitchFamily="2" charset="0"/>
              </a:rPr>
              <a:t> </a:t>
            </a:r>
            <a:r>
              <a:rPr lang="en-US" altLang="zh-CN" i="1" dirty="0">
                <a:solidFill>
                  <a:srgbClr val="0070C1"/>
                </a:solidFill>
                <a:effectLst/>
                <a:latin typeface="Helvetica" pitchFamily="2" charset="0"/>
              </a:rPr>
              <a:t>mutually exclusive </a:t>
            </a:r>
            <a:r>
              <a:rPr lang="en-US" altLang="zh-CN" i="1" dirty="0">
                <a:solidFill>
                  <a:srgbClr val="000000"/>
                </a:solidFill>
                <a:effectLst/>
                <a:latin typeface="Helvetica" pitchFamily="2" charset="0"/>
              </a:rPr>
              <a:t>in time</a:t>
            </a:r>
            <a:endParaRPr lang="en-US" altLang="zh-CN" dirty="0">
              <a:solidFill>
                <a:srgbClr val="0070C1"/>
              </a:solidFill>
              <a:effectLst/>
              <a:latin typeface="Helvetica" pitchFamily="2" charset="0"/>
            </a:endParaRPr>
          </a:p>
          <a:p>
            <a:r>
              <a:rPr lang="en-US" altLang="zh-CN" dirty="0">
                <a:effectLst/>
                <a:latin typeface="Gill Sans"/>
              </a:rPr>
              <a:t>Programmers must make sure that some high-level</a:t>
            </a:r>
            <a:r>
              <a:rPr lang="zh-CN" altLang="en-US" dirty="0">
                <a:latin typeface="Gill Sans"/>
              </a:rPr>
              <a:t> </a:t>
            </a:r>
            <a:r>
              <a:rPr lang="en-US" altLang="zh-CN" dirty="0">
                <a:effectLst/>
                <a:latin typeface="Gill Sans"/>
              </a:rPr>
              <a:t>code sections are executed atomically</a:t>
            </a:r>
          </a:p>
          <a:p>
            <a:pPr lvl="1"/>
            <a:r>
              <a:rPr lang="en-US" altLang="zh-CN" dirty="0">
                <a:effectLst/>
                <a:latin typeface="Gill Sans"/>
              </a:rPr>
              <a:t>Atomic operation: It completes in its entirety without</a:t>
            </a:r>
            <a:r>
              <a:rPr lang="zh-CN" altLang="en-US" dirty="0">
                <a:latin typeface="Gill Sans"/>
              </a:rPr>
              <a:t> </a:t>
            </a:r>
            <a:r>
              <a:rPr lang="en-US" altLang="zh-CN" dirty="0">
                <a:effectLst/>
                <a:latin typeface="Gill Sans"/>
              </a:rPr>
              <a:t>worrying about interruption by any other potentially</a:t>
            </a:r>
            <a:r>
              <a:rPr lang="zh-CN" altLang="en-US" dirty="0">
                <a:latin typeface="Gill Sans"/>
              </a:rPr>
              <a:t> </a:t>
            </a:r>
            <a:r>
              <a:rPr lang="en-US" altLang="zh-CN" dirty="0">
                <a:effectLst/>
                <a:latin typeface="Gill Sans"/>
              </a:rPr>
              <a:t>conflict-causing thread</a:t>
            </a:r>
          </a:p>
          <a:p>
            <a:endParaRPr lang="en-US" dirty="0"/>
          </a:p>
          <a:p>
            <a:endParaRPr lang="en-US" dirty="0"/>
          </a:p>
          <a:p>
            <a:r>
              <a:rPr lang="en-US" dirty="0"/>
              <a:t>1. Mutual exclusion. If process Pi is executing in its critical section, then no other processes can be executing in their critical sections.</a:t>
            </a:r>
          </a:p>
          <a:p>
            <a:r>
              <a:rPr lang="en-US" dirty="0"/>
              <a:t>2. Progress. If no process is executing in its critical section and some processes wish to enter their critical sections, then only those processes that are not executing in their remainder sections can participate in deciding which will enter its critical section next, and this selection cannot be postponed indefinitely.</a:t>
            </a:r>
          </a:p>
          <a:p>
            <a:r>
              <a:rPr lang="en-US" dirty="0"/>
              <a:t>3. Bounded waiting. There exists a bound, or limit, on the number of times that other processes are allowed to enter their critical sections after a process has made a request to enter its critical section and before that request is granted.</a:t>
            </a:r>
          </a:p>
          <a:p>
            <a:endParaRPr lang="en-US" dirty="0"/>
          </a:p>
        </p:txBody>
      </p:sp>
      <p:sp>
        <p:nvSpPr>
          <p:cNvPr id="4" name="灯片编号占位符 3">
            <a:extLst>
              <a:ext uri="{FF2B5EF4-FFF2-40B4-BE49-F238E27FC236}">
                <a16:creationId xmlns:a16="http://schemas.microsoft.com/office/drawing/2014/main" id="{4E014B44-BDD5-9A32-2D51-C8A94E8A9B15}"/>
              </a:ext>
            </a:extLst>
          </p:cNvPr>
          <p:cNvSpPr>
            <a:spLocks noGrp="1"/>
          </p:cNvSpPr>
          <p:nvPr>
            <p:ph type="sldNum" sz="quarter" idx="5"/>
          </p:nvPr>
        </p:nvSpPr>
        <p:spPr/>
        <p:txBody>
          <a:bodyPr/>
          <a:lstStyle/>
          <a:p>
            <a:fld id="{0EB10148-9EF2-FB49-9E1A-13660DDAFF20}" type="slidenum">
              <a:rPr kumimoji="1" lang="zh-CN" altLang="en-US" smtClean="0"/>
              <a:t>5</a:t>
            </a:fld>
            <a:endParaRPr kumimoji="1" lang="zh-CN" altLang="en-US"/>
          </a:p>
        </p:txBody>
      </p:sp>
    </p:spTree>
    <p:extLst>
      <p:ext uri="{BB962C8B-B14F-4D97-AF65-F5344CB8AC3E}">
        <p14:creationId xmlns:p14="http://schemas.microsoft.com/office/powerpoint/2010/main" val="170617854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90000"/>
              </a:lnSpc>
              <a:spcBef>
                <a:spcPct val="40000"/>
              </a:spcBef>
              <a:spcAft>
                <a:spcPct val="0"/>
              </a:spcAft>
              <a:buClrTx/>
              <a:buSzTx/>
              <a:buFontTx/>
              <a:buNone/>
              <a:tabLst/>
              <a:defRPr/>
            </a:pPr>
            <a:r>
              <a:rPr lang="en-GB" sz="1200" b="0" i="1" dirty="0">
                <a:solidFill>
                  <a:srgbClr val="0365C0"/>
                </a:solidFill>
                <a:latin typeface="Gill Sans" panose="020B0502020104020203"/>
                <a:cs typeface="Arial"/>
              </a:rPr>
              <a:t>Are</a:t>
            </a:r>
            <a:r>
              <a:rPr lang="en-GB" sz="1200" b="0" i="1" spc="50" dirty="0">
                <a:solidFill>
                  <a:srgbClr val="0365C0"/>
                </a:solidFill>
                <a:latin typeface="Gill Sans" panose="020B0502020104020203"/>
                <a:cs typeface="Arial"/>
              </a:rPr>
              <a:t> </a:t>
            </a:r>
            <a:r>
              <a:rPr lang="en-GB" sz="1200" b="0" i="1" dirty="0">
                <a:solidFill>
                  <a:srgbClr val="0365C0"/>
                </a:solidFill>
                <a:latin typeface="Gill Sans" panose="020B0502020104020203"/>
                <a:cs typeface="Arial"/>
              </a:rPr>
              <a:t>there</a:t>
            </a:r>
            <a:r>
              <a:rPr lang="en-GB" sz="1200" b="0" i="1" spc="50" dirty="0">
                <a:solidFill>
                  <a:srgbClr val="0365C0"/>
                </a:solidFill>
                <a:latin typeface="Gill Sans" panose="020B0502020104020203"/>
                <a:cs typeface="Arial"/>
              </a:rPr>
              <a:t> </a:t>
            </a:r>
            <a:r>
              <a:rPr lang="en-GB" sz="1200" b="0" i="1" dirty="0">
                <a:solidFill>
                  <a:srgbClr val="0365C0"/>
                </a:solidFill>
                <a:latin typeface="Gill Sans" panose="020B0502020104020203"/>
                <a:cs typeface="Arial"/>
              </a:rPr>
              <a:t>other</a:t>
            </a:r>
            <a:r>
              <a:rPr lang="en-GB" sz="1200" b="0" i="1" spc="50" dirty="0">
                <a:solidFill>
                  <a:srgbClr val="0365C0"/>
                </a:solidFill>
                <a:latin typeface="Gill Sans" panose="020B0502020104020203"/>
                <a:cs typeface="Arial"/>
              </a:rPr>
              <a:t> </a:t>
            </a:r>
            <a:r>
              <a:rPr lang="en-GB" sz="1200" b="0" i="1" dirty="0">
                <a:solidFill>
                  <a:srgbClr val="0365C0"/>
                </a:solidFill>
                <a:latin typeface="Gill Sans" panose="020B0502020104020203"/>
                <a:cs typeface="Arial"/>
              </a:rPr>
              <a:t>execution</a:t>
            </a:r>
            <a:r>
              <a:rPr lang="en-GB" sz="1200" b="0" i="1" spc="50" dirty="0">
                <a:solidFill>
                  <a:srgbClr val="0365C0"/>
                </a:solidFill>
                <a:latin typeface="Gill Sans" panose="020B0502020104020203"/>
                <a:cs typeface="Arial"/>
              </a:rPr>
              <a:t> </a:t>
            </a:r>
            <a:r>
              <a:rPr lang="en-GB" sz="1200" b="0" i="1" dirty="0">
                <a:solidFill>
                  <a:srgbClr val="0365C0"/>
                </a:solidFill>
                <a:latin typeface="Gill Sans" panose="020B0502020104020203"/>
                <a:cs typeface="Arial"/>
              </a:rPr>
              <a:t>orders</a:t>
            </a:r>
            <a:r>
              <a:rPr lang="en-GB" sz="1200" b="0" i="1" spc="50" dirty="0">
                <a:solidFill>
                  <a:srgbClr val="0365C0"/>
                </a:solidFill>
                <a:latin typeface="Gill Sans" panose="020B0502020104020203"/>
                <a:cs typeface="Arial"/>
              </a:rPr>
              <a:t> </a:t>
            </a:r>
            <a:r>
              <a:rPr lang="en-GB" sz="1200" b="0" i="1" dirty="0">
                <a:solidFill>
                  <a:srgbClr val="0365C0"/>
                </a:solidFill>
                <a:latin typeface="Gill Sans" panose="020B0502020104020203"/>
                <a:cs typeface="Arial"/>
              </a:rPr>
              <a:t>leading</a:t>
            </a:r>
            <a:r>
              <a:rPr lang="en-GB" sz="1200" b="0" i="1" spc="50" dirty="0">
                <a:solidFill>
                  <a:srgbClr val="0365C0"/>
                </a:solidFill>
                <a:latin typeface="Gill Sans" panose="020B0502020104020203"/>
                <a:cs typeface="Arial"/>
              </a:rPr>
              <a:t> </a:t>
            </a:r>
            <a:r>
              <a:rPr lang="en-GB" sz="1200" b="0" i="1" dirty="0">
                <a:solidFill>
                  <a:srgbClr val="0365C0"/>
                </a:solidFill>
                <a:latin typeface="Gill Sans" panose="020B0502020104020203"/>
                <a:cs typeface="Arial"/>
              </a:rPr>
              <a:t>to</a:t>
            </a:r>
            <a:r>
              <a:rPr lang="en-GB" sz="1200" b="0" i="1" spc="50" dirty="0">
                <a:solidFill>
                  <a:srgbClr val="0365C0"/>
                </a:solidFill>
                <a:latin typeface="Gill Sans" panose="020B0502020104020203"/>
                <a:cs typeface="Arial"/>
              </a:rPr>
              <a:t> </a:t>
            </a:r>
            <a:r>
              <a:rPr lang="en-GB" sz="1200" b="0" i="1" dirty="0">
                <a:solidFill>
                  <a:srgbClr val="0365C0"/>
                </a:solidFill>
                <a:latin typeface="Gill Sans" panose="020B0502020104020203"/>
                <a:cs typeface="Arial"/>
              </a:rPr>
              <a:t>a</a:t>
            </a:r>
            <a:r>
              <a:rPr lang="en-GB" sz="1200" b="0" i="1" spc="45" dirty="0">
                <a:solidFill>
                  <a:srgbClr val="0365C0"/>
                </a:solidFill>
                <a:latin typeface="Gill Sans" panose="020B0502020104020203"/>
                <a:cs typeface="Arial"/>
              </a:rPr>
              <a:t> </a:t>
            </a:r>
            <a:r>
              <a:rPr lang="en-GB" sz="1200" b="0" i="1" spc="-10" dirty="0">
                <a:solidFill>
                  <a:srgbClr val="0365C0"/>
                </a:solidFill>
                <a:latin typeface="Gill Sans" panose="020B0502020104020203"/>
                <a:cs typeface="Arial"/>
              </a:rPr>
              <a:t>deadlock?</a:t>
            </a:r>
            <a:endParaRPr lang="en-GB" sz="1200" b="0" dirty="0">
              <a:latin typeface="Gill Sans" panose="020B0502020104020203"/>
              <a:cs typeface="Arial"/>
            </a:endParaRPr>
          </a:p>
          <a:p>
            <a:endParaRPr lang="en-SE" dirty="0"/>
          </a:p>
        </p:txBody>
      </p:sp>
    </p:spTree>
    <p:extLst>
      <p:ext uri="{BB962C8B-B14F-4D97-AF65-F5344CB8AC3E}">
        <p14:creationId xmlns:p14="http://schemas.microsoft.com/office/powerpoint/2010/main" val="25549306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Solution:</a:t>
            </a:r>
            <a:r>
              <a:rPr lang="zh-CN" altLang="en-US" dirty="0"/>
              <a:t> </a:t>
            </a:r>
            <a:endParaRPr lang="en-US" altLang="zh-CN" dirty="0"/>
          </a:p>
          <a:p>
            <a:pPr lvl="1"/>
            <a:r>
              <a:rPr lang="en-US" altLang="zh-CN" b="1" i="1" dirty="0">
                <a:solidFill>
                  <a:schemeClr val="accent2">
                    <a:lumMod val="60000"/>
                    <a:lumOff val="40000"/>
                  </a:schemeClr>
                </a:solidFill>
                <a:effectLst/>
                <a:latin typeface="Helvetica" pitchFamily="2" charset="0"/>
              </a:rPr>
              <a:t>Mutual exclusion</a:t>
            </a:r>
            <a:r>
              <a:rPr lang="en-US" altLang="zh-CN" i="1" dirty="0">
                <a:effectLst/>
                <a:latin typeface="Helvetica" pitchFamily="2" charset="0"/>
              </a:rPr>
              <a:t>:</a:t>
            </a:r>
            <a:r>
              <a:rPr lang="zh-CN" altLang="en-US" i="1" dirty="0">
                <a:effectLst/>
                <a:latin typeface="Helvetica" pitchFamily="2" charset="0"/>
              </a:rPr>
              <a:t> </a:t>
            </a:r>
            <a:r>
              <a:rPr lang="en-US" altLang="zh-CN" i="1" dirty="0">
                <a:effectLst/>
                <a:latin typeface="Helvetica" pitchFamily="2" charset="0"/>
              </a:rPr>
              <a:t>Only one thread in critical section at a time</a:t>
            </a:r>
            <a:endParaRPr lang="en-US" altLang="zh-CN" dirty="0">
              <a:effectLst/>
              <a:latin typeface="Helvetica" pitchFamily="2" charset="0"/>
            </a:endParaRPr>
          </a:p>
          <a:p>
            <a:pPr lvl="1"/>
            <a:r>
              <a:rPr lang="en-US" altLang="zh-CN" b="1" i="1" dirty="0">
                <a:solidFill>
                  <a:schemeClr val="accent2">
                    <a:lumMod val="60000"/>
                    <a:lumOff val="40000"/>
                  </a:schemeClr>
                </a:solidFill>
                <a:effectLst/>
                <a:latin typeface="Helvetica" pitchFamily="2" charset="0"/>
              </a:rPr>
              <a:t>Progress (deadlock-free)</a:t>
            </a:r>
            <a:r>
              <a:rPr lang="en-US" altLang="zh-CN" dirty="0">
                <a:latin typeface="Helvetica" pitchFamily="2" charset="0"/>
              </a:rPr>
              <a:t>:</a:t>
            </a:r>
            <a:r>
              <a:rPr lang="zh-CN" altLang="en-US" dirty="0">
                <a:latin typeface="Helvetica" pitchFamily="2" charset="0"/>
              </a:rPr>
              <a:t> </a:t>
            </a:r>
            <a:r>
              <a:rPr lang="en-US" altLang="zh-CN" i="1" dirty="0">
                <a:effectLst/>
                <a:latin typeface="Helvetica" pitchFamily="2" charset="0"/>
              </a:rPr>
              <a:t>If several simultaneous requests, must allow one to proceed</a:t>
            </a:r>
            <a:endParaRPr lang="en-US" altLang="zh-CN" dirty="0">
              <a:effectLst/>
              <a:latin typeface="Helvetica" pitchFamily="2" charset="0"/>
            </a:endParaRPr>
          </a:p>
          <a:p>
            <a:pPr lvl="1"/>
            <a:r>
              <a:rPr lang="en-US" altLang="zh-CN" b="1" i="1" dirty="0">
                <a:solidFill>
                  <a:schemeClr val="accent2">
                    <a:lumMod val="60000"/>
                    <a:lumOff val="40000"/>
                  </a:schemeClr>
                </a:solidFill>
                <a:effectLst/>
                <a:latin typeface="Helvetica" pitchFamily="2" charset="0"/>
              </a:rPr>
              <a:t>Bounded (starvation-free)</a:t>
            </a:r>
            <a:r>
              <a:rPr lang="en-US" altLang="zh-CN" b="1" dirty="0">
                <a:solidFill>
                  <a:schemeClr val="accent2">
                    <a:lumMod val="60000"/>
                    <a:lumOff val="40000"/>
                  </a:schemeClr>
                </a:solidFill>
                <a:latin typeface="Helvetica" pitchFamily="2" charset="0"/>
              </a:rPr>
              <a:t>:</a:t>
            </a:r>
            <a:r>
              <a:rPr lang="zh-CN" altLang="en-US" b="1" dirty="0">
                <a:solidFill>
                  <a:schemeClr val="accent2">
                    <a:lumMod val="60000"/>
                    <a:lumOff val="40000"/>
                  </a:schemeClr>
                </a:solidFill>
                <a:latin typeface="Helvetica" pitchFamily="2" charset="0"/>
              </a:rPr>
              <a:t> </a:t>
            </a:r>
            <a:r>
              <a:rPr lang="en-US" altLang="zh-CN" i="1" dirty="0">
                <a:effectLst/>
                <a:latin typeface="Helvetica" pitchFamily="2" charset="0"/>
              </a:rPr>
              <a:t>Must eventually allow each waiting thread to enter</a:t>
            </a:r>
            <a:endParaRPr lang="en-US" altLang="zh-CN" dirty="0">
              <a:effectLst/>
              <a:latin typeface="Helvetica" pitchFamily="2" charset="0"/>
            </a:endParaRPr>
          </a:p>
          <a:p>
            <a:endParaRPr lang="en-US" altLang="zh-CN" i="1" dirty="0">
              <a:effectLst/>
              <a:latin typeface="Helvetica" pitchFamily="2" charset="0"/>
            </a:endParaRPr>
          </a:p>
          <a:p>
            <a:pPr marL="0" indent="0">
              <a:buNone/>
            </a:pPr>
            <a:endParaRPr lang="en-US" altLang="zh-CN" dirty="0"/>
          </a:p>
          <a:p>
            <a:endParaRPr lang="en-SE" dirty="0"/>
          </a:p>
        </p:txBody>
      </p:sp>
    </p:spTree>
    <p:extLst>
      <p:ext uri="{BB962C8B-B14F-4D97-AF65-F5344CB8AC3E}">
        <p14:creationId xmlns:p14="http://schemas.microsoft.com/office/powerpoint/2010/main" val="34191257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dirty="0">
                <a:solidFill>
                  <a:srgbClr val="202124"/>
                </a:solidFill>
                <a:effectLst/>
                <a:latin typeface="Google Sans"/>
              </a:rPr>
              <a:t>mutual </a:t>
            </a:r>
            <a:r>
              <a:rPr lang="en-US" altLang="zh-CN" b="0" i="0" dirty="0" err="1">
                <a:solidFill>
                  <a:srgbClr val="202124"/>
                </a:solidFill>
                <a:effectLst/>
                <a:latin typeface="Google Sans"/>
              </a:rPr>
              <a:t>exclusion</a:t>
            </a:r>
            <a:r>
              <a:rPr lang="en-US" altLang="zh-CN" dirty="0" err="1"/>
              <a:t>A</a:t>
            </a:r>
            <a:r>
              <a:rPr lang="zh-CN" altLang="en-US" dirty="0"/>
              <a:t> </a:t>
            </a:r>
            <a:r>
              <a:rPr lang="en-US" altLang="zh-CN" dirty="0">
                <a:solidFill>
                  <a:srgbClr val="0070C0"/>
                </a:solidFill>
              </a:rPr>
              <a:t>good</a:t>
            </a:r>
            <a:r>
              <a:rPr lang="zh-CN" altLang="en-US" dirty="0">
                <a:solidFill>
                  <a:srgbClr val="0070C0"/>
                </a:solidFill>
              </a:rPr>
              <a:t> </a:t>
            </a:r>
            <a:r>
              <a:rPr lang="en-US" altLang="zh-CN" dirty="0">
                <a:solidFill>
                  <a:srgbClr val="0070C0"/>
                </a:solidFill>
              </a:rPr>
              <a:t>lock</a:t>
            </a:r>
            <a:r>
              <a:rPr lang="en-US" altLang="zh-CN" dirty="0"/>
              <a:t>:</a:t>
            </a:r>
          </a:p>
          <a:p>
            <a:pPr lvl="1"/>
            <a:r>
              <a:rPr lang="en-US" altLang="zh-CN" dirty="0">
                <a:solidFill>
                  <a:srgbClr val="0070C0"/>
                </a:solidFill>
              </a:rPr>
              <a:t>Mutual</a:t>
            </a:r>
            <a:r>
              <a:rPr lang="zh-CN" altLang="en-US" dirty="0">
                <a:solidFill>
                  <a:srgbClr val="0070C0"/>
                </a:solidFill>
              </a:rPr>
              <a:t> </a:t>
            </a:r>
            <a:r>
              <a:rPr lang="en-US" altLang="zh-CN" dirty="0">
                <a:solidFill>
                  <a:srgbClr val="0070C0"/>
                </a:solidFill>
              </a:rPr>
              <a:t>exclusion</a:t>
            </a:r>
          </a:p>
          <a:p>
            <a:pPr lvl="1"/>
            <a:r>
              <a:rPr lang="en-US" altLang="zh-CN" dirty="0">
                <a:solidFill>
                  <a:srgbClr val="0070C0"/>
                </a:solidFill>
              </a:rPr>
              <a:t>Fairness:</a:t>
            </a:r>
            <a:r>
              <a:rPr lang="zh-CN" altLang="en-US" dirty="0">
                <a:solidFill>
                  <a:srgbClr val="0070C0"/>
                </a:solidFill>
              </a:rPr>
              <a:t> </a:t>
            </a:r>
            <a:r>
              <a:rPr lang="en-US" altLang="zh-CN" dirty="0"/>
              <a:t>progress,</a:t>
            </a:r>
            <a:r>
              <a:rPr lang="zh-CN" altLang="en-US" dirty="0"/>
              <a:t> </a:t>
            </a:r>
            <a:r>
              <a:rPr lang="en-US" altLang="zh-CN" dirty="0"/>
              <a:t>no</a:t>
            </a:r>
            <a:r>
              <a:rPr lang="zh-CN" altLang="en-US" dirty="0"/>
              <a:t> </a:t>
            </a:r>
            <a:r>
              <a:rPr lang="en-US" altLang="zh-CN" dirty="0"/>
              <a:t>starvation</a:t>
            </a:r>
          </a:p>
          <a:p>
            <a:pPr lvl="1"/>
            <a:r>
              <a:rPr lang="en-US" altLang="zh-CN" dirty="0">
                <a:solidFill>
                  <a:srgbClr val="0070C0"/>
                </a:solidFill>
              </a:rPr>
              <a:t>Performance:</a:t>
            </a:r>
            <a:r>
              <a:rPr lang="zh-CN" altLang="en-US" dirty="0">
                <a:solidFill>
                  <a:srgbClr val="0070C0"/>
                </a:solidFill>
              </a:rPr>
              <a:t> </a:t>
            </a:r>
            <a:r>
              <a:rPr lang="en-US" altLang="zh-CN" dirty="0"/>
              <a:t>overhead</a:t>
            </a:r>
            <a:r>
              <a:rPr lang="zh-CN" altLang="en-US" dirty="0"/>
              <a:t> </a:t>
            </a:r>
            <a:r>
              <a:rPr lang="en-US" altLang="zh-CN" dirty="0"/>
              <a:t>to</a:t>
            </a:r>
            <a:r>
              <a:rPr lang="zh-CN" altLang="en-US" dirty="0"/>
              <a:t> </a:t>
            </a:r>
            <a:r>
              <a:rPr lang="en-US" altLang="zh-CN" dirty="0"/>
              <a:t>grab</a:t>
            </a:r>
            <a:r>
              <a:rPr lang="zh-CN" altLang="en-US" dirty="0"/>
              <a:t> </a:t>
            </a:r>
            <a:r>
              <a:rPr lang="en-US" altLang="zh-CN" dirty="0"/>
              <a:t>and</a:t>
            </a:r>
            <a:r>
              <a:rPr lang="zh-CN" altLang="en-US" dirty="0"/>
              <a:t> </a:t>
            </a:r>
            <a:r>
              <a:rPr lang="en-US" altLang="zh-CN" dirty="0"/>
              <a:t>release</a:t>
            </a:r>
            <a:r>
              <a:rPr lang="zh-CN" altLang="en-US" dirty="0"/>
              <a:t> </a:t>
            </a:r>
            <a:r>
              <a:rPr lang="en-US" altLang="zh-CN" dirty="0"/>
              <a:t>lock</a:t>
            </a:r>
          </a:p>
          <a:p>
            <a:endParaRPr lang="en-US" dirty="0"/>
          </a:p>
        </p:txBody>
      </p:sp>
      <p:sp>
        <p:nvSpPr>
          <p:cNvPr id="4" name="灯片编号占位符 3"/>
          <p:cNvSpPr>
            <a:spLocks noGrp="1"/>
          </p:cNvSpPr>
          <p:nvPr>
            <p:ph type="sldNum" sz="quarter" idx="5"/>
          </p:nvPr>
        </p:nvSpPr>
        <p:spPr/>
        <p:txBody>
          <a:bodyPr/>
          <a:lstStyle/>
          <a:p>
            <a:fld id="{0EB10148-9EF2-FB49-9E1A-13660DDAFF20}" type="slidenum">
              <a:rPr kumimoji="1" lang="zh-CN" altLang="en-US" smtClean="0"/>
              <a:t>7</a:t>
            </a:fld>
            <a:endParaRPr kumimoji="1" lang="zh-CN" altLang="en-US"/>
          </a:p>
        </p:txBody>
      </p:sp>
    </p:spTree>
    <p:extLst>
      <p:ext uri="{BB962C8B-B14F-4D97-AF65-F5344CB8AC3E}">
        <p14:creationId xmlns:p14="http://schemas.microsoft.com/office/powerpoint/2010/main" val="22623745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90000"/>
              </a:lnSpc>
              <a:spcBef>
                <a:spcPct val="40000"/>
              </a:spcBef>
              <a:spcAft>
                <a:spcPct val="0"/>
              </a:spcAft>
              <a:buClrTx/>
              <a:buSzTx/>
              <a:buFontTx/>
              <a:buNone/>
              <a:tabLst/>
              <a:defRPr/>
            </a:pPr>
            <a:r>
              <a:rPr lang="en-US" altLang="zh-CN" dirty="0">
                <a:solidFill>
                  <a:srgbClr val="FF0000"/>
                </a:solidFill>
              </a:rPr>
              <a:t>Abused</a:t>
            </a:r>
            <a:r>
              <a:rPr lang="zh-CN" altLang="en-US" dirty="0">
                <a:solidFill>
                  <a:srgbClr val="FF0000"/>
                </a:solidFill>
              </a:rPr>
              <a:t> </a:t>
            </a:r>
            <a:r>
              <a:rPr lang="en-US" altLang="zh-CN" dirty="0">
                <a:solidFill>
                  <a:srgbClr val="FF0000"/>
                </a:solidFill>
              </a:rPr>
              <a:t>usage</a:t>
            </a:r>
          </a:p>
          <a:p>
            <a:endParaRPr lang="en-SE" dirty="0"/>
          </a:p>
        </p:txBody>
      </p:sp>
    </p:spTree>
    <p:extLst>
      <p:ext uri="{BB962C8B-B14F-4D97-AF65-F5344CB8AC3E}">
        <p14:creationId xmlns:p14="http://schemas.microsoft.com/office/powerpoint/2010/main" val="12514800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90000"/>
              </a:lnSpc>
              <a:spcBef>
                <a:spcPct val="40000"/>
              </a:spcBef>
              <a:spcAft>
                <a:spcPct val="0"/>
              </a:spcAft>
              <a:buClrTx/>
              <a:buSzTx/>
              <a:buFontTx/>
              <a:buNone/>
              <a:tabLst/>
              <a:defRPr/>
            </a:pPr>
            <a:r>
              <a:rPr lang="en-US" altLang="zh-CN" dirty="0"/>
              <a:t>Another</a:t>
            </a:r>
            <a:r>
              <a:rPr lang="zh-CN" altLang="en-US" dirty="0"/>
              <a:t> </a:t>
            </a:r>
            <a:r>
              <a:rPr lang="en-US" altLang="zh-CN" dirty="0"/>
              <a:t>problem:</a:t>
            </a:r>
            <a:r>
              <a:rPr lang="zh-CN" altLang="en-US" dirty="0"/>
              <a:t> </a:t>
            </a:r>
            <a:r>
              <a:rPr lang="en-US" altLang="zh-CN" dirty="0"/>
              <a:t>performance</a:t>
            </a:r>
            <a:r>
              <a:rPr lang="zh-CN" altLang="en-US" dirty="0"/>
              <a:t> </a:t>
            </a:r>
            <a:r>
              <a:rPr lang="en-US" altLang="zh-CN" dirty="0"/>
              <a:t>overhead!</a:t>
            </a:r>
            <a:endParaRPr lang="en-US" dirty="0"/>
          </a:p>
          <a:p>
            <a:endParaRPr lang="en-SE" dirty="0"/>
          </a:p>
        </p:txBody>
      </p:sp>
    </p:spTree>
    <p:extLst>
      <p:ext uri="{BB962C8B-B14F-4D97-AF65-F5344CB8AC3E}">
        <p14:creationId xmlns:p14="http://schemas.microsoft.com/office/powerpoint/2010/main" val="29444262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b="1" dirty="0">
                <a:solidFill>
                  <a:srgbClr val="0070C0"/>
                </a:solidFill>
              </a:rPr>
              <a:t>ticket</a:t>
            </a:r>
            <a:r>
              <a:rPr lang="zh-CN" altLang="en-US" b="1" dirty="0">
                <a:solidFill>
                  <a:srgbClr val="0070C0"/>
                </a:solidFill>
              </a:rPr>
              <a:t> </a:t>
            </a:r>
            <a:r>
              <a:rPr lang="en-US" altLang="zh-CN" b="1" dirty="0">
                <a:solidFill>
                  <a:srgbClr val="0070C0"/>
                </a:solidFill>
              </a:rPr>
              <a:t>and</a:t>
            </a:r>
            <a:r>
              <a:rPr lang="zh-CN" altLang="en-US" b="1" dirty="0">
                <a:solidFill>
                  <a:srgbClr val="0070C0"/>
                </a:solidFill>
              </a:rPr>
              <a:t> </a:t>
            </a:r>
            <a:r>
              <a:rPr lang="en-US" altLang="zh-CN" b="1" dirty="0">
                <a:solidFill>
                  <a:srgbClr val="0070C0"/>
                </a:solidFill>
              </a:rPr>
              <a:t>turn</a:t>
            </a:r>
            <a:endParaRPr lang="en-SE" dirty="0"/>
          </a:p>
        </p:txBody>
      </p:sp>
    </p:spTree>
    <p:extLst>
      <p:ext uri="{BB962C8B-B14F-4D97-AF65-F5344CB8AC3E}">
        <p14:creationId xmlns:p14="http://schemas.microsoft.com/office/powerpoint/2010/main" val="20690432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i="1" dirty="0">
                <a:effectLst/>
                <a:latin typeface="Helvetica" pitchFamily="2" charset="0"/>
              </a:rPr>
              <a:t>yield is simply a system call that moves the caller from the</a:t>
            </a:r>
            <a:endParaRPr lang="en-US" altLang="zh-CN" dirty="0">
              <a:effectLst/>
              <a:latin typeface="Helvetica" pitchFamily="2" charset="0"/>
            </a:endParaRPr>
          </a:p>
          <a:p>
            <a:r>
              <a:rPr lang="en-US" altLang="zh-CN" i="1" dirty="0">
                <a:effectLst/>
                <a:latin typeface="Helvetica" pitchFamily="2" charset="0"/>
              </a:rPr>
              <a:t>running state to the ready state, and thus promotes another thread to</a:t>
            </a:r>
            <a:endParaRPr lang="en-US" altLang="zh-CN" dirty="0">
              <a:effectLst/>
              <a:latin typeface="Helvetica" pitchFamily="2" charset="0"/>
            </a:endParaRPr>
          </a:p>
          <a:p>
            <a:r>
              <a:rPr lang="en-US" altLang="zh-CN" i="1" dirty="0">
                <a:effectLst/>
                <a:latin typeface="Helvetica" pitchFamily="2" charset="0"/>
              </a:rPr>
              <a:t>running. Thus, the yielding thread essentially </a:t>
            </a:r>
            <a:r>
              <a:rPr lang="en-US" altLang="zh-CN" i="1" dirty="0" err="1">
                <a:effectLst/>
                <a:latin typeface="Helvetica" pitchFamily="2" charset="0"/>
              </a:rPr>
              <a:t>deschedules</a:t>
            </a:r>
            <a:r>
              <a:rPr lang="en-US" altLang="zh-CN" i="1" dirty="0">
                <a:effectLst/>
                <a:latin typeface="Helvetica" pitchFamily="2" charset="0"/>
              </a:rPr>
              <a:t> itself.</a:t>
            </a:r>
            <a:r>
              <a:rPr lang="zh-CN" altLang="en-US" i="1" dirty="0">
                <a:effectLst/>
                <a:latin typeface="Helvetica" pitchFamily="2" charset="0"/>
              </a:rPr>
              <a:t> </a:t>
            </a:r>
            <a:endParaRPr lang="en-US" altLang="zh-CN" i="1" dirty="0">
              <a:effectLst/>
              <a:latin typeface="Helvetica" pitchFamily="2" charset="0"/>
            </a:endParaRPr>
          </a:p>
          <a:p>
            <a:endParaRPr lang="en-US" altLang="zh-CN" i="1" dirty="0">
              <a:effectLst/>
              <a:latin typeface="Helvetica" pitchFamily="2" charset="0"/>
            </a:endParaRPr>
          </a:p>
          <a:p>
            <a:r>
              <a:rPr lang="en-US" altLang="zh-CN" dirty="0">
                <a:effectLst/>
                <a:latin typeface="Helvetica" pitchFamily="2" charset="0"/>
              </a:rPr>
              <a:t>a relatively large number of threads attempting to acquire the lock</a:t>
            </a:r>
          </a:p>
          <a:p>
            <a:pPr marL="0" marR="0" lvl="0" indent="0" algn="l" defTabSz="914400" rtl="0" eaLnBrk="0" fontAlgn="base" latinLnBrk="0" hangingPunct="0">
              <a:lnSpc>
                <a:spcPct val="90000"/>
              </a:lnSpc>
              <a:spcBef>
                <a:spcPct val="40000"/>
              </a:spcBef>
              <a:spcAft>
                <a:spcPct val="0"/>
              </a:spcAft>
              <a:buClrTx/>
              <a:buSzTx/>
              <a:buFontTx/>
              <a:buNone/>
              <a:tabLst/>
              <a:defRPr/>
            </a:pPr>
            <a:r>
              <a:rPr lang="en-US" dirty="0"/>
              <a:t>Even</a:t>
            </a:r>
            <a:r>
              <a:rPr lang="zh-CN" altLang="en-US" dirty="0"/>
              <a:t> </a:t>
            </a:r>
            <a:r>
              <a:rPr lang="en-US" altLang="zh-CN" dirty="0"/>
              <a:t>with</a:t>
            </a:r>
            <a:r>
              <a:rPr lang="zh-CN" altLang="en-US" dirty="0"/>
              <a:t> </a:t>
            </a:r>
            <a:r>
              <a:rPr lang="en-US" altLang="zh-CN" dirty="0"/>
              <a:t>yield(),</a:t>
            </a:r>
            <a:r>
              <a:rPr lang="zh-CN" altLang="en-US" dirty="0"/>
              <a:t> </a:t>
            </a:r>
            <a:r>
              <a:rPr lang="en-US" altLang="zh-CN" dirty="0"/>
              <a:t>spinning</a:t>
            </a:r>
            <a:r>
              <a:rPr lang="zh-CN" altLang="en-US" dirty="0"/>
              <a:t> </a:t>
            </a:r>
            <a:r>
              <a:rPr lang="en-US" altLang="zh-CN" dirty="0"/>
              <a:t>is</a:t>
            </a:r>
            <a:r>
              <a:rPr lang="zh-CN" altLang="en-US" dirty="0"/>
              <a:t> </a:t>
            </a:r>
            <a:r>
              <a:rPr lang="en-US" altLang="zh-CN" dirty="0"/>
              <a:t>slow</a:t>
            </a:r>
            <a:r>
              <a:rPr lang="zh-CN" altLang="en-US" dirty="0"/>
              <a:t> </a:t>
            </a:r>
            <a:r>
              <a:rPr lang="en-US" altLang="zh-CN" dirty="0"/>
              <a:t>with</a:t>
            </a:r>
            <a:r>
              <a:rPr lang="zh-CN" altLang="en-US" dirty="0"/>
              <a:t> </a:t>
            </a:r>
            <a:r>
              <a:rPr lang="en-US" altLang="zh-CN" dirty="0"/>
              <a:t>high</a:t>
            </a:r>
            <a:r>
              <a:rPr lang="zh-CN" altLang="en-US" dirty="0"/>
              <a:t> </a:t>
            </a:r>
            <a:r>
              <a:rPr lang="en-US" altLang="zh-CN" dirty="0"/>
              <a:t>thread</a:t>
            </a:r>
            <a:r>
              <a:rPr lang="zh-CN" altLang="en-US" dirty="0"/>
              <a:t> </a:t>
            </a:r>
            <a:r>
              <a:rPr lang="en-US" altLang="zh-CN" dirty="0"/>
              <a:t>contention</a:t>
            </a:r>
            <a:endParaRPr lang="en-US" dirty="0"/>
          </a:p>
          <a:p>
            <a:endParaRPr lang="en-US" altLang="zh-CN" dirty="0">
              <a:effectLst/>
              <a:latin typeface="Helvetica" pitchFamily="2" charset="0"/>
            </a:endParaRPr>
          </a:p>
        </p:txBody>
      </p:sp>
      <p:sp>
        <p:nvSpPr>
          <p:cNvPr id="4" name="灯片编号占位符 3"/>
          <p:cNvSpPr>
            <a:spLocks noGrp="1"/>
          </p:cNvSpPr>
          <p:nvPr>
            <p:ph type="sldNum" sz="quarter" idx="5"/>
          </p:nvPr>
        </p:nvSpPr>
        <p:spPr/>
        <p:txBody>
          <a:bodyPr/>
          <a:lstStyle/>
          <a:p>
            <a:fld id="{0EB10148-9EF2-FB49-9E1A-13660DDAFF20}" type="slidenum">
              <a:rPr kumimoji="1" lang="zh-CN" altLang="en-US" smtClean="0"/>
              <a:t>18</a:t>
            </a:fld>
            <a:endParaRPr kumimoji="1" lang="zh-CN" altLang="en-US"/>
          </a:p>
        </p:txBody>
      </p:sp>
    </p:spTree>
    <p:extLst>
      <p:ext uri="{BB962C8B-B14F-4D97-AF65-F5344CB8AC3E}">
        <p14:creationId xmlns:p14="http://schemas.microsoft.com/office/powerpoint/2010/main" val="6366439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Guard</a:t>
            </a:r>
            <a:r>
              <a:rPr lang="zh-CN" altLang="en-US" dirty="0"/>
              <a:t> </a:t>
            </a:r>
            <a:r>
              <a:rPr lang="en-US" altLang="zh-CN" dirty="0"/>
              <a:t>is</a:t>
            </a:r>
            <a:r>
              <a:rPr lang="zh-CN" altLang="en-US" dirty="0"/>
              <a:t> </a:t>
            </a:r>
            <a:r>
              <a:rPr lang="en-US" altLang="zh-CN" dirty="0"/>
              <a:t>used</a:t>
            </a:r>
            <a:r>
              <a:rPr lang="zh-CN" altLang="en-US" dirty="0"/>
              <a:t> </a:t>
            </a:r>
            <a:r>
              <a:rPr lang="en-US" altLang="zh-CN" dirty="0"/>
              <a:t>to</a:t>
            </a:r>
            <a:r>
              <a:rPr lang="zh-CN" altLang="en-US" dirty="0"/>
              <a:t> </a:t>
            </a:r>
            <a:r>
              <a:rPr lang="en-US" altLang="zh-CN" dirty="0"/>
              <a:t>prevent</a:t>
            </a:r>
            <a:r>
              <a:rPr lang="zh-CN" altLang="en-US" dirty="0"/>
              <a:t> </a:t>
            </a:r>
            <a:r>
              <a:rPr lang="en-US" altLang="zh-CN" dirty="0"/>
              <a:t>races</a:t>
            </a:r>
            <a:r>
              <a:rPr lang="zh-CN" altLang="en-US" dirty="0"/>
              <a:t> </a:t>
            </a:r>
            <a:r>
              <a:rPr lang="en-US" altLang="zh-CN" dirty="0"/>
              <a:t>in</a:t>
            </a:r>
            <a:r>
              <a:rPr lang="zh-CN" altLang="en-US" dirty="0"/>
              <a:t> </a:t>
            </a:r>
            <a:r>
              <a:rPr lang="en-US" altLang="zh-CN" dirty="0"/>
              <a:t>updating</a:t>
            </a:r>
            <a:r>
              <a:rPr lang="zh-CN" altLang="en-US" dirty="0"/>
              <a:t> </a:t>
            </a:r>
            <a:r>
              <a:rPr lang="en-US" altLang="zh-CN" dirty="0"/>
              <a:t>the</a:t>
            </a:r>
            <a:r>
              <a:rPr lang="zh-CN" altLang="en-US" dirty="0"/>
              <a:t> </a:t>
            </a:r>
            <a:r>
              <a:rPr lang="en-US" altLang="zh-CN"/>
              <a:t>queue.</a:t>
            </a:r>
            <a:endParaRPr lang="en-US"/>
          </a:p>
        </p:txBody>
      </p:sp>
      <p:sp>
        <p:nvSpPr>
          <p:cNvPr id="4" name="灯片编号占位符 3"/>
          <p:cNvSpPr>
            <a:spLocks noGrp="1"/>
          </p:cNvSpPr>
          <p:nvPr>
            <p:ph type="sldNum" sz="quarter" idx="5"/>
          </p:nvPr>
        </p:nvSpPr>
        <p:spPr/>
        <p:txBody>
          <a:bodyPr/>
          <a:lstStyle/>
          <a:p>
            <a:fld id="{0EB10148-9EF2-FB49-9E1A-13660DDAFF20}" type="slidenum">
              <a:rPr kumimoji="1" lang="zh-CN" altLang="en-US" smtClean="0"/>
              <a:t>20</a:t>
            </a:fld>
            <a:endParaRPr kumimoji="1" lang="zh-CN" altLang="en-US"/>
          </a:p>
        </p:txBody>
      </p:sp>
    </p:spTree>
    <p:extLst>
      <p:ext uri="{BB962C8B-B14F-4D97-AF65-F5344CB8AC3E}">
        <p14:creationId xmlns:p14="http://schemas.microsoft.com/office/powerpoint/2010/main" val="38713845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showMasterPhAnim="0" type="title" preserve="1">
  <p:cSld name="Title Slide">
    <p:spTree>
      <p:nvGrpSpPr>
        <p:cNvPr id="1" name=""/>
        <p:cNvGrpSpPr/>
        <p:nvPr/>
      </p:nvGrpSpPr>
      <p:grpSpPr>
        <a:xfrm>
          <a:off x="0" y="0"/>
          <a:ext cx="0" cy="0"/>
          <a:chOff x="0" y="0"/>
          <a:chExt cx="0" cy="0"/>
        </a:xfrm>
      </p:grpSpPr>
      <p:sp>
        <p:nvSpPr>
          <p:cNvPr id="128002" name="Rectangle 2"/>
          <p:cNvSpPr>
            <a:spLocks noGrp="1" noChangeArrowheads="1"/>
          </p:cNvSpPr>
          <p:nvPr>
            <p:ph type="ctrTitle"/>
          </p:nvPr>
        </p:nvSpPr>
        <p:spPr>
          <a:xfrm>
            <a:off x="914400" y="2130426"/>
            <a:ext cx="10363200" cy="1470025"/>
          </a:xfrm>
        </p:spPr>
        <p:txBody>
          <a:bodyPr/>
          <a:lstStyle>
            <a:lvl1pPr>
              <a:defRPr sz="3600"/>
            </a:lvl1pPr>
          </a:lstStyle>
          <a:p>
            <a:pPr lvl="0"/>
            <a:r>
              <a:rPr lang="en-US" noProof="0"/>
              <a:t>Click to edit Master title style</a:t>
            </a:r>
          </a:p>
        </p:txBody>
      </p:sp>
      <p:sp>
        <p:nvSpPr>
          <p:cNvPr id="128003" name="Rectangle 3"/>
          <p:cNvSpPr>
            <a:spLocks noGrp="1" noChangeArrowheads="1"/>
          </p:cNvSpPr>
          <p:nvPr>
            <p:ph type="subTitle" idx="1"/>
          </p:nvPr>
        </p:nvSpPr>
        <p:spPr>
          <a:xfrm>
            <a:off x="1828800" y="3886200"/>
            <a:ext cx="8534400" cy="1752600"/>
          </a:xfrm>
        </p:spPr>
        <p:txBody>
          <a:bodyPr/>
          <a:lstStyle>
            <a:lvl1pPr marL="0" indent="0" algn="ctr">
              <a:buFontTx/>
              <a:buNone/>
              <a:defRPr/>
            </a:lvl1pPr>
          </a:lstStyle>
          <a:p>
            <a:pPr lvl="0"/>
            <a:r>
              <a:rPr lang="en-US" noProof="0"/>
              <a:t>Click to edit Master subtitle style</a:t>
            </a:r>
          </a:p>
        </p:txBody>
      </p:sp>
    </p:spTree>
    <p:extLst>
      <p:ext uri="{BB962C8B-B14F-4D97-AF65-F5344CB8AC3E}">
        <p14:creationId xmlns:p14="http://schemas.microsoft.com/office/powerpoint/2010/main" val="1030069191"/>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2211204"/>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37600" y="152400"/>
            <a:ext cx="26416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12800" y="152400"/>
            <a:ext cx="7721600" cy="5867400"/>
          </a:xfrm>
        </p:spPr>
        <p:txBody>
          <a:bodyPr vert="eaVe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29190270"/>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320800" y="152400"/>
            <a:ext cx="9550400" cy="533400"/>
          </a:xfrm>
        </p:spPr>
        <p:txBody>
          <a:bodyPr/>
          <a:lstStyle/>
          <a:p>
            <a:r>
              <a:rPr lang="en-US"/>
              <a:t>Click to edit Master title style</a:t>
            </a:r>
          </a:p>
        </p:txBody>
      </p:sp>
      <p:sp>
        <p:nvSpPr>
          <p:cNvPr id="3" name="Text Placeholder 2"/>
          <p:cNvSpPr>
            <a:spLocks noGrp="1"/>
          </p:cNvSpPr>
          <p:nvPr>
            <p:ph type="body" sz="half" idx="1"/>
          </p:nvPr>
        </p:nvSpPr>
        <p:spPr>
          <a:xfrm>
            <a:off x="812800" y="914400"/>
            <a:ext cx="5181600" cy="51054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914400"/>
            <a:ext cx="5181600" cy="51054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16928310"/>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tel og innhold">
    <p:spTree>
      <p:nvGrpSpPr>
        <p:cNvPr id="1" name=""/>
        <p:cNvGrpSpPr/>
        <p:nvPr/>
      </p:nvGrpSpPr>
      <p:grpSpPr>
        <a:xfrm>
          <a:off x="0" y="0"/>
          <a:ext cx="0" cy="0"/>
          <a:chOff x="0" y="0"/>
          <a:chExt cx="0" cy="0"/>
        </a:xfrm>
      </p:grpSpPr>
      <p:sp>
        <p:nvSpPr>
          <p:cNvPr id="14" name="Plassholder for lysbildenummer 5"/>
          <p:cNvSpPr txBox="1">
            <a:spLocks/>
          </p:cNvSpPr>
          <p:nvPr userDrawn="1"/>
        </p:nvSpPr>
        <p:spPr>
          <a:xfrm>
            <a:off x="11812092" y="6553200"/>
            <a:ext cx="456108" cy="365125"/>
          </a:xfrm>
          <a:prstGeom prst="rect">
            <a:avLst/>
          </a:prstGeom>
        </p:spPr>
        <p:txBody>
          <a:bodyPr/>
          <a:lstStyle>
            <a:defPPr>
              <a:defRPr lang="nb-NO"/>
            </a:defPPr>
            <a:lvl1pPr marL="0" algn="l" defTabSz="457200" rtl="0" eaLnBrk="1" latinLnBrk="0" hangingPunct="1">
              <a:defRPr sz="10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91853A39-49B3-554A-AE82-85611CEBD8E3}" type="slidenum">
              <a:rPr lang="nb-NO" sz="1400" b="0" i="0" smtClean="0">
                <a:solidFill>
                  <a:schemeClr val="tx1"/>
                </a:solidFill>
                <a:latin typeface="Arial"/>
                <a:cs typeface="Arial"/>
              </a:rPr>
              <a:pPr algn="ctr"/>
              <a:t>‹#›</a:t>
            </a:fld>
            <a:endParaRPr lang="nb-NO" sz="1400" b="0" i="0" dirty="0">
              <a:solidFill>
                <a:schemeClr val="tx1"/>
              </a:solidFill>
              <a:latin typeface="Arial"/>
              <a:cs typeface="Arial"/>
            </a:endParaRPr>
          </a:p>
        </p:txBody>
      </p:sp>
      <p:sp>
        <p:nvSpPr>
          <p:cNvPr id="5" name="Tittel 1">
            <a:extLst>
              <a:ext uri="{FF2B5EF4-FFF2-40B4-BE49-F238E27FC236}">
                <a16:creationId xmlns:a16="http://schemas.microsoft.com/office/drawing/2014/main" id="{A15C49A1-BC26-B840-8B82-5FC8C44A8183}"/>
              </a:ext>
            </a:extLst>
          </p:cNvPr>
          <p:cNvSpPr>
            <a:spLocks noGrp="1"/>
          </p:cNvSpPr>
          <p:nvPr>
            <p:ph type="title"/>
          </p:nvPr>
        </p:nvSpPr>
        <p:spPr>
          <a:xfrm>
            <a:off x="419449" y="274639"/>
            <a:ext cx="11336392" cy="532956"/>
          </a:xfrm>
        </p:spPr>
        <p:txBody>
          <a:bodyPr wrap="square" anchor="t" anchorCtr="0">
            <a:spAutoFit/>
          </a:bodyPr>
          <a:lstStyle/>
          <a:p>
            <a:r>
              <a:rPr lang="nb-NO"/>
              <a:t>Klikk for å redigere tittelstil</a:t>
            </a:r>
          </a:p>
        </p:txBody>
      </p:sp>
      <p:sp>
        <p:nvSpPr>
          <p:cNvPr id="6" name="Plassholder for innhold 2">
            <a:extLst>
              <a:ext uri="{FF2B5EF4-FFF2-40B4-BE49-F238E27FC236}">
                <a16:creationId xmlns:a16="http://schemas.microsoft.com/office/drawing/2014/main" id="{1DE0F04C-E32E-A34D-9B7C-4A11215E7ABC}"/>
              </a:ext>
            </a:extLst>
          </p:cNvPr>
          <p:cNvSpPr>
            <a:spLocks noGrp="1"/>
          </p:cNvSpPr>
          <p:nvPr>
            <p:ph idx="1"/>
          </p:nvPr>
        </p:nvSpPr>
        <p:spPr>
          <a:xfrm>
            <a:off x="419449" y="1073427"/>
            <a:ext cx="11336392" cy="5138531"/>
          </a:xfrm>
        </p:spPr>
        <p:txBody>
          <a:bodyPr/>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p>
        </p:txBody>
      </p:sp>
    </p:spTree>
    <p:extLst>
      <p:ext uri="{BB962C8B-B14F-4D97-AF65-F5344CB8AC3E}">
        <p14:creationId xmlns:p14="http://schemas.microsoft.com/office/powerpoint/2010/main" val="32702618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latin typeface="Gill Sans" charset="0"/>
                <a:ea typeface="Gill Sans" charset="0"/>
                <a:cs typeface="Gill Sans" charset="0"/>
              </a:defRPr>
            </a:lvl1pPr>
          </a:lstStyle>
          <a:p>
            <a:r>
              <a:rPr lang="en-US" dirty="0"/>
              <a:t>Click to edit Master title style</a:t>
            </a:r>
          </a:p>
        </p:txBody>
      </p:sp>
      <p:sp>
        <p:nvSpPr>
          <p:cNvPr id="3" name="Content Placeholder 2"/>
          <p:cNvSpPr>
            <a:spLocks noGrp="1"/>
          </p:cNvSpPr>
          <p:nvPr>
            <p:ph idx="1"/>
          </p:nvPr>
        </p:nvSpPr>
        <p:spPr/>
        <p:txBody>
          <a:bodyPr>
            <a:normAutofit/>
          </a:bodyPr>
          <a:lstStyle>
            <a:lvl1pPr>
              <a:defRPr b="0" i="0">
                <a:latin typeface="Gill Sans Light" charset="0"/>
                <a:ea typeface="Gill Sans Light" charset="0"/>
                <a:cs typeface="Gill Sans Light" charset="0"/>
              </a:defRPr>
            </a:lvl1pPr>
            <a:lvl2pPr>
              <a:defRPr b="0" i="0">
                <a:latin typeface="Gill Sans Light" charset="0"/>
                <a:ea typeface="Gill Sans Light" charset="0"/>
                <a:cs typeface="Gill Sans Light" charset="0"/>
              </a:defRPr>
            </a:lvl2pPr>
            <a:lvl3pPr>
              <a:defRPr b="0" i="0">
                <a:latin typeface="Gill Sans Light" charset="0"/>
                <a:ea typeface="Gill Sans Light" charset="0"/>
                <a:cs typeface="Gill Sans Light" charset="0"/>
              </a:defRPr>
            </a:lvl3pPr>
            <a:lvl4pPr>
              <a:defRPr b="0" i="0">
                <a:latin typeface="Gill Sans Light" charset="0"/>
                <a:ea typeface="Gill Sans Light" charset="0"/>
                <a:cs typeface="Gill Sans Light" charset="0"/>
              </a:defRPr>
            </a:lvl4pPr>
            <a:lvl5pPr>
              <a:defRPr b="0" i="0">
                <a:latin typeface="Gill Sans Light" charset="0"/>
                <a:ea typeface="Gill Sans Light" charset="0"/>
                <a:cs typeface="Gill Sans Ligh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92189684"/>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145458815"/>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2800" y="914400"/>
            <a:ext cx="5181600" cy="5105400"/>
          </a:xfrm>
        </p:spPr>
        <p:txBody>
          <a:bodyPr>
            <a:normAutofit/>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914400"/>
            <a:ext cx="5181600" cy="5105400"/>
          </a:xfrm>
        </p:spPr>
        <p:txBody>
          <a:bodyPr>
            <a:normAutofit/>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2368577"/>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13048753"/>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63878328"/>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97646209"/>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normAutofit/>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294631323"/>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950095112"/>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1320800" y="152400"/>
            <a:ext cx="9550400" cy="533400"/>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pattFill prst="narHorz">
                  <a:fgClr>
                    <a:schemeClr val="tx1"/>
                  </a:fgClr>
                  <a:bgClr>
                    <a:schemeClr val="bg1"/>
                  </a:bgClr>
                </a:patt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0478" tIns="44445" rIns="90478" bIns="44445" numCol="1" anchor="ctr" anchorCtr="0" compatLnSpc="1">
            <a:prstTxWarp prst="textNoShape">
              <a:avLst/>
            </a:prstTxWarp>
          </a:bodyPr>
          <a:lstStyle/>
          <a:p>
            <a:pPr lvl="0"/>
            <a:r>
              <a:rPr lang="en-US" altLang="en-US"/>
              <a:t>Slide Title</a:t>
            </a:r>
          </a:p>
        </p:txBody>
      </p:sp>
      <p:sp>
        <p:nvSpPr>
          <p:cNvPr id="1027" name="Rectangle 3"/>
          <p:cNvSpPr>
            <a:spLocks noGrp="1" noChangeArrowheads="1"/>
          </p:cNvSpPr>
          <p:nvPr>
            <p:ph type="body" idx="1"/>
          </p:nvPr>
        </p:nvSpPr>
        <p:spPr bwMode="auto">
          <a:xfrm>
            <a:off x="812800" y="914400"/>
            <a:ext cx="10566400" cy="5105400"/>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pattFill prst="narHorz">
                  <a:fgClr>
                    <a:schemeClr val="tx1"/>
                  </a:fgClr>
                  <a:bgClr>
                    <a:schemeClr val="bg1"/>
                  </a:bgClr>
                </a:patt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0478" tIns="44445" rIns="90478" bIns="44445" numCol="1" anchor="t" anchorCtr="0" compatLnSpc="1">
            <a:prstTxWarp prst="textNoShape">
              <a:avLst/>
            </a:prstTxWarp>
          </a:bodyPr>
          <a:lstStyle/>
          <a:p>
            <a:pPr lvl="0"/>
            <a:r>
              <a:rPr lang="en-US" altLang="en-US" dirty="0"/>
              <a:t>Body Text</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1030" name="Line 6"/>
          <p:cNvSpPr>
            <a:spLocks noChangeShapeType="1"/>
          </p:cNvSpPr>
          <p:nvPr userDrawn="1"/>
        </p:nvSpPr>
        <p:spPr bwMode="auto">
          <a:xfrm>
            <a:off x="1320800" y="685800"/>
            <a:ext cx="9550400" cy="0"/>
          </a:xfrm>
          <a:prstGeom prst="line">
            <a:avLst/>
          </a:prstGeom>
          <a:noFill/>
          <a:ln w="38100" cmpd="dbl">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eaLnBrk="1" hangingPunct="1">
              <a:defRPr/>
            </a:pPr>
            <a:endParaRPr lang="en-US">
              <a:ea typeface="Arial" charset="0"/>
              <a:cs typeface="Arial" charset="0"/>
            </a:endParaRPr>
          </a:p>
        </p:txBody>
      </p:sp>
    </p:spTree>
  </p:cSld>
  <p:clrMap bg1="lt1" tx1="dk1" bg2="lt2" tx2="dk2" accent1="accent1" accent2="accent2" accent3="accent3" accent4="accent4" accent5="accent5" accent6="accent6" hlink="hlink" folHlink="folHlink"/>
  <p:sldLayoutIdLst>
    <p:sldLayoutId id="2147483738" r:id="rId1"/>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 id="2147483737" r:id="rId12"/>
    <p:sldLayoutId id="2147483739" r:id="rId13"/>
  </p:sldLayoutIdLst>
  <p:transition/>
  <p:hf sldNum="0" hdr="0" ftr="0" dt="0"/>
  <p:txStyles>
    <p:titleStyle>
      <a:lvl1pPr algn="ctr" rtl="0" eaLnBrk="0" fontAlgn="base" hangingPunct="0">
        <a:lnSpc>
          <a:spcPct val="90000"/>
        </a:lnSpc>
        <a:spcBef>
          <a:spcPct val="0"/>
        </a:spcBef>
        <a:spcAft>
          <a:spcPct val="0"/>
        </a:spcAft>
        <a:defRPr sz="3200">
          <a:solidFill>
            <a:srgbClr val="2A40E2"/>
          </a:solidFill>
          <a:latin typeface="Gill Sans" charset="0"/>
          <a:ea typeface="ＭＳ Ｐゴシック" charset="0"/>
          <a:cs typeface="Gill Sans" charset="0"/>
        </a:defRPr>
      </a:lvl1pPr>
      <a:lvl2pPr algn="ctr" rtl="0" eaLnBrk="0" fontAlgn="base" hangingPunct="0">
        <a:lnSpc>
          <a:spcPct val="90000"/>
        </a:lnSpc>
        <a:spcBef>
          <a:spcPct val="0"/>
        </a:spcBef>
        <a:spcAft>
          <a:spcPct val="0"/>
        </a:spcAft>
        <a:defRPr sz="3200">
          <a:solidFill>
            <a:srgbClr val="2A40E2"/>
          </a:solidFill>
          <a:latin typeface="Gill Sans" charset="0"/>
          <a:ea typeface="ＭＳ Ｐゴシック" charset="0"/>
          <a:cs typeface="Gill Sans" charset="0"/>
        </a:defRPr>
      </a:lvl2pPr>
      <a:lvl3pPr algn="ctr" rtl="0" eaLnBrk="0" fontAlgn="base" hangingPunct="0">
        <a:lnSpc>
          <a:spcPct val="90000"/>
        </a:lnSpc>
        <a:spcBef>
          <a:spcPct val="0"/>
        </a:spcBef>
        <a:spcAft>
          <a:spcPct val="0"/>
        </a:spcAft>
        <a:defRPr sz="3200">
          <a:solidFill>
            <a:srgbClr val="2A40E2"/>
          </a:solidFill>
          <a:latin typeface="Gill Sans" charset="0"/>
          <a:ea typeface="ＭＳ Ｐゴシック" charset="0"/>
          <a:cs typeface="Gill Sans" charset="0"/>
        </a:defRPr>
      </a:lvl3pPr>
      <a:lvl4pPr algn="ctr" rtl="0" eaLnBrk="0" fontAlgn="base" hangingPunct="0">
        <a:lnSpc>
          <a:spcPct val="90000"/>
        </a:lnSpc>
        <a:spcBef>
          <a:spcPct val="0"/>
        </a:spcBef>
        <a:spcAft>
          <a:spcPct val="0"/>
        </a:spcAft>
        <a:defRPr sz="3200">
          <a:solidFill>
            <a:srgbClr val="2A40E2"/>
          </a:solidFill>
          <a:latin typeface="Gill Sans" charset="0"/>
          <a:ea typeface="ＭＳ Ｐゴシック" charset="0"/>
          <a:cs typeface="Gill Sans" charset="0"/>
        </a:defRPr>
      </a:lvl4pPr>
      <a:lvl5pPr algn="ctr" rtl="0" eaLnBrk="0" fontAlgn="base" hangingPunct="0">
        <a:lnSpc>
          <a:spcPct val="90000"/>
        </a:lnSpc>
        <a:spcBef>
          <a:spcPct val="0"/>
        </a:spcBef>
        <a:spcAft>
          <a:spcPct val="0"/>
        </a:spcAft>
        <a:defRPr sz="3200">
          <a:solidFill>
            <a:srgbClr val="2A40E2"/>
          </a:solidFill>
          <a:latin typeface="Gill Sans" charset="0"/>
          <a:ea typeface="ＭＳ Ｐゴシック" charset="0"/>
          <a:cs typeface="Gill Sans" charset="0"/>
        </a:defRPr>
      </a:lvl5pPr>
      <a:lvl6pPr marL="457200" algn="ctr" rtl="0" eaLnBrk="0" fontAlgn="base" hangingPunct="0">
        <a:lnSpc>
          <a:spcPct val="90000"/>
        </a:lnSpc>
        <a:spcBef>
          <a:spcPct val="0"/>
        </a:spcBef>
        <a:spcAft>
          <a:spcPct val="0"/>
        </a:spcAft>
        <a:defRPr sz="2400" b="1">
          <a:solidFill>
            <a:srgbClr val="2A40E2"/>
          </a:solidFill>
          <a:latin typeface="Comic Sans MS" pitchFamily="66" charset="0"/>
        </a:defRPr>
      </a:lvl6pPr>
      <a:lvl7pPr marL="914400" algn="ctr" rtl="0" eaLnBrk="0" fontAlgn="base" hangingPunct="0">
        <a:lnSpc>
          <a:spcPct val="90000"/>
        </a:lnSpc>
        <a:spcBef>
          <a:spcPct val="0"/>
        </a:spcBef>
        <a:spcAft>
          <a:spcPct val="0"/>
        </a:spcAft>
        <a:defRPr sz="2400" b="1">
          <a:solidFill>
            <a:srgbClr val="2A40E2"/>
          </a:solidFill>
          <a:latin typeface="Comic Sans MS" pitchFamily="66" charset="0"/>
        </a:defRPr>
      </a:lvl7pPr>
      <a:lvl8pPr marL="1371600" algn="ctr" rtl="0" eaLnBrk="0" fontAlgn="base" hangingPunct="0">
        <a:lnSpc>
          <a:spcPct val="90000"/>
        </a:lnSpc>
        <a:spcBef>
          <a:spcPct val="0"/>
        </a:spcBef>
        <a:spcAft>
          <a:spcPct val="0"/>
        </a:spcAft>
        <a:defRPr sz="2400" b="1">
          <a:solidFill>
            <a:srgbClr val="2A40E2"/>
          </a:solidFill>
          <a:latin typeface="Comic Sans MS" pitchFamily="66" charset="0"/>
        </a:defRPr>
      </a:lvl8pPr>
      <a:lvl9pPr marL="1828800" algn="ctr" rtl="0" eaLnBrk="0" fontAlgn="base" hangingPunct="0">
        <a:lnSpc>
          <a:spcPct val="90000"/>
        </a:lnSpc>
        <a:spcBef>
          <a:spcPct val="0"/>
        </a:spcBef>
        <a:spcAft>
          <a:spcPct val="0"/>
        </a:spcAft>
        <a:defRPr sz="2400" b="1">
          <a:solidFill>
            <a:srgbClr val="2A40E2"/>
          </a:solidFill>
          <a:latin typeface="Comic Sans MS" pitchFamily="66" charset="0"/>
        </a:defRPr>
      </a:lvl9pPr>
    </p:titleStyle>
    <p:bodyStyle>
      <a:lvl1pPr marL="285750" indent="-285750" algn="l" rtl="0" eaLnBrk="0" fontAlgn="base" hangingPunct="0">
        <a:lnSpc>
          <a:spcPct val="90000"/>
        </a:lnSpc>
        <a:spcBef>
          <a:spcPct val="30000"/>
        </a:spcBef>
        <a:spcAft>
          <a:spcPct val="0"/>
        </a:spcAft>
        <a:buSzPct val="100000"/>
        <a:buChar char="•"/>
        <a:defRPr sz="2400">
          <a:solidFill>
            <a:schemeClr val="tx1"/>
          </a:solidFill>
          <a:latin typeface="Gill Sans" charset="0"/>
          <a:ea typeface="ＭＳ Ｐゴシック" charset="0"/>
          <a:cs typeface="Gill Sans" charset="0"/>
        </a:defRPr>
      </a:lvl1pPr>
      <a:lvl2pPr marL="685800" indent="-228600" algn="l" rtl="0" eaLnBrk="0" fontAlgn="base" hangingPunct="0">
        <a:lnSpc>
          <a:spcPct val="90000"/>
        </a:lnSpc>
        <a:spcBef>
          <a:spcPct val="30000"/>
        </a:spcBef>
        <a:spcAft>
          <a:spcPct val="0"/>
        </a:spcAft>
        <a:buSzPct val="100000"/>
        <a:buChar char="–"/>
        <a:defRPr sz="2200">
          <a:solidFill>
            <a:schemeClr val="tx1"/>
          </a:solidFill>
          <a:latin typeface="Gill Sans" charset="0"/>
          <a:ea typeface="Gill Sans" charset="0"/>
          <a:cs typeface="Gill Sans" charset="0"/>
        </a:defRPr>
      </a:lvl2pPr>
      <a:lvl3pPr marL="1143000" indent="-228600" algn="l" rtl="0" eaLnBrk="0" fontAlgn="base" hangingPunct="0">
        <a:lnSpc>
          <a:spcPct val="90000"/>
        </a:lnSpc>
        <a:spcBef>
          <a:spcPct val="30000"/>
        </a:spcBef>
        <a:spcAft>
          <a:spcPct val="0"/>
        </a:spcAft>
        <a:buSzPct val="100000"/>
        <a:buChar char="»"/>
        <a:defRPr sz="2000">
          <a:solidFill>
            <a:schemeClr val="tx1"/>
          </a:solidFill>
          <a:latin typeface="Gill Sans" charset="0"/>
          <a:ea typeface="Gill Sans" charset="0"/>
          <a:cs typeface="Gill Sans" charset="0"/>
        </a:defRPr>
      </a:lvl3pPr>
      <a:lvl4pPr marL="1543050" indent="-171450" algn="l" rtl="0" eaLnBrk="0" fontAlgn="base" hangingPunct="0">
        <a:lnSpc>
          <a:spcPct val="90000"/>
        </a:lnSpc>
        <a:spcBef>
          <a:spcPct val="30000"/>
        </a:spcBef>
        <a:spcAft>
          <a:spcPct val="0"/>
        </a:spcAft>
        <a:buSzPct val="100000"/>
        <a:buChar char="•"/>
        <a:defRPr sz="2000">
          <a:solidFill>
            <a:schemeClr val="tx1"/>
          </a:solidFill>
          <a:latin typeface="Gill Sans" charset="0"/>
          <a:ea typeface="Gill Sans" charset="0"/>
          <a:cs typeface="Gill Sans" charset="0"/>
        </a:defRPr>
      </a:lvl4pPr>
      <a:lvl5pPr marL="2000250" indent="-171450" algn="l" rtl="0" eaLnBrk="0" fontAlgn="base" hangingPunct="0">
        <a:lnSpc>
          <a:spcPct val="90000"/>
        </a:lnSpc>
        <a:spcBef>
          <a:spcPct val="30000"/>
        </a:spcBef>
        <a:spcAft>
          <a:spcPct val="0"/>
        </a:spcAft>
        <a:buSzPct val="100000"/>
        <a:buChar char="–"/>
        <a:defRPr sz="2000">
          <a:solidFill>
            <a:schemeClr val="tx1"/>
          </a:solidFill>
          <a:latin typeface="Gill Sans" charset="0"/>
          <a:ea typeface="Gill Sans" charset="0"/>
          <a:cs typeface="Gill Sans" charset="0"/>
        </a:defRPr>
      </a:lvl5pPr>
      <a:lvl6pPr marL="2457450" indent="-171450" algn="l" rtl="0" eaLnBrk="0" fontAlgn="base" hangingPunct="0">
        <a:lnSpc>
          <a:spcPct val="90000"/>
        </a:lnSpc>
        <a:spcBef>
          <a:spcPct val="30000"/>
        </a:spcBef>
        <a:spcAft>
          <a:spcPct val="0"/>
        </a:spcAft>
        <a:buSzPct val="100000"/>
        <a:buChar char="–"/>
        <a:defRPr sz="2000" b="1">
          <a:solidFill>
            <a:schemeClr val="tx1"/>
          </a:solidFill>
          <a:latin typeface="+mn-lt"/>
        </a:defRPr>
      </a:lvl6pPr>
      <a:lvl7pPr marL="2914650" indent="-171450" algn="l" rtl="0" eaLnBrk="0" fontAlgn="base" hangingPunct="0">
        <a:lnSpc>
          <a:spcPct val="90000"/>
        </a:lnSpc>
        <a:spcBef>
          <a:spcPct val="30000"/>
        </a:spcBef>
        <a:spcAft>
          <a:spcPct val="0"/>
        </a:spcAft>
        <a:buSzPct val="100000"/>
        <a:buChar char="–"/>
        <a:defRPr sz="2000" b="1">
          <a:solidFill>
            <a:schemeClr val="tx1"/>
          </a:solidFill>
          <a:latin typeface="+mn-lt"/>
        </a:defRPr>
      </a:lvl7pPr>
      <a:lvl8pPr marL="3371850" indent="-171450" algn="l" rtl="0" eaLnBrk="0" fontAlgn="base" hangingPunct="0">
        <a:lnSpc>
          <a:spcPct val="90000"/>
        </a:lnSpc>
        <a:spcBef>
          <a:spcPct val="30000"/>
        </a:spcBef>
        <a:spcAft>
          <a:spcPct val="0"/>
        </a:spcAft>
        <a:buSzPct val="100000"/>
        <a:buChar char="–"/>
        <a:defRPr sz="2000" b="1">
          <a:solidFill>
            <a:schemeClr val="tx1"/>
          </a:solidFill>
          <a:latin typeface="+mn-lt"/>
        </a:defRPr>
      </a:lvl8pPr>
      <a:lvl9pPr marL="3829050" indent="-171450" algn="l" rtl="0" eaLnBrk="0" fontAlgn="base" hangingPunct="0">
        <a:lnSpc>
          <a:spcPct val="90000"/>
        </a:lnSpc>
        <a:spcBef>
          <a:spcPct val="30000"/>
        </a:spcBef>
        <a:spcAft>
          <a:spcPct val="0"/>
        </a:spcAft>
        <a:buSzPct val="100000"/>
        <a:buChar char="–"/>
        <a:defRPr sz="2000" b="1">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13.xml"/><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3.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3.png"/><Relationship Id="rId1" Type="http://schemas.openxmlformats.org/officeDocument/2006/relationships/slideLayout" Target="../slideLayouts/slideLayout13.xml"/><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3.png"/><Relationship Id="rId1" Type="http://schemas.openxmlformats.org/officeDocument/2006/relationships/slideLayout" Target="../slideLayouts/slideLayout13.xml"/><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13.xml"/><Relationship Id="rId5" Type="http://schemas.openxmlformats.org/officeDocument/2006/relationships/image" Target="../media/image18.png"/><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3.xml"/><Relationship Id="rId4" Type="http://schemas.openxmlformats.org/officeDocument/2006/relationships/image" Target="../media/image23.png"/></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3.xml"/><Relationship Id="rId5" Type="http://schemas.openxmlformats.org/officeDocument/2006/relationships/image" Target="../media/image27.png"/><Relationship Id="rId4" Type="http://schemas.openxmlformats.org/officeDocument/2006/relationships/image" Target="../media/image26.png"/></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3.xml"/><Relationship Id="rId5" Type="http://schemas.openxmlformats.org/officeDocument/2006/relationships/image" Target="../media/image31.png"/><Relationship Id="rId4" Type="http://schemas.openxmlformats.org/officeDocument/2006/relationships/image" Target="../media/image30.png"/></Relationships>
</file>

<file path=ppt/slides/_rels/slide2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13.xml"/><Relationship Id="rId4" Type="http://schemas.openxmlformats.org/officeDocument/2006/relationships/image" Target="../media/image47.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13.xml"/><Relationship Id="rId4" Type="http://schemas.openxmlformats.org/officeDocument/2006/relationships/image" Target="../media/image50.png"/></Relationships>
</file>

<file path=ppt/slides/_rels/slide48.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11.xml"/><Relationship Id="rId1" Type="http://schemas.openxmlformats.org/officeDocument/2006/relationships/slideLayout" Target="../slideLayouts/slideLayout13.xml"/><Relationship Id="rId4" Type="http://schemas.openxmlformats.org/officeDocument/2006/relationships/image" Target="../media/image2.png"/></Relationships>
</file>

<file path=ppt/slides/_rels/slide4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2.xml"/><Relationship Id="rId1" Type="http://schemas.openxmlformats.org/officeDocument/2006/relationships/slideLayout" Target="../slideLayouts/slideLayout13.xml"/><Relationship Id="rId4" Type="http://schemas.openxmlformats.org/officeDocument/2006/relationships/image" Target="../media/image53.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3.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a:xfrm>
            <a:off x="838200" y="1295400"/>
            <a:ext cx="10439400" cy="2057400"/>
          </a:xfrm>
        </p:spPr>
        <p:txBody>
          <a:bodyPr/>
          <a:lstStyle/>
          <a:p>
            <a:pPr>
              <a:defRPr/>
            </a:pPr>
            <a:r>
              <a:rPr lang="en-US" sz="3000" dirty="0"/>
              <a:t>CSC 112: Computer Operating Systems</a:t>
            </a:r>
            <a:br>
              <a:rPr lang="en-US" sz="3000" dirty="0"/>
            </a:br>
            <a:r>
              <a:rPr lang="en-US" sz="3000" dirty="0"/>
              <a:t>Lecture 3</a:t>
            </a:r>
            <a:br>
              <a:rPr lang="en-US" sz="3000" dirty="0"/>
            </a:br>
            <a:br>
              <a:rPr lang="en-US" sz="3000" dirty="0"/>
            </a:br>
            <a:r>
              <a:rPr lang="en-US" sz="3000" dirty="0"/>
              <a:t>Synchronization</a:t>
            </a:r>
          </a:p>
        </p:txBody>
      </p:sp>
      <p:sp>
        <p:nvSpPr>
          <p:cNvPr id="3075" name="Rectangle 3"/>
          <p:cNvSpPr>
            <a:spLocks noGrp="1" noChangeArrowheads="1"/>
          </p:cNvSpPr>
          <p:nvPr>
            <p:ph type="subTitle" idx="1"/>
          </p:nvPr>
        </p:nvSpPr>
        <p:spPr>
          <a:xfrm>
            <a:off x="2133600" y="4191000"/>
            <a:ext cx="8001000" cy="1447800"/>
          </a:xfrm>
        </p:spPr>
        <p:txBody>
          <a:bodyPr/>
          <a:lstStyle/>
          <a:p>
            <a:pPr marL="285750" indent="-285750">
              <a:defRPr/>
            </a:pPr>
            <a:r>
              <a:rPr lang="en-GB" altLang="en-US" dirty="0">
                <a:ea typeface="Gill Sans" charset="0"/>
              </a:rPr>
              <a:t>Department of Computer Science, </a:t>
            </a:r>
          </a:p>
          <a:p>
            <a:pPr marL="285750" indent="-285750">
              <a:defRPr/>
            </a:pPr>
            <a:r>
              <a:rPr lang="en-GB" altLang="en-US" dirty="0">
                <a:ea typeface="Gill Sans" charset="0"/>
              </a:rPr>
              <a:t>Hofstra University</a:t>
            </a:r>
            <a:endParaRPr lang="en-US" altLang="en-US" dirty="0">
              <a:ea typeface="Gill Sans" charset="0"/>
            </a:endParaRPr>
          </a:p>
        </p:txBody>
      </p:sp>
      <p:sp>
        <p:nvSpPr>
          <p:cNvPr id="2" name="TextBox 1">
            <a:extLst>
              <a:ext uri="{FF2B5EF4-FFF2-40B4-BE49-F238E27FC236}">
                <a16:creationId xmlns:a16="http://schemas.microsoft.com/office/drawing/2014/main" id="{A0154E98-6D47-0851-88FB-96BF6FC4A29F}"/>
              </a:ext>
            </a:extLst>
          </p:cNvPr>
          <p:cNvSpPr txBox="1"/>
          <p:nvPr/>
        </p:nvSpPr>
        <p:spPr>
          <a:xfrm>
            <a:off x="2713676" y="6362881"/>
            <a:ext cx="6963724" cy="461665"/>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r>
              <a:rPr lang="en-US" altLang="zh-CN" sz="1200" dirty="0">
                <a:latin typeface="Gill Sans Light"/>
              </a:rPr>
              <a:t>Acknowledgement: Lecture slides based on UC Berkeley </a:t>
            </a:r>
            <a:r>
              <a:rPr lang="en-GB" altLang="zh-CN" sz="1200" dirty="0">
                <a:latin typeface="Gill Sans Light"/>
              </a:rPr>
              <a:t>CS 162: Operating Systems and System Programming</a:t>
            </a:r>
            <a:r>
              <a:rPr lang="en-US" altLang="zh-CN" sz="1200" dirty="0">
                <a:latin typeface="Gill Sans Light"/>
              </a:rPr>
              <a:t> </a:t>
            </a:r>
          </a:p>
          <a:p>
            <a:r>
              <a:rPr lang="en-US" sz="1200" dirty="0">
                <a:latin typeface="Gill Sans Light"/>
              </a:rPr>
              <a:t>And NTNU course on Operating Systems</a:t>
            </a:r>
            <a:endParaRPr lang="en-SE" sz="1200" dirty="0">
              <a:latin typeface="Gill Sans Light"/>
            </a:endParaRP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034803-371B-42A6-3212-C8C3090465D3}"/>
              </a:ext>
            </a:extLst>
          </p:cNvPr>
          <p:cNvSpPr>
            <a:spLocks noGrp="1"/>
          </p:cNvSpPr>
          <p:nvPr>
            <p:ph type="title"/>
          </p:nvPr>
        </p:nvSpPr>
        <p:spPr/>
        <p:txBody>
          <a:bodyPr/>
          <a:lstStyle/>
          <a:p>
            <a:r>
              <a:rPr lang="en-US" altLang="zh-CN" dirty="0"/>
              <a:t>Locks:</a:t>
            </a:r>
            <a:r>
              <a:rPr lang="zh-CN" altLang="en-US" dirty="0"/>
              <a:t> </a:t>
            </a:r>
            <a:r>
              <a:rPr lang="en-US" altLang="zh-CN" dirty="0"/>
              <a:t>Test-And-Set</a:t>
            </a:r>
            <a:endParaRPr lang="en-US" dirty="0"/>
          </a:p>
        </p:txBody>
      </p:sp>
      <p:sp>
        <p:nvSpPr>
          <p:cNvPr id="3" name="内容占位符 2">
            <a:extLst>
              <a:ext uri="{FF2B5EF4-FFF2-40B4-BE49-F238E27FC236}">
                <a16:creationId xmlns:a16="http://schemas.microsoft.com/office/drawing/2014/main" id="{0B677883-169F-6D50-18D5-75E5ECB775BD}"/>
              </a:ext>
            </a:extLst>
          </p:cNvPr>
          <p:cNvSpPr>
            <a:spLocks noGrp="1"/>
          </p:cNvSpPr>
          <p:nvPr>
            <p:ph idx="1"/>
          </p:nvPr>
        </p:nvSpPr>
        <p:spPr>
          <a:xfrm>
            <a:off x="44418" y="759327"/>
            <a:ext cx="4671148" cy="6013172"/>
          </a:xfrm>
        </p:spPr>
        <p:txBody>
          <a:bodyPr>
            <a:normAutofit fontScale="92500" lnSpcReduction="20000"/>
          </a:bodyPr>
          <a:lstStyle/>
          <a:p>
            <a:r>
              <a:rPr lang="en-US" altLang="zh-CN" dirty="0"/>
              <a:t>How</a:t>
            </a:r>
            <a:r>
              <a:rPr lang="zh-CN" altLang="en-US" dirty="0"/>
              <a:t> </a:t>
            </a:r>
            <a:r>
              <a:rPr lang="en-US" altLang="zh-CN" dirty="0"/>
              <a:t>to</a:t>
            </a:r>
            <a:r>
              <a:rPr lang="zh-CN" altLang="en-US" dirty="0"/>
              <a:t> </a:t>
            </a:r>
            <a:r>
              <a:rPr lang="en-US" altLang="zh-CN" dirty="0"/>
              <a:t>provide</a:t>
            </a:r>
            <a:r>
              <a:rPr lang="zh-CN" altLang="en-US" dirty="0"/>
              <a:t> </a:t>
            </a:r>
            <a:r>
              <a:rPr lang="en-US" altLang="zh-CN" dirty="0"/>
              <a:t>mutual</a:t>
            </a:r>
            <a:r>
              <a:rPr lang="zh-CN" altLang="en-US" dirty="0"/>
              <a:t> </a:t>
            </a:r>
            <a:r>
              <a:rPr lang="en-US" altLang="zh-CN" dirty="0"/>
              <a:t>exclusion</a:t>
            </a:r>
            <a:r>
              <a:rPr lang="zh-CN" altLang="en-US" dirty="0"/>
              <a:t> </a:t>
            </a:r>
            <a:r>
              <a:rPr lang="en-US" altLang="zh-CN" dirty="0"/>
              <a:t>for</a:t>
            </a:r>
            <a:r>
              <a:rPr lang="zh-CN" altLang="en-US" dirty="0"/>
              <a:t> </a:t>
            </a:r>
            <a:r>
              <a:rPr lang="en-US" altLang="zh-CN" dirty="0"/>
              <a:t>locks?</a:t>
            </a:r>
          </a:p>
          <a:p>
            <a:pPr lvl="1"/>
            <a:r>
              <a:rPr lang="en-US" altLang="zh-CN" sz="2400" b="1" dirty="0">
                <a:solidFill>
                  <a:srgbClr val="0070C0"/>
                </a:solidFill>
              </a:rPr>
              <a:t>Get</a:t>
            </a:r>
            <a:r>
              <a:rPr lang="zh-CN" altLang="en-US" sz="2400" b="1" dirty="0">
                <a:solidFill>
                  <a:srgbClr val="0070C0"/>
                </a:solidFill>
              </a:rPr>
              <a:t> </a:t>
            </a:r>
            <a:r>
              <a:rPr lang="en-US" altLang="zh-CN" sz="2400" b="1" dirty="0">
                <a:solidFill>
                  <a:srgbClr val="0070C0"/>
                </a:solidFill>
              </a:rPr>
              <a:t>help</a:t>
            </a:r>
            <a:r>
              <a:rPr lang="zh-CN" altLang="en-US" sz="2400" b="1" dirty="0">
                <a:solidFill>
                  <a:srgbClr val="0070C0"/>
                </a:solidFill>
              </a:rPr>
              <a:t> </a:t>
            </a:r>
            <a:r>
              <a:rPr lang="en-US" altLang="zh-CN" sz="2400" b="1" dirty="0">
                <a:solidFill>
                  <a:srgbClr val="0070C0"/>
                </a:solidFill>
              </a:rPr>
              <a:t>from</a:t>
            </a:r>
            <a:r>
              <a:rPr lang="zh-CN" altLang="en-US" sz="2400" b="1" dirty="0">
                <a:solidFill>
                  <a:srgbClr val="0070C0"/>
                </a:solidFill>
              </a:rPr>
              <a:t> </a:t>
            </a:r>
            <a:r>
              <a:rPr lang="en-US" altLang="zh-CN" sz="2400" b="1" dirty="0">
                <a:solidFill>
                  <a:srgbClr val="0070C0"/>
                </a:solidFill>
              </a:rPr>
              <a:t>hardware!</a:t>
            </a:r>
          </a:p>
          <a:p>
            <a:r>
              <a:rPr lang="en-US" altLang="zh-CN" dirty="0"/>
              <a:t>CPUs</a:t>
            </a:r>
            <a:r>
              <a:rPr lang="zh-CN" altLang="en-US" dirty="0"/>
              <a:t> </a:t>
            </a:r>
            <a:r>
              <a:rPr lang="en-US" altLang="zh-CN" dirty="0"/>
              <a:t>provide</a:t>
            </a:r>
            <a:r>
              <a:rPr lang="zh-CN" altLang="en-US" dirty="0"/>
              <a:t> </a:t>
            </a:r>
            <a:r>
              <a:rPr lang="en-US" altLang="zh-CN" dirty="0"/>
              <a:t>special</a:t>
            </a:r>
            <a:r>
              <a:rPr lang="zh-CN" altLang="en-US" dirty="0"/>
              <a:t> </a:t>
            </a:r>
            <a:r>
              <a:rPr lang="en-US" altLang="zh-CN" dirty="0"/>
              <a:t>hardware</a:t>
            </a:r>
            <a:r>
              <a:rPr lang="zh-CN" altLang="en-US" dirty="0"/>
              <a:t> </a:t>
            </a:r>
            <a:r>
              <a:rPr lang="en-US" altLang="zh-CN" dirty="0"/>
              <a:t>instructions</a:t>
            </a:r>
            <a:r>
              <a:rPr lang="zh-CN" altLang="en-US" dirty="0"/>
              <a:t> </a:t>
            </a:r>
            <a:r>
              <a:rPr lang="en-US" altLang="zh-CN" dirty="0"/>
              <a:t>to</a:t>
            </a:r>
            <a:r>
              <a:rPr lang="zh-CN" altLang="en-US" dirty="0"/>
              <a:t> </a:t>
            </a:r>
            <a:r>
              <a:rPr lang="en-US" altLang="zh-CN" dirty="0"/>
              <a:t>help</a:t>
            </a:r>
            <a:r>
              <a:rPr lang="zh-CN" altLang="en-US" dirty="0"/>
              <a:t> </a:t>
            </a:r>
            <a:r>
              <a:rPr lang="en-US" altLang="zh-CN" dirty="0"/>
              <a:t>achieve</a:t>
            </a:r>
            <a:r>
              <a:rPr lang="zh-CN" altLang="en-US" dirty="0"/>
              <a:t> </a:t>
            </a:r>
            <a:r>
              <a:rPr lang="en-US" altLang="zh-CN" dirty="0"/>
              <a:t>mutual</a:t>
            </a:r>
            <a:r>
              <a:rPr lang="zh-CN" altLang="en-US" dirty="0"/>
              <a:t> </a:t>
            </a:r>
            <a:r>
              <a:rPr lang="en-US" altLang="zh-CN" dirty="0"/>
              <a:t>exclusion</a:t>
            </a:r>
          </a:p>
          <a:p>
            <a:pPr lvl="1"/>
            <a:r>
              <a:rPr lang="en-US" altLang="zh-CN" dirty="0"/>
              <a:t>The</a:t>
            </a:r>
            <a:r>
              <a:rPr lang="zh-CN" altLang="en-US" dirty="0"/>
              <a:t> </a:t>
            </a:r>
            <a:r>
              <a:rPr lang="en-US" altLang="zh-CN" b="1" dirty="0" err="1">
                <a:solidFill>
                  <a:srgbClr val="0070C0"/>
                </a:solidFill>
              </a:rPr>
              <a:t>TestAndSet</a:t>
            </a:r>
            <a:r>
              <a:rPr lang="zh-CN" altLang="en-US" dirty="0"/>
              <a:t> </a:t>
            </a:r>
            <a:r>
              <a:rPr lang="en-US" altLang="zh-CN" dirty="0"/>
              <a:t>(TAS)</a:t>
            </a:r>
            <a:r>
              <a:rPr lang="zh-CN" altLang="en-US" dirty="0"/>
              <a:t> </a:t>
            </a:r>
            <a:r>
              <a:rPr lang="en-US" altLang="zh-CN" dirty="0"/>
              <a:t>instruction</a:t>
            </a:r>
            <a:r>
              <a:rPr lang="zh-CN" altLang="en-US" dirty="0"/>
              <a:t> </a:t>
            </a:r>
            <a:r>
              <a:rPr lang="en-US" altLang="zh-CN" dirty="0"/>
              <a:t>tests</a:t>
            </a:r>
            <a:r>
              <a:rPr lang="zh-CN" altLang="en-US" dirty="0"/>
              <a:t> </a:t>
            </a:r>
            <a:r>
              <a:rPr lang="en-US" altLang="zh-CN" dirty="0"/>
              <a:t>and</a:t>
            </a:r>
            <a:r>
              <a:rPr lang="zh-CN" altLang="en-US" dirty="0"/>
              <a:t> </a:t>
            </a:r>
            <a:r>
              <a:rPr lang="en-US" altLang="zh-CN" dirty="0"/>
              <a:t>modifies</a:t>
            </a:r>
            <a:r>
              <a:rPr lang="zh-CN" altLang="en-US" dirty="0"/>
              <a:t> </a:t>
            </a:r>
            <a:r>
              <a:rPr lang="en-US" altLang="zh-CN" dirty="0"/>
              <a:t>the</a:t>
            </a:r>
            <a:r>
              <a:rPr lang="zh-CN" altLang="en-US" dirty="0"/>
              <a:t> </a:t>
            </a:r>
            <a:r>
              <a:rPr lang="en-US" altLang="zh-CN" dirty="0"/>
              <a:t>content</a:t>
            </a:r>
            <a:r>
              <a:rPr lang="zh-CN" altLang="en-US" dirty="0"/>
              <a:t> </a:t>
            </a:r>
            <a:r>
              <a:rPr lang="en-US" altLang="zh-CN" dirty="0"/>
              <a:t>of</a:t>
            </a:r>
            <a:r>
              <a:rPr lang="zh-CN" altLang="en-US" dirty="0"/>
              <a:t> </a:t>
            </a:r>
            <a:r>
              <a:rPr lang="en-US" altLang="zh-CN" dirty="0"/>
              <a:t>a</a:t>
            </a:r>
            <a:r>
              <a:rPr lang="zh-CN" altLang="en-US" dirty="0"/>
              <a:t> </a:t>
            </a:r>
            <a:r>
              <a:rPr lang="en-US" altLang="zh-CN" dirty="0"/>
              <a:t>memory</a:t>
            </a:r>
            <a:r>
              <a:rPr lang="zh-CN" altLang="en-US" dirty="0"/>
              <a:t> </a:t>
            </a:r>
            <a:r>
              <a:rPr lang="en-US" altLang="zh-CN" dirty="0"/>
              <a:t>word</a:t>
            </a:r>
            <a:r>
              <a:rPr lang="zh-CN" altLang="en-US" dirty="0"/>
              <a:t> </a:t>
            </a:r>
            <a:r>
              <a:rPr lang="en-US" altLang="zh-CN" b="1" dirty="0">
                <a:solidFill>
                  <a:srgbClr val="0070C0"/>
                </a:solidFill>
              </a:rPr>
              <a:t>atomically</a:t>
            </a:r>
          </a:p>
          <a:p>
            <a:r>
              <a:rPr lang="en-US" altLang="zh-CN" dirty="0"/>
              <a:t>Locking</a:t>
            </a:r>
            <a:r>
              <a:rPr lang="zh-CN" altLang="en-US" dirty="0"/>
              <a:t> </a:t>
            </a:r>
            <a:r>
              <a:rPr lang="en-US" altLang="zh-CN" dirty="0"/>
              <a:t>with</a:t>
            </a:r>
            <a:r>
              <a:rPr lang="zh-CN" altLang="en-US" dirty="0"/>
              <a:t> </a:t>
            </a:r>
            <a:r>
              <a:rPr lang="en-GB" altLang="zh-CN" dirty="0"/>
              <a:t>TAS</a:t>
            </a:r>
            <a:r>
              <a:rPr lang="en-US" altLang="zh-CN" dirty="0"/>
              <a:t>: TAS fetches the old value of lock-&gt;flag into variable old, sets lock-&gt;flag to 1, then return variable old, all in one atomic operation</a:t>
            </a:r>
          </a:p>
          <a:p>
            <a:pPr lvl="1"/>
            <a:r>
              <a:rPr lang="en-US" dirty="0"/>
              <a:t>If </a:t>
            </a:r>
            <a:r>
              <a:rPr lang="en-US" altLang="zh-CN" dirty="0"/>
              <a:t>lock-flag==0, then lock() sets it to 1 and returns old=0, so the thread exits the while loop and enters critical section</a:t>
            </a:r>
          </a:p>
          <a:p>
            <a:pPr lvl="1"/>
            <a:r>
              <a:rPr lang="en-US" dirty="0"/>
              <a:t>If </a:t>
            </a:r>
            <a:r>
              <a:rPr lang="en-US" altLang="zh-CN" dirty="0"/>
              <a:t>lock-flag==1, then lock() returns old=1, so the thread spins in the while loop and does not enter critical section</a:t>
            </a:r>
            <a:endParaRPr lang="en-US" dirty="0"/>
          </a:p>
        </p:txBody>
      </p:sp>
      <p:pic>
        <p:nvPicPr>
          <p:cNvPr id="8" name="图片 4">
            <a:extLst>
              <a:ext uri="{FF2B5EF4-FFF2-40B4-BE49-F238E27FC236}">
                <a16:creationId xmlns:a16="http://schemas.microsoft.com/office/drawing/2014/main" id="{A5F0E221-AF57-25CC-9176-4C40DC8E1DA6}"/>
              </a:ext>
            </a:extLst>
          </p:cNvPr>
          <p:cNvPicPr>
            <a:picLocks noChangeAspect="1"/>
          </p:cNvPicPr>
          <p:nvPr/>
        </p:nvPicPr>
        <p:blipFill>
          <a:blip r:embed="rId2"/>
          <a:stretch>
            <a:fillRect/>
          </a:stretch>
        </p:blipFill>
        <p:spPr>
          <a:xfrm>
            <a:off x="4715566" y="1105539"/>
            <a:ext cx="6516594" cy="4304661"/>
          </a:xfrm>
          <a:prstGeom prst="rect">
            <a:avLst/>
          </a:prstGeom>
        </p:spPr>
      </p:pic>
      <p:pic>
        <p:nvPicPr>
          <p:cNvPr id="9" name="图片 2">
            <a:extLst>
              <a:ext uri="{FF2B5EF4-FFF2-40B4-BE49-F238E27FC236}">
                <a16:creationId xmlns:a16="http://schemas.microsoft.com/office/drawing/2014/main" id="{107B356D-D9C1-A76C-25B4-9C53CF300BA6}"/>
              </a:ext>
            </a:extLst>
          </p:cNvPr>
          <p:cNvPicPr>
            <a:picLocks noChangeAspect="1"/>
          </p:cNvPicPr>
          <p:nvPr/>
        </p:nvPicPr>
        <p:blipFill>
          <a:blip r:embed="rId3"/>
          <a:stretch>
            <a:fillRect/>
          </a:stretch>
        </p:blipFill>
        <p:spPr>
          <a:xfrm>
            <a:off x="5000025" y="2088028"/>
            <a:ext cx="6957500" cy="1292650"/>
          </a:xfrm>
          <a:prstGeom prst="rect">
            <a:avLst/>
          </a:prstGeom>
        </p:spPr>
      </p:pic>
      <p:sp>
        <p:nvSpPr>
          <p:cNvPr id="10" name="Rectangle 9">
            <a:extLst>
              <a:ext uri="{FF2B5EF4-FFF2-40B4-BE49-F238E27FC236}">
                <a16:creationId xmlns:a16="http://schemas.microsoft.com/office/drawing/2014/main" id="{9D9C5826-5ABB-3F0A-03CB-A1F59D6F0C61}"/>
              </a:ext>
            </a:extLst>
          </p:cNvPr>
          <p:cNvSpPr/>
          <p:nvPr/>
        </p:nvSpPr>
        <p:spPr bwMode="auto">
          <a:xfrm>
            <a:off x="5070350" y="2088028"/>
            <a:ext cx="6957501" cy="1292650"/>
          </a:xfrm>
          <a:prstGeom prst="rect">
            <a:avLst/>
          </a:prstGeom>
          <a:noFill/>
          <a:ln w="127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SE" sz="1800" b="1" i="0" u="none" strike="noStrike" cap="none" normalizeH="0" baseline="0" dirty="0">
              <a:ln>
                <a:noFill/>
              </a:ln>
              <a:solidFill>
                <a:schemeClr val="tx1"/>
              </a:solidFill>
              <a:effectLst/>
              <a:latin typeface="Gill Sans Light"/>
            </a:endParaRPr>
          </a:p>
        </p:txBody>
      </p:sp>
    </p:spTree>
    <p:extLst>
      <p:ext uri="{BB962C8B-B14F-4D97-AF65-F5344CB8AC3E}">
        <p14:creationId xmlns:p14="http://schemas.microsoft.com/office/powerpoint/2010/main" val="2249860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F03D90-3904-F973-B6A9-D3A34DB2001E}"/>
              </a:ext>
            </a:extLst>
          </p:cNvPr>
          <p:cNvSpPr>
            <a:spLocks noGrp="1"/>
          </p:cNvSpPr>
          <p:nvPr>
            <p:ph type="title"/>
          </p:nvPr>
        </p:nvSpPr>
        <p:spPr/>
        <p:txBody>
          <a:bodyPr/>
          <a:lstStyle/>
          <a:p>
            <a:r>
              <a:rPr lang="en-US" altLang="zh-CN" dirty="0"/>
              <a:t>Locks:</a:t>
            </a:r>
            <a:r>
              <a:rPr lang="zh-CN" altLang="en-US" dirty="0"/>
              <a:t> </a:t>
            </a:r>
            <a:r>
              <a:rPr lang="en-US" altLang="zh-CN" dirty="0"/>
              <a:t>Compare-And-Swap</a:t>
            </a:r>
            <a:endParaRPr lang="en-US" dirty="0"/>
          </a:p>
        </p:txBody>
      </p:sp>
      <p:sp>
        <p:nvSpPr>
          <p:cNvPr id="3" name="内容占位符 2">
            <a:extLst>
              <a:ext uri="{FF2B5EF4-FFF2-40B4-BE49-F238E27FC236}">
                <a16:creationId xmlns:a16="http://schemas.microsoft.com/office/drawing/2014/main" id="{0B7321FA-5952-67E4-57BF-0468264B6C81}"/>
              </a:ext>
            </a:extLst>
          </p:cNvPr>
          <p:cNvSpPr>
            <a:spLocks noGrp="1"/>
          </p:cNvSpPr>
          <p:nvPr>
            <p:ph idx="1"/>
          </p:nvPr>
        </p:nvSpPr>
        <p:spPr>
          <a:xfrm>
            <a:off x="313916" y="893573"/>
            <a:ext cx="4989286" cy="5708373"/>
          </a:xfrm>
        </p:spPr>
        <p:txBody>
          <a:bodyPr>
            <a:normAutofit fontScale="92500" lnSpcReduction="10000"/>
          </a:bodyPr>
          <a:lstStyle/>
          <a:p>
            <a:r>
              <a:rPr lang="en-US" altLang="zh-CN" dirty="0"/>
              <a:t>Another</a:t>
            </a:r>
            <a:r>
              <a:rPr lang="zh-CN" altLang="en-US" dirty="0"/>
              <a:t> </a:t>
            </a:r>
            <a:r>
              <a:rPr lang="en-US" altLang="zh-CN" dirty="0"/>
              <a:t>hardware</a:t>
            </a:r>
            <a:r>
              <a:rPr lang="zh-CN" altLang="en-US" dirty="0"/>
              <a:t> </a:t>
            </a:r>
            <a:r>
              <a:rPr lang="en-US" altLang="zh-CN" dirty="0"/>
              <a:t>primitive:</a:t>
            </a:r>
            <a:r>
              <a:rPr lang="zh-CN" altLang="en-US" dirty="0"/>
              <a:t> </a:t>
            </a:r>
            <a:r>
              <a:rPr lang="en-US" altLang="zh-CN" b="1" dirty="0">
                <a:solidFill>
                  <a:srgbClr val="0070C0"/>
                </a:solidFill>
              </a:rPr>
              <a:t>compare-and-swap (CAS)</a:t>
            </a:r>
          </a:p>
          <a:p>
            <a:r>
              <a:rPr lang="en-US" altLang="zh-CN" dirty="0"/>
              <a:t>Locking</a:t>
            </a:r>
            <a:r>
              <a:rPr lang="zh-CN" altLang="en-US" dirty="0"/>
              <a:t> </a:t>
            </a:r>
            <a:r>
              <a:rPr lang="en-US" altLang="zh-CN" dirty="0"/>
              <a:t>with</a:t>
            </a:r>
            <a:r>
              <a:rPr lang="zh-CN" altLang="en-US" dirty="0"/>
              <a:t> </a:t>
            </a:r>
            <a:r>
              <a:rPr lang="en-GB" altLang="zh-CN" dirty="0"/>
              <a:t>CAS</a:t>
            </a:r>
            <a:r>
              <a:rPr lang="en-US" altLang="zh-CN" dirty="0"/>
              <a:t>: CAS fetches the old value of lock-flag into variable original, compares original with expected (0), and if they are equal (lock-flag==0), sets lock-&gt;flag to 1, then return variable original, all in one atomic operation</a:t>
            </a:r>
          </a:p>
          <a:p>
            <a:pPr lvl="1"/>
            <a:r>
              <a:rPr lang="en-US" dirty="0"/>
              <a:t>If </a:t>
            </a:r>
            <a:r>
              <a:rPr lang="en-US" altLang="zh-CN" dirty="0"/>
              <a:t>lock-flag==0, then lock() sets it to 1 and returns original=0, so the thread exits the while loop and enters critical section</a:t>
            </a:r>
          </a:p>
          <a:p>
            <a:pPr lvl="1"/>
            <a:r>
              <a:rPr lang="en-US" dirty="0"/>
              <a:t>If </a:t>
            </a:r>
            <a:r>
              <a:rPr lang="en-US" altLang="zh-CN" dirty="0"/>
              <a:t>lock-flag==1, then lock() returns original=1, so the thread spins in the while loop and does not enter critical section</a:t>
            </a:r>
          </a:p>
          <a:p>
            <a:r>
              <a:rPr lang="en-US" dirty="0"/>
              <a:t>Compared to TAS, assignment *</a:t>
            </a:r>
            <a:r>
              <a:rPr lang="en-US" dirty="0" err="1"/>
              <a:t>ptr</a:t>
            </a:r>
            <a:r>
              <a:rPr lang="en-US" dirty="0"/>
              <a:t>=new is not executed if </a:t>
            </a:r>
            <a:r>
              <a:rPr lang="en-US" altLang="zh-CN" dirty="0"/>
              <a:t>lock-flag==1, hence slightly less overhead</a:t>
            </a:r>
            <a:endParaRPr lang="en-US" dirty="0"/>
          </a:p>
          <a:p>
            <a:endParaRPr lang="en-US" b="1" dirty="0">
              <a:solidFill>
                <a:srgbClr val="0070C0"/>
              </a:solidFill>
            </a:endParaRPr>
          </a:p>
        </p:txBody>
      </p:sp>
      <p:pic>
        <p:nvPicPr>
          <p:cNvPr id="5" name="图片 4">
            <a:extLst>
              <a:ext uri="{FF2B5EF4-FFF2-40B4-BE49-F238E27FC236}">
                <a16:creationId xmlns:a16="http://schemas.microsoft.com/office/drawing/2014/main" id="{60DA514B-6CA3-B4FF-5783-4CE4FFD95A38}"/>
              </a:ext>
            </a:extLst>
          </p:cNvPr>
          <p:cNvPicPr>
            <a:picLocks noChangeAspect="1"/>
          </p:cNvPicPr>
          <p:nvPr/>
        </p:nvPicPr>
        <p:blipFill>
          <a:blip r:embed="rId2"/>
          <a:stretch>
            <a:fillRect/>
          </a:stretch>
        </p:blipFill>
        <p:spPr>
          <a:xfrm>
            <a:off x="5207000" y="2468771"/>
            <a:ext cx="6985000" cy="1562100"/>
          </a:xfrm>
          <a:prstGeom prst="rect">
            <a:avLst/>
          </a:prstGeom>
        </p:spPr>
      </p:pic>
      <p:pic>
        <p:nvPicPr>
          <p:cNvPr id="6" name="图片 5">
            <a:extLst>
              <a:ext uri="{FF2B5EF4-FFF2-40B4-BE49-F238E27FC236}">
                <a16:creationId xmlns:a16="http://schemas.microsoft.com/office/drawing/2014/main" id="{FBBBAA23-62D8-B780-0066-EBD602F4351B}"/>
              </a:ext>
            </a:extLst>
          </p:cNvPr>
          <p:cNvPicPr>
            <a:picLocks noChangeAspect="1"/>
          </p:cNvPicPr>
          <p:nvPr/>
        </p:nvPicPr>
        <p:blipFill>
          <a:blip r:embed="rId3"/>
          <a:stretch>
            <a:fillRect/>
          </a:stretch>
        </p:blipFill>
        <p:spPr>
          <a:xfrm>
            <a:off x="5301343" y="4163787"/>
            <a:ext cx="6578600" cy="1028700"/>
          </a:xfrm>
          <a:prstGeom prst="rect">
            <a:avLst/>
          </a:prstGeom>
        </p:spPr>
      </p:pic>
    </p:spTree>
    <p:extLst>
      <p:ext uri="{BB962C8B-B14F-4D97-AF65-F5344CB8AC3E}">
        <p14:creationId xmlns:p14="http://schemas.microsoft.com/office/powerpoint/2010/main" val="41759193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08FFBC-E03B-1FB4-E54F-C44027FB8DC5}"/>
              </a:ext>
            </a:extLst>
          </p:cNvPr>
          <p:cNvSpPr>
            <a:spLocks noGrp="1"/>
          </p:cNvSpPr>
          <p:nvPr>
            <p:ph type="title"/>
          </p:nvPr>
        </p:nvSpPr>
        <p:spPr/>
        <p:txBody>
          <a:bodyPr/>
          <a:lstStyle/>
          <a:p>
            <a:r>
              <a:rPr lang="en-US" altLang="zh-CN" dirty="0"/>
              <a:t>Locks:</a:t>
            </a:r>
            <a:r>
              <a:rPr lang="zh-CN" altLang="en-US" dirty="0"/>
              <a:t> </a:t>
            </a:r>
            <a:r>
              <a:rPr lang="en-US" altLang="zh-CN" dirty="0"/>
              <a:t>Busy</a:t>
            </a:r>
            <a:r>
              <a:rPr lang="zh-CN" altLang="en-US" dirty="0"/>
              <a:t> </a:t>
            </a:r>
            <a:r>
              <a:rPr lang="en-US" altLang="zh-CN" dirty="0"/>
              <a:t>Waiting</a:t>
            </a:r>
            <a:endParaRPr lang="en-US" dirty="0"/>
          </a:p>
        </p:txBody>
      </p:sp>
      <p:sp>
        <p:nvSpPr>
          <p:cNvPr id="3" name="内容占位符 2">
            <a:extLst>
              <a:ext uri="{FF2B5EF4-FFF2-40B4-BE49-F238E27FC236}">
                <a16:creationId xmlns:a16="http://schemas.microsoft.com/office/drawing/2014/main" id="{AA95A88A-6309-8B30-CAD6-A030B81BAA1F}"/>
              </a:ext>
            </a:extLst>
          </p:cNvPr>
          <p:cNvSpPr>
            <a:spLocks noGrp="1"/>
          </p:cNvSpPr>
          <p:nvPr>
            <p:ph idx="1"/>
          </p:nvPr>
        </p:nvSpPr>
        <p:spPr>
          <a:xfrm>
            <a:off x="1844853" y="3148327"/>
            <a:ext cx="8502294" cy="2841171"/>
          </a:xfrm>
        </p:spPr>
        <p:txBody>
          <a:bodyPr/>
          <a:lstStyle/>
          <a:p>
            <a:r>
              <a:rPr lang="en-US" altLang="zh-CN" dirty="0"/>
              <a:t>Both TAS and CAS </a:t>
            </a:r>
            <a:r>
              <a:rPr lang="en-GB" altLang="zh-CN" dirty="0"/>
              <a:t>are </a:t>
            </a:r>
            <a:r>
              <a:rPr lang="en-GB" altLang="zh-CN" dirty="0">
                <a:solidFill>
                  <a:srgbClr val="FF0000"/>
                </a:solidFill>
              </a:rPr>
              <a:t>spinlocks</a:t>
            </a:r>
            <a:r>
              <a:rPr lang="zh-CN" altLang="en-US" dirty="0"/>
              <a:t> </a:t>
            </a:r>
            <a:r>
              <a:rPr lang="en-US" altLang="zh-CN" dirty="0"/>
              <a:t>based</a:t>
            </a:r>
            <a:r>
              <a:rPr lang="zh-CN" altLang="en-US" dirty="0"/>
              <a:t> </a:t>
            </a:r>
            <a:r>
              <a:rPr lang="en-US" altLang="zh-CN" dirty="0"/>
              <a:t>on</a:t>
            </a:r>
            <a:r>
              <a:rPr lang="zh-CN" altLang="en-US" b="1" dirty="0">
                <a:solidFill>
                  <a:srgbClr val="FF0000"/>
                </a:solidFill>
              </a:rPr>
              <a:t> </a:t>
            </a:r>
            <a:r>
              <a:rPr lang="en-US" altLang="zh-CN" b="1" dirty="0">
                <a:solidFill>
                  <a:srgbClr val="FF0000"/>
                </a:solidFill>
              </a:rPr>
              <a:t>busy</a:t>
            </a:r>
            <a:r>
              <a:rPr lang="zh-CN" altLang="en-US" b="1" dirty="0">
                <a:solidFill>
                  <a:srgbClr val="FF0000"/>
                </a:solidFill>
              </a:rPr>
              <a:t> </a:t>
            </a:r>
            <a:r>
              <a:rPr lang="en-US" altLang="zh-CN" b="1" dirty="0">
                <a:solidFill>
                  <a:srgbClr val="FF0000"/>
                </a:solidFill>
              </a:rPr>
              <a:t>waiting</a:t>
            </a:r>
          </a:p>
          <a:p>
            <a:pPr lvl="1"/>
            <a:r>
              <a:rPr lang="en-US" altLang="zh-CN" dirty="0">
                <a:solidFill>
                  <a:srgbClr val="FF0000"/>
                </a:solidFill>
              </a:rPr>
              <a:t>A</a:t>
            </a:r>
            <a:r>
              <a:rPr lang="zh-CN" altLang="en-US" dirty="0">
                <a:solidFill>
                  <a:srgbClr val="FF0000"/>
                </a:solidFill>
              </a:rPr>
              <a:t> </a:t>
            </a:r>
            <a:r>
              <a:rPr lang="en-US" altLang="zh-CN" dirty="0">
                <a:solidFill>
                  <a:srgbClr val="FF0000"/>
                </a:solidFill>
              </a:rPr>
              <a:t>thread</a:t>
            </a:r>
            <a:r>
              <a:rPr lang="zh-CN" altLang="en-US" dirty="0">
                <a:solidFill>
                  <a:srgbClr val="FF0000"/>
                </a:solidFill>
              </a:rPr>
              <a:t> </a:t>
            </a:r>
            <a:r>
              <a:rPr lang="en-US" altLang="zh-CN" dirty="0">
                <a:solidFill>
                  <a:srgbClr val="FF0000"/>
                </a:solidFill>
              </a:rPr>
              <a:t>is stuck in a while loop</a:t>
            </a:r>
            <a:r>
              <a:rPr lang="zh-CN" altLang="en-US" dirty="0">
                <a:solidFill>
                  <a:srgbClr val="FF0000"/>
                </a:solidFill>
              </a:rPr>
              <a:t> </a:t>
            </a:r>
            <a:r>
              <a:rPr lang="en-US" altLang="zh-CN" dirty="0">
                <a:solidFill>
                  <a:srgbClr val="FF0000"/>
                </a:solidFill>
              </a:rPr>
              <a:t>endlessly</a:t>
            </a:r>
            <a:r>
              <a:rPr lang="zh-CN" altLang="en-US" dirty="0">
                <a:solidFill>
                  <a:srgbClr val="FF0000"/>
                </a:solidFill>
              </a:rPr>
              <a:t> </a:t>
            </a:r>
            <a:r>
              <a:rPr lang="en-US" altLang="zh-CN" dirty="0">
                <a:solidFill>
                  <a:srgbClr val="FF0000"/>
                </a:solidFill>
              </a:rPr>
              <a:t>checking</a:t>
            </a:r>
            <a:r>
              <a:rPr lang="zh-CN" altLang="en-US" dirty="0">
                <a:solidFill>
                  <a:srgbClr val="FF0000"/>
                </a:solidFill>
              </a:rPr>
              <a:t> </a:t>
            </a:r>
            <a:r>
              <a:rPr lang="en-US" altLang="zh-CN" dirty="0">
                <a:solidFill>
                  <a:srgbClr val="FF0000"/>
                </a:solidFill>
              </a:rPr>
              <a:t>lock-&gt;flag</a:t>
            </a:r>
            <a:r>
              <a:rPr lang="zh-CN" altLang="en-US" dirty="0">
                <a:solidFill>
                  <a:srgbClr val="FF0000"/>
                </a:solidFill>
              </a:rPr>
              <a:t> </a:t>
            </a:r>
            <a:r>
              <a:rPr lang="en-US" altLang="zh-CN" dirty="0">
                <a:solidFill>
                  <a:srgbClr val="FF0000"/>
                </a:solidFill>
              </a:rPr>
              <a:t>if</a:t>
            </a:r>
            <a:r>
              <a:rPr lang="zh-CN" altLang="en-US" dirty="0">
                <a:solidFill>
                  <a:srgbClr val="FF0000"/>
                </a:solidFill>
              </a:rPr>
              <a:t> </a:t>
            </a:r>
            <a:r>
              <a:rPr lang="en-US" altLang="zh-CN" dirty="0">
                <a:solidFill>
                  <a:srgbClr val="FF0000"/>
                </a:solidFill>
              </a:rPr>
              <a:t>the</a:t>
            </a:r>
            <a:r>
              <a:rPr lang="zh-CN" altLang="en-US" dirty="0">
                <a:solidFill>
                  <a:srgbClr val="FF0000"/>
                </a:solidFill>
              </a:rPr>
              <a:t> </a:t>
            </a:r>
            <a:r>
              <a:rPr lang="en-US" altLang="zh-CN" dirty="0">
                <a:solidFill>
                  <a:srgbClr val="FF0000"/>
                </a:solidFill>
              </a:rPr>
              <a:t>lock</a:t>
            </a:r>
            <a:r>
              <a:rPr lang="zh-CN" altLang="en-US" dirty="0">
                <a:solidFill>
                  <a:srgbClr val="FF0000"/>
                </a:solidFill>
              </a:rPr>
              <a:t> </a:t>
            </a:r>
            <a:r>
              <a:rPr lang="en-US" altLang="zh-CN" dirty="0">
                <a:solidFill>
                  <a:srgbClr val="FF0000"/>
                </a:solidFill>
              </a:rPr>
              <a:t>is</a:t>
            </a:r>
            <a:r>
              <a:rPr lang="zh-CN" altLang="en-US" dirty="0">
                <a:solidFill>
                  <a:srgbClr val="FF0000"/>
                </a:solidFill>
              </a:rPr>
              <a:t> </a:t>
            </a:r>
            <a:r>
              <a:rPr lang="en-US" altLang="zh-CN" dirty="0">
                <a:solidFill>
                  <a:srgbClr val="FF0000"/>
                </a:solidFill>
              </a:rPr>
              <a:t>held</a:t>
            </a:r>
            <a:r>
              <a:rPr lang="zh-CN" altLang="en-US" dirty="0">
                <a:solidFill>
                  <a:srgbClr val="FF0000"/>
                </a:solidFill>
              </a:rPr>
              <a:t> </a:t>
            </a:r>
            <a:r>
              <a:rPr lang="en-US" altLang="zh-CN" dirty="0">
                <a:solidFill>
                  <a:srgbClr val="FF0000"/>
                </a:solidFill>
              </a:rPr>
              <a:t>by</a:t>
            </a:r>
            <a:r>
              <a:rPr lang="zh-CN" altLang="en-US" dirty="0">
                <a:solidFill>
                  <a:srgbClr val="FF0000"/>
                </a:solidFill>
              </a:rPr>
              <a:t> </a:t>
            </a:r>
            <a:r>
              <a:rPr lang="en-US" altLang="zh-CN" dirty="0">
                <a:solidFill>
                  <a:srgbClr val="FF0000"/>
                </a:solidFill>
              </a:rPr>
              <a:t>others</a:t>
            </a:r>
          </a:p>
          <a:p>
            <a:r>
              <a:rPr lang="en-US" altLang="zh-CN" dirty="0"/>
              <a:t>Goals achieved?</a:t>
            </a:r>
          </a:p>
          <a:p>
            <a:pPr lvl="1"/>
            <a:r>
              <a:rPr lang="en-US" altLang="zh-CN" b="1" dirty="0">
                <a:solidFill>
                  <a:srgbClr val="0070C0"/>
                </a:solidFill>
              </a:rPr>
              <a:t>Mutual</a:t>
            </a:r>
            <a:r>
              <a:rPr lang="zh-CN" altLang="en-US" b="1" dirty="0">
                <a:solidFill>
                  <a:srgbClr val="0070C0"/>
                </a:solidFill>
              </a:rPr>
              <a:t> </a:t>
            </a:r>
            <a:r>
              <a:rPr lang="en-US" altLang="zh-CN" b="1" dirty="0">
                <a:solidFill>
                  <a:srgbClr val="0070C0"/>
                </a:solidFill>
              </a:rPr>
              <a:t>exclusion</a:t>
            </a:r>
            <a:r>
              <a:rPr lang="zh-CN" altLang="en-US" b="1" dirty="0">
                <a:solidFill>
                  <a:srgbClr val="0070C0"/>
                </a:solidFill>
              </a:rPr>
              <a:t> </a:t>
            </a:r>
            <a:r>
              <a:rPr lang="en-US" altLang="zh-CN" b="1" dirty="0">
                <a:solidFill>
                  <a:srgbClr val="0070C0"/>
                </a:solidFill>
              </a:rPr>
              <a:t>(Yes!)</a:t>
            </a:r>
          </a:p>
          <a:p>
            <a:pPr lvl="1"/>
            <a:r>
              <a:rPr lang="en-US" altLang="zh-CN" b="1" dirty="0">
                <a:solidFill>
                  <a:srgbClr val="FF0000"/>
                </a:solidFill>
              </a:rPr>
              <a:t>Fairness</a:t>
            </a:r>
            <a:r>
              <a:rPr lang="zh-CN" altLang="en-US" b="1" dirty="0">
                <a:solidFill>
                  <a:srgbClr val="FF0000"/>
                </a:solidFill>
              </a:rPr>
              <a:t> </a:t>
            </a:r>
            <a:r>
              <a:rPr lang="en-US" altLang="zh-CN" b="1" dirty="0">
                <a:solidFill>
                  <a:srgbClr val="FF0000"/>
                </a:solidFill>
              </a:rPr>
              <a:t>(NO!!)</a:t>
            </a:r>
          </a:p>
          <a:p>
            <a:pPr lvl="1"/>
            <a:r>
              <a:rPr lang="en-US" altLang="zh-CN" b="1" dirty="0">
                <a:solidFill>
                  <a:srgbClr val="FF0000"/>
                </a:solidFill>
              </a:rPr>
              <a:t>Performance</a:t>
            </a:r>
            <a:r>
              <a:rPr lang="zh-CN" altLang="en-US" b="1" dirty="0">
                <a:solidFill>
                  <a:srgbClr val="FF0000"/>
                </a:solidFill>
              </a:rPr>
              <a:t> </a:t>
            </a:r>
            <a:r>
              <a:rPr lang="en-US" altLang="zh-CN" b="1" dirty="0">
                <a:solidFill>
                  <a:srgbClr val="FF0000"/>
                </a:solidFill>
              </a:rPr>
              <a:t>(NO!!)</a:t>
            </a:r>
            <a:endParaRPr lang="en-US" b="1" dirty="0">
              <a:solidFill>
                <a:srgbClr val="FF0000"/>
              </a:solidFill>
            </a:endParaRPr>
          </a:p>
        </p:txBody>
      </p:sp>
      <p:pic>
        <p:nvPicPr>
          <p:cNvPr id="7" name="图片 6">
            <a:extLst>
              <a:ext uri="{FF2B5EF4-FFF2-40B4-BE49-F238E27FC236}">
                <a16:creationId xmlns:a16="http://schemas.microsoft.com/office/drawing/2014/main" id="{26234751-2083-1B94-3C52-2CD137DFE910}"/>
              </a:ext>
            </a:extLst>
          </p:cNvPr>
          <p:cNvPicPr>
            <a:picLocks noChangeAspect="1"/>
          </p:cNvPicPr>
          <p:nvPr/>
        </p:nvPicPr>
        <p:blipFill>
          <a:blip r:embed="rId2"/>
          <a:stretch>
            <a:fillRect/>
          </a:stretch>
        </p:blipFill>
        <p:spPr>
          <a:xfrm>
            <a:off x="2444667" y="777858"/>
            <a:ext cx="6691970" cy="1198788"/>
          </a:xfrm>
          <a:prstGeom prst="rect">
            <a:avLst/>
          </a:prstGeom>
        </p:spPr>
      </p:pic>
      <p:pic>
        <p:nvPicPr>
          <p:cNvPr id="5" name="图片 5">
            <a:extLst>
              <a:ext uri="{FF2B5EF4-FFF2-40B4-BE49-F238E27FC236}">
                <a16:creationId xmlns:a16="http://schemas.microsoft.com/office/drawing/2014/main" id="{2CEB3167-790D-1BBD-E8D6-53F63EC1021B}"/>
              </a:ext>
            </a:extLst>
          </p:cNvPr>
          <p:cNvPicPr>
            <a:picLocks noChangeAspect="1"/>
          </p:cNvPicPr>
          <p:nvPr/>
        </p:nvPicPr>
        <p:blipFill>
          <a:blip r:embed="rId3"/>
          <a:stretch>
            <a:fillRect/>
          </a:stretch>
        </p:blipFill>
        <p:spPr>
          <a:xfrm>
            <a:off x="2444666" y="1976645"/>
            <a:ext cx="7666317" cy="1198787"/>
          </a:xfrm>
          <a:prstGeom prst="rect">
            <a:avLst/>
          </a:prstGeom>
        </p:spPr>
      </p:pic>
    </p:spTree>
    <p:extLst>
      <p:ext uri="{BB962C8B-B14F-4D97-AF65-F5344CB8AC3E}">
        <p14:creationId xmlns:p14="http://schemas.microsoft.com/office/powerpoint/2010/main" val="17849941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326DCB-BB45-C10B-250C-9B551DF85ECC}"/>
              </a:ext>
            </a:extLst>
          </p:cNvPr>
          <p:cNvSpPr>
            <a:spLocks noGrp="1"/>
          </p:cNvSpPr>
          <p:nvPr>
            <p:ph type="title"/>
          </p:nvPr>
        </p:nvSpPr>
        <p:spPr/>
        <p:txBody>
          <a:bodyPr/>
          <a:lstStyle/>
          <a:p>
            <a:r>
              <a:rPr lang="en-US" altLang="zh-CN" dirty="0"/>
              <a:t>Ticket</a:t>
            </a:r>
            <a:r>
              <a:rPr lang="zh-CN" altLang="en-US" dirty="0"/>
              <a:t> </a:t>
            </a:r>
            <a:r>
              <a:rPr lang="en-US" altLang="zh-CN" dirty="0"/>
              <a:t>Lock</a:t>
            </a:r>
            <a:endParaRPr lang="en-US" dirty="0"/>
          </a:p>
        </p:txBody>
      </p:sp>
      <p:sp>
        <p:nvSpPr>
          <p:cNvPr id="3" name="内容占位符 2">
            <a:extLst>
              <a:ext uri="{FF2B5EF4-FFF2-40B4-BE49-F238E27FC236}">
                <a16:creationId xmlns:a16="http://schemas.microsoft.com/office/drawing/2014/main" id="{42249BE2-14BF-EFE6-B996-5BFC081CE488}"/>
              </a:ext>
            </a:extLst>
          </p:cNvPr>
          <p:cNvSpPr>
            <a:spLocks noGrp="1"/>
          </p:cNvSpPr>
          <p:nvPr>
            <p:ph idx="1"/>
          </p:nvPr>
        </p:nvSpPr>
        <p:spPr>
          <a:xfrm>
            <a:off x="304800" y="801151"/>
            <a:ext cx="5585565" cy="3798649"/>
          </a:xfrm>
        </p:spPr>
        <p:txBody>
          <a:bodyPr>
            <a:normAutofit lnSpcReduction="10000"/>
          </a:bodyPr>
          <a:lstStyle/>
          <a:p>
            <a:r>
              <a:rPr lang="en-US" altLang="zh-CN" dirty="0"/>
              <a:t>Basic</a:t>
            </a:r>
            <a:r>
              <a:rPr lang="zh-CN" altLang="en-US" dirty="0"/>
              <a:t> </a:t>
            </a:r>
            <a:r>
              <a:rPr lang="en-US" altLang="zh-CN" dirty="0"/>
              <a:t>spinlocks</a:t>
            </a:r>
            <a:r>
              <a:rPr lang="zh-CN" altLang="en-US" dirty="0"/>
              <a:t> </a:t>
            </a:r>
            <a:r>
              <a:rPr lang="en-US" altLang="zh-CN" dirty="0"/>
              <a:t>are</a:t>
            </a:r>
            <a:r>
              <a:rPr lang="zh-CN" altLang="en-US" dirty="0"/>
              <a:t> </a:t>
            </a:r>
            <a:r>
              <a:rPr lang="en-US" altLang="zh-CN" b="1" dirty="0">
                <a:solidFill>
                  <a:srgbClr val="FF0000"/>
                </a:solidFill>
              </a:rPr>
              <a:t>not</a:t>
            </a:r>
            <a:r>
              <a:rPr lang="zh-CN" altLang="en-US" b="1" dirty="0">
                <a:solidFill>
                  <a:srgbClr val="FF0000"/>
                </a:solidFill>
              </a:rPr>
              <a:t> </a:t>
            </a:r>
            <a:r>
              <a:rPr lang="en-US" altLang="zh-CN" b="1" dirty="0">
                <a:solidFill>
                  <a:srgbClr val="FF0000"/>
                </a:solidFill>
              </a:rPr>
              <a:t>fair</a:t>
            </a:r>
            <a:r>
              <a:rPr lang="zh-CN" altLang="en-US" b="1" dirty="0">
                <a:solidFill>
                  <a:srgbClr val="FF0000"/>
                </a:solidFill>
              </a:rPr>
              <a:t> </a:t>
            </a:r>
            <a:r>
              <a:rPr lang="en-US" altLang="zh-CN" dirty="0"/>
              <a:t>and</a:t>
            </a:r>
            <a:r>
              <a:rPr lang="zh-CN" altLang="en-US" b="1" dirty="0">
                <a:solidFill>
                  <a:srgbClr val="FF0000"/>
                </a:solidFill>
              </a:rPr>
              <a:t> </a:t>
            </a:r>
            <a:r>
              <a:rPr lang="en-US" altLang="zh-CN" dirty="0"/>
              <a:t>may</a:t>
            </a:r>
            <a:r>
              <a:rPr lang="zh-CN" altLang="en-US" dirty="0"/>
              <a:t> </a:t>
            </a:r>
            <a:r>
              <a:rPr lang="en-US" altLang="zh-CN" dirty="0"/>
              <a:t>cause</a:t>
            </a:r>
            <a:r>
              <a:rPr lang="zh-CN" altLang="en-US" dirty="0"/>
              <a:t> </a:t>
            </a:r>
            <a:r>
              <a:rPr lang="en-US" altLang="zh-CN" b="1" dirty="0">
                <a:solidFill>
                  <a:srgbClr val="FF0000"/>
                </a:solidFill>
              </a:rPr>
              <a:t>starvation</a:t>
            </a:r>
            <a:endParaRPr lang="en-US" b="1" dirty="0">
              <a:solidFill>
                <a:srgbClr val="FF0000"/>
              </a:solidFill>
            </a:endParaRPr>
          </a:p>
          <a:p>
            <a:r>
              <a:rPr lang="en-US" altLang="zh-CN" dirty="0"/>
              <a:t>Ticket lock uses hardware</a:t>
            </a:r>
            <a:r>
              <a:rPr lang="zh-CN" altLang="en-US" dirty="0"/>
              <a:t> </a:t>
            </a:r>
            <a:r>
              <a:rPr lang="en-US" altLang="zh-CN" dirty="0"/>
              <a:t>primitive</a:t>
            </a:r>
            <a:r>
              <a:rPr lang="zh-CN" altLang="en-US" dirty="0"/>
              <a:t> </a:t>
            </a:r>
            <a:r>
              <a:rPr lang="en-US" altLang="zh-CN" b="1" dirty="0">
                <a:solidFill>
                  <a:srgbClr val="0070C0"/>
                </a:solidFill>
              </a:rPr>
              <a:t>fetch-and-add</a:t>
            </a:r>
            <a:r>
              <a:rPr lang="en-US" altLang="zh-CN" dirty="0"/>
              <a:t> to guarantee fairness</a:t>
            </a:r>
          </a:p>
          <a:p>
            <a:r>
              <a:rPr lang="en-US" altLang="zh-CN" b="1" dirty="0">
                <a:solidFill>
                  <a:srgbClr val="0070C0"/>
                </a:solidFill>
              </a:rPr>
              <a:t>Lock:</a:t>
            </a:r>
          </a:p>
          <a:p>
            <a:pPr lvl="1"/>
            <a:r>
              <a:rPr lang="en-US" altLang="zh-CN" dirty="0"/>
              <a:t>Use</a:t>
            </a:r>
            <a:r>
              <a:rPr lang="zh-CN" altLang="en-US" dirty="0"/>
              <a:t> </a:t>
            </a:r>
            <a:r>
              <a:rPr lang="en-US" altLang="zh-CN" dirty="0"/>
              <a:t>fetch-and-add</a:t>
            </a:r>
            <a:r>
              <a:rPr lang="zh-CN" altLang="en-US" dirty="0"/>
              <a:t> </a:t>
            </a:r>
            <a:r>
              <a:rPr lang="en-US" altLang="zh-CN" dirty="0"/>
              <a:t>on</a:t>
            </a:r>
            <a:r>
              <a:rPr lang="zh-CN" altLang="en-US" dirty="0"/>
              <a:t> </a:t>
            </a:r>
            <a:r>
              <a:rPr lang="en-US" altLang="zh-CN" dirty="0"/>
              <a:t>the</a:t>
            </a:r>
            <a:r>
              <a:rPr lang="zh-CN" altLang="en-US" dirty="0"/>
              <a:t> </a:t>
            </a:r>
            <a:r>
              <a:rPr lang="en-US" altLang="zh-CN" dirty="0"/>
              <a:t>ticket</a:t>
            </a:r>
            <a:r>
              <a:rPr lang="zh-CN" altLang="en-US" dirty="0"/>
              <a:t> </a:t>
            </a:r>
            <a:r>
              <a:rPr lang="en-US" altLang="zh-CN" dirty="0"/>
              <a:t>value</a:t>
            </a:r>
          </a:p>
          <a:p>
            <a:pPr lvl="1"/>
            <a:r>
              <a:rPr lang="en-US" altLang="zh-CN" dirty="0"/>
              <a:t>The</a:t>
            </a:r>
            <a:r>
              <a:rPr lang="zh-CN" altLang="en-US" dirty="0"/>
              <a:t> </a:t>
            </a:r>
            <a:r>
              <a:rPr lang="en-US" altLang="zh-CN" dirty="0"/>
              <a:t>return</a:t>
            </a:r>
            <a:r>
              <a:rPr lang="zh-CN" altLang="en-US" dirty="0"/>
              <a:t> </a:t>
            </a:r>
            <a:r>
              <a:rPr lang="en-US" altLang="zh-CN" dirty="0"/>
              <a:t>value</a:t>
            </a:r>
            <a:r>
              <a:rPr lang="zh-CN" altLang="en-US" dirty="0"/>
              <a:t> </a:t>
            </a:r>
            <a:r>
              <a:rPr lang="en-US" altLang="zh-CN" dirty="0"/>
              <a:t>is</a:t>
            </a:r>
            <a:r>
              <a:rPr lang="zh-CN" altLang="en-US" dirty="0"/>
              <a:t> </a:t>
            </a:r>
            <a:r>
              <a:rPr lang="en-US" altLang="zh-CN" dirty="0"/>
              <a:t>the</a:t>
            </a:r>
            <a:r>
              <a:rPr lang="zh-CN" altLang="en-US" dirty="0"/>
              <a:t> </a:t>
            </a:r>
            <a:r>
              <a:rPr lang="en-US" altLang="zh-CN" dirty="0"/>
              <a:t>thread’s</a:t>
            </a:r>
            <a:r>
              <a:rPr lang="zh-CN" altLang="en-US" dirty="0"/>
              <a:t> </a:t>
            </a:r>
            <a:r>
              <a:rPr lang="en-US" altLang="zh-CN" dirty="0"/>
              <a:t>”turn”</a:t>
            </a:r>
            <a:r>
              <a:rPr lang="zh-CN" altLang="en-US" dirty="0"/>
              <a:t> </a:t>
            </a:r>
            <a:r>
              <a:rPr lang="en-US" altLang="zh-CN" dirty="0"/>
              <a:t>value</a:t>
            </a:r>
          </a:p>
          <a:p>
            <a:r>
              <a:rPr lang="en-US" altLang="zh-CN" b="1" dirty="0">
                <a:solidFill>
                  <a:srgbClr val="0070C0"/>
                </a:solidFill>
              </a:rPr>
              <a:t>Unlock:</a:t>
            </a:r>
          </a:p>
          <a:p>
            <a:pPr lvl="1"/>
            <a:r>
              <a:rPr lang="en-US" altLang="zh-CN" dirty="0"/>
              <a:t>Increment</a:t>
            </a:r>
            <a:r>
              <a:rPr lang="zh-CN" altLang="en-US" dirty="0"/>
              <a:t> </a:t>
            </a:r>
            <a:r>
              <a:rPr lang="en-US" altLang="zh-CN" dirty="0"/>
              <a:t>the</a:t>
            </a:r>
            <a:r>
              <a:rPr lang="zh-CN" altLang="en-US" dirty="0"/>
              <a:t> </a:t>
            </a:r>
            <a:r>
              <a:rPr lang="en-US" altLang="zh-CN" dirty="0"/>
              <a:t>turn</a:t>
            </a:r>
            <a:endParaRPr lang="en-US" b="1" dirty="0">
              <a:solidFill>
                <a:srgbClr val="0070C0"/>
              </a:solidFill>
            </a:endParaRPr>
          </a:p>
        </p:txBody>
      </p:sp>
      <p:pic>
        <p:nvPicPr>
          <p:cNvPr id="5" name="图片 4">
            <a:extLst>
              <a:ext uri="{FF2B5EF4-FFF2-40B4-BE49-F238E27FC236}">
                <a16:creationId xmlns:a16="http://schemas.microsoft.com/office/drawing/2014/main" id="{9CD324EC-9178-A32A-AC81-7F8FB8AAABE3}"/>
              </a:ext>
            </a:extLst>
          </p:cNvPr>
          <p:cNvPicPr>
            <a:picLocks noChangeAspect="1"/>
          </p:cNvPicPr>
          <p:nvPr/>
        </p:nvPicPr>
        <p:blipFill>
          <a:blip r:embed="rId3"/>
          <a:stretch>
            <a:fillRect/>
          </a:stretch>
        </p:blipFill>
        <p:spPr>
          <a:xfrm>
            <a:off x="304800" y="4599800"/>
            <a:ext cx="4191000" cy="1529429"/>
          </a:xfrm>
          <a:prstGeom prst="rect">
            <a:avLst/>
          </a:prstGeom>
        </p:spPr>
      </p:pic>
      <p:pic>
        <p:nvPicPr>
          <p:cNvPr id="6" name="图片 5">
            <a:extLst>
              <a:ext uri="{FF2B5EF4-FFF2-40B4-BE49-F238E27FC236}">
                <a16:creationId xmlns:a16="http://schemas.microsoft.com/office/drawing/2014/main" id="{AAF4E815-039E-F890-F911-D21D85220519}"/>
              </a:ext>
            </a:extLst>
          </p:cNvPr>
          <p:cNvPicPr>
            <a:picLocks noChangeAspect="1"/>
          </p:cNvPicPr>
          <p:nvPr/>
        </p:nvPicPr>
        <p:blipFill>
          <a:blip r:embed="rId4"/>
          <a:stretch>
            <a:fillRect/>
          </a:stretch>
        </p:blipFill>
        <p:spPr>
          <a:xfrm>
            <a:off x="5588652" y="914437"/>
            <a:ext cx="6428015" cy="5142412"/>
          </a:xfrm>
          <a:prstGeom prst="rect">
            <a:avLst/>
          </a:prstGeom>
        </p:spPr>
      </p:pic>
    </p:spTree>
    <p:extLst>
      <p:ext uri="{BB962C8B-B14F-4D97-AF65-F5344CB8AC3E}">
        <p14:creationId xmlns:p14="http://schemas.microsoft.com/office/powerpoint/2010/main" val="36510342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D05F65-71EE-EAA4-7F48-513AD46F989B}"/>
              </a:ext>
            </a:extLst>
          </p:cNvPr>
          <p:cNvSpPr>
            <a:spLocks noGrp="1"/>
          </p:cNvSpPr>
          <p:nvPr>
            <p:ph type="title"/>
          </p:nvPr>
        </p:nvSpPr>
        <p:spPr/>
        <p:txBody>
          <a:bodyPr/>
          <a:lstStyle/>
          <a:p>
            <a:r>
              <a:rPr lang="en-US" altLang="zh-CN" dirty="0"/>
              <a:t>Ticket</a:t>
            </a:r>
            <a:r>
              <a:rPr lang="zh-CN" altLang="en-US" dirty="0"/>
              <a:t> </a:t>
            </a:r>
            <a:r>
              <a:rPr lang="en-US" altLang="zh-CN" dirty="0"/>
              <a:t>Lock</a:t>
            </a:r>
            <a:endParaRPr lang="en-US" dirty="0"/>
          </a:p>
        </p:txBody>
      </p:sp>
      <p:sp>
        <p:nvSpPr>
          <p:cNvPr id="3" name="内容占位符 2">
            <a:extLst>
              <a:ext uri="{FF2B5EF4-FFF2-40B4-BE49-F238E27FC236}">
                <a16:creationId xmlns:a16="http://schemas.microsoft.com/office/drawing/2014/main" id="{9218E009-821F-59C2-0969-8C639FC92994}"/>
              </a:ext>
            </a:extLst>
          </p:cNvPr>
          <p:cNvSpPr>
            <a:spLocks noGrp="1"/>
          </p:cNvSpPr>
          <p:nvPr>
            <p:ph idx="1"/>
          </p:nvPr>
        </p:nvSpPr>
        <p:spPr>
          <a:xfrm>
            <a:off x="1838588" y="1422318"/>
            <a:ext cx="7881559" cy="562522"/>
          </a:xfrm>
        </p:spPr>
        <p:txBody>
          <a:bodyPr/>
          <a:lstStyle/>
          <a:p>
            <a:pPr marL="0" indent="0">
              <a:buNone/>
            </a:pPr>
            <a:r>
              <a:rPr lang="en-US" altLang="zh-CN" dirty="0"/>
              <a:t>Initial</a:t>
            </a:r>
            <a:r>
              <a:rPr lang="zh-CN" altLang="en-US" dirty="0"/>
              <a:t> </a:t>
            </a:r>
            <a:r>
              <a:rPr lang="en-US" altLang="zh-CN" dirty="0"/>
              <a:t>value</a:t>
            </a:r>
            <a:r>
              <a:rPr lang="zh-CN" altLang="en-US" dirty="0"/>
              <a:t> </a:t>
            </a:r>
            <a:r>
              <a:rPr lang="en-US" altLang="zh-CN" dirty="0"/>
              <a:t>tickets=0</a:t>
            </a:r>
            <a:r>
              <a:rPr lang="zh-CN" altLang="en-US" dirty="0"/>
              <a:t> </a:t>
            </a:r>
            <a:r>
              <a:rPr lang="en-US" altLang="zh-CN" dirty="0"/>
              <a:t>turn=0</a:t>
            </a:r>
            <a:endParaRPr lang="en-US" dirty="0"/>
          </a:p>
        </p:txBody>
      </p:sp>
      <p:graphicFrame>
        <p:nvGraphicFramePr>
          <p:cNvPr id="5" name="表格 5">
            <a:extLst>
              <a:ext uri="{FF2B5EF4-FFF2-40B4-BE49-F238E27FC236}">
                <a16:creationId xmlns:a16="http://schemas.microsoft.com/office/drawing/2014/main" id="{18A36B66-AE2A-D8D0-B456-4ECF780877C9}"/>
              </a:ext>
            </a:extLst>
          </p:cNvPr>
          <p:cNvGraphicFramePr>
            <a:graphicFrameLocks noGrp="1"/>
          </p:cNvGraphicFramePr>
          <p:nvPr/>
        </p:nvGraphicFramePr>
        <p:xfrm>
          <a:off x="2041137" y="2100906"/>
          <a:ext cx="4534366" cy="3790486"/>
        </p:xfrm>
        <a:graphic>
          <a:graphicData uri="http://schemas.openxmlformats.org/drawingml/2006/table">
            <a:tbl>
              <a:tblPr firstRow="1" bandRow="1">
                <a:tableStyleId>{5C22544A-7EE6-4342-B048-85BDC9FD1C3A}</a:tableStyleId>
              </a:tblPr>
              <a:tblGrid>
                <a:gridCol w="1288276">
                  <a:extLst>
                    <a:ext uri="{9D8B030D-6E8A-4147-A177-3AD203B41FA5}">
                      <a16:colId xmlns:a16="http://schemas.microsoft.com/office/drawing/2014/main" val="3170189433"/>
                    </a:ext>
                  </a:extLst>
                </a:gridCol>
                <a:gridCol w="1309727">
                  <a:extLst>
                    <a:ext uri="{9D8B030D-6E8A-4147-A177-3AD203B41FA5}">
                      <a16:colId xmlns:a16="http://schemas.microsoft.com/office/drawing/2014/main" val="3344651322"/>
                    </a:ext>
                  </a:extLst>
                </a:gridCol>
                <a:gridCol w="1936363">
                  <a:extLst>
                    <a:ext uri="{9D8B030D-6E8A-4147-A177-3AD203B41FA5}">
                      <a16:colId xmlns:a16="http://schemas.microsoft.com/office/drawing/2014/main" val="709480791"/>
                    </a:ext>
                  </a:extLst>
                </a:gridCol>
              </a:tblGrid>
              <a:tr h="389726">
                <a:tc>
                  <a:txBody>
                    <a:bodyPr/>
                    <a:lstStyle/>
                    <a:p>
                      <a:endParaRPr lang="en-US" dirty="0"/>
                    </a:p>
                  </a:txBody>
                  <a:tcPr/>
                </a:tc>
                <a:tc>
                  <a:txBody>
                    <a:bodyPr/>
                    <a:lstStyle/>
                    <a:p>
                      <a:r>
                        <a:rPr lang="en-US" altLang="zh-CN" dirty="0">
                          <a:solidFill>
                            <a:schemeClr val="tx1"/>
                          </a:solidFill>
                        </a:rPr>
                        <a:t>Ticket</a:t>
                      </a:r>
                      <a:endParaRPr lang="en-US" dirty="0">
                        <a:solidFill>
                          <a:schemeClr val="tx1"/>
                        </a:solidFill>
                      </a:endParaRPr>
                    </a:p>
                  </a:txBody>
                  <a:tcPr/>
                </a:tc>
                <a:tc>
                  <a:txBody>
                    <a:bodyPr/>
                    <a:lstStyle/>
                    <a:p>
                      <a:r>
                        <a:rPr lang="en-US" altLang="zh-CN" dirty="0">
                          <a:solidFill>
                            <a:schemeClr val="tx1"/>
                          </a:solidFill>
                        </a:rPr>
                        <a:t>Turn</a:t>
                      </a:r>
                      <a:endParaRPr lang="en-US" dirty="0">
                        <a:solidFill>
                          <a:schemeClr val="tx1"/>
                        </a:solidFill>
                      </a:endParaRPr>
                    </a:p>
                  </a:txBody>
                  <a:tcPr/>
                </a:tc>
                <a:extLst>
                  <a:ext uri="{0D108BD9-81ED-4DB2-BD59-A6C34878D82A}">
                    <a16:rowId xmlns:a16="http://schemas.microsoft.com/office/drawing/2014/main" val="570883669"/>
                  </a:ext>
                </a:extLst>
              </a:tr>
              <a:tr h="389726">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altLang="zh-CN" dirty="0"/>
                        <a:t>A</a:t>
                      </a:r>
                      <a:r>
                        <a:rPr lang="zh-CN" altLang="en-US" dirty="0"/>
                        <a:t> </a:t>
                      </a:r>
                      <a:r>
                        <a:rPr lang="en-US" altLang="zh-CN" dirty="0"/>
                        <a:t>lock()</a:t>
                      </a:r>
                    </a:p>
                  </a:txBody>
                  <a:tcPr/>
                </a:tc>
                <a:tc>
                  <a:txBody>
                    <a:bodyPr/>
                    <a:lstStyle/>
                    <a:p>
                      <a:r>
                        <a:rPr lang="en-US" altLang="zh-CN" dirty="0"/>
                        <a:t>1</a:t>
                      </a:r>
                      <a:endParaRPr lang="en-US" dirty="0"/>
                    </a:p>
                  </a:txBody>
                  <a:tcPr/>
                </a:tc>
                <a:tc>
                  <a:txBody>
                    <a:bodyPr/>
                    <a:lstStyle/>
                    <a:p>
                      <a:r>
                        <a:rPr lang="en-US" altLang="zh-CN" dirty="0"/>
                        <a:t>0</a:t>
                      </a:r>
                      <a:endParaRPr lang="en-US" dirty="0"/>
                    </a:p>
                  </a:txBody>
                  <a:tcPr/>
                </a:tc>
                <a:extLst>
                  <a:ext uri="{0D108BD9-81ED-4DB2-BD59-A6C34878D82A}">
                    <a16:rowId xmlns:a16="http://schemas.microsoft.com/office/drawing/2014/main" val="229913751"/>
                  </a:ext>
                </a:extLst>
              </a:tr>
              <a:tr h="389726">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altLang="zh-CN" dirty="0"/>
                        <a:t>B</a:t>
                      </a:r>
                      <a:r>
                        <a:rPr lang="zh-CN" altLang="en-US" dirty="0"/>
                        <a:t> </a:t>
                      </a:r>
                      <a:r>
                        <a:rPr lang="en-US" altLang="zh-CN" dirty="0"/>
                        <a:t>lock()</a:t>
                      </a:r>
                    </a:p>
                  </a:txBody>
                  <a:tcPr/>
                </a:tc>
                <a:tc>
                  <a:txBody>
                    <a:bodyPr/>
                    <a:lstStyle/>
                    <a:p>
                      <a:r>
                        <a:rPr lang="en-US" altLang="zh-CN" dirty="0"/>
                        <a:t>2</a:t>
                      </a:r>
                      <a:endParaRPr lang="en-US" dirty="0"/>
                    </a:p>
                  </a:txBody>
                  <a:tcPr/>
                </a:tc>
                <a:tc>
                  <a:txBody>
                    <a:bodyPr/>
                    <a:lstStyle/>
                    <a:p>
                      <a:r>
                        <a:rPr lang="en-US" altLang="zh-CN" dirty="0"/>
                        <a:t>0</a:t>
                      </a:r>
                      <a:endParaRPr lang="en-US" dirty="0"/>
                    </a:p>
                  </a:txBody>
                  <a:tcPr/>
                </a:tc>
                <a:extLst>
                  <a:ext uri="{0D108BD9-81ED-4DB2-BD59-A6C34878D82A}">
                    <a16:rowId xmlns:a16="http://schemas.microsoft.com/office/drawing/2014/main" val="2733771484"/>
                  </a:ext>
                </a:extLst>
              </a:tr>
              <a:tr h="389726">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altLang="zh-CN" dirty="0"/>
                        <a:t>C</a:t>
                      </a:r>
                      <a:r>
                        <a:rPr lang="zh-CN" altLang="en-US" dirty="0"/>
                        <a:t> </a:t>
                      </a:r>
                      <a:r>
                        <a:rPr lang="en-US" altLang="zh-CN" dirty="0"/>
                        <a:t>lock()</a:t>
                      </a:r>
                    </a:p>
                  </a:txBody>
                  <a:tcPr/>
                </a:tc>
                <a:tc>
                  <a:txBody>
                    <a:bodyPr/>
                    <a:lstStyle/>
                    <a:p>
                      <a:r>
                        <a:rPr lang="en-US" altLang="zh-CN" dirty="0"/>
                        <a:t>3</a:t>
                      </a:r>
                      <a:endParaRPr lang="en-US" dirty="0"/>
                    </a:p>
                  </a:txBody>
                  <a:tcPr/>
                </a:tc>
                <a:tc>
                  <a:txBody>
                    <a:bodyPr/>
                    <a:lstStyle/>
                    <a:p>
                      <a:r>
                        <a:rPr lang="en-US" altLang="zh-CN" dirty="0"/>
                        <a:t>0</a:t>
                      </a:r>
                      <a:endParaRPr lang="en-US" dirty="0"/>
                    </a:p>
                  </a:txBody>
                  <a:tcPr/>
                </a:tc>
                <a:extLst>
                  <a:ext uri="{0D108BD9-81ED-4DB2-BD59-A6C34878D82A}">
                    <a16:rowId xmlns:a16="http://schemas.microsoft.com/office/drawing/2014/main" val="3248127456"/>
                  </a:ext>
                </a:extLst>
              </a:tr>
              <a:tr h="389726">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altLang="zh-CN" dirty="0"/>
                        <a:t>A</a:t>
                      </a:r>
                      <a:r>
                        <a:rPr lang="zh-CN" altLang="en-US" dirty="0"/>
                        <a:t> </a:t>
                      </a:r>
                      <a:r>
                        <a:rPr lang="en-US" altLang="zh-CN" dirty="0"/>
                        <a:t>unlock()</a:t>
                      </a:r>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71851516"/>
                  </a:ext>
                </a:extLst>
              </a:tr>
              <a:tr h="389726">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altLang="zh-CN" dirty="0"/>
                        <a:t>A</a:t>
                      </a:r>
                      <a:r>
                        <a:rPr lang="zh-CN" altLang="en-US" dirty="0"/>
                        <a:t> </a:t>
                      </a:r>
                      <a:r>
                        <a:rPr lang="en-US" altLang="zh-CN" dirty="0"/>
                        <a:t>lock()</a:t>
                      </a:r>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942198567"/>
                  </a:ext>
                </a:extLst>
              </a:tr>
              <a:tr h="389726">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altLang="zh-CN" dirty="0"/>
                        <a:t>B</a:t>
                      </a:r>
                      <a:r>
                        <a:rPr lang="zh-CN" altLang="en-US" dirty="0"/>
                        <a:t> </a:t>
                      </a:r>
                      <a:r>
                        <a:rPr lang="en-US" altLang="zh-CN" dirty="0"/>
                        <a:t>unlock()</a:t>
                      </a:r>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335828651"/>
                  </a:ext>
                </a:extLst>
              </a:tr>
              <a:tr h="389726">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altLang="zh-CN" dirty="0"/>
                        <a:t>C</a:t>
                      </a:r>
                      <a:r>
                        <a:rPr lang="zh-CN" altLang="en-US" dirty="0"/>
                        <a:t> </a:t>
                      </a:r>
                      <a:r>
                        <a:rPr lang="en-US" altLang="zh-CN" dirty="0"/>
                        <a:t>unlock()</a:t>
                      </a:r>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614737042"/>
                  </a:ext>
                </a:extLst>
              </a:tr>
              <a:tr h="672678">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altLang="zh-CN" dirty="0"/>
                        <a:t>A</a:t>
                      </a:r>
                      <a:r>
                        <a:rPr lang="zh-CN" altLang="en-US" dirty="0"/>
                        <a:t> </a:t>
                      </a:r>
                      <a:r>
                        <a:rPr lang="en-US" altLang="zh-CN" dirty="0"/>
                        <a:t>unlock()</a:t>
                      </a:r>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659834337"/>
                  </a:ext>
                </a:extLst>
              </a:tr>
            </a:tbl>
          </a:graphicData>
        </a:graphic>
      </p:graphicFrame>
      <p:graphicFrame>
        <p:nvGraphicFramePr>
          <p:cNvPr id="6" name="表格 6">
            <a:extLst>
              <a:ext uri="{FF2B5EF4-FFF2-40B4-BE49-F238E27FC236}">
                <a16:creationId xmlns:a16="http://schemas.microsoft.com/office/drawing/2014/main" id="{AE79900A-11CD-E542-54A5-37F4AD53C3B3}"/>
              </a:ext>
            </a:extLst>
          </p:cNvPr>
          <p:cNvGraphicFramePr>
            <a:graphicFrameLocks noGrp="1"/>
          </p:cNvGraphicFramePr>
          <p:nvPr/>
        </p:nvGraphicFramePr>
        <p:xfrm>
          <a:off x="7014581" y="2100906"/>
          <a:ext cx="2586618" cy="1576916"/>
        </p:xfrm>
        <a:graphic>
          <a:graphicData uri="http://schemas.openxmlformats.org/drawingml/2006/table">
            <a:tbl>
              <a:tblPr firstRow="1" bandRow="1">
                <a:tableStyleId>{F5AB1C69-6EDB-4FF4-983F-18BD219EF322}</a:tableStyleId>
              </a:tblPr>
              <a:tblGrid>
                <a:gridCol w="1293309">
                  <a:extLst>
                    <a:ext uri="{9D8B030D-6E8A-4147-A177-3AD203B41FA5}">
                      <a16:colId xmlns:a16="http://schemas.microsoft.com/office/drawing/2014/main" val="2512606221"/>
                    </a:ext>
                  </a:extLst>
                </a:gridCol>
                <a:gridCol w="1293309">
                  <a:extLst>
                    <a:ext uri="{9D8B030D-6E8A-4147-A177-3AD203B41FA5}">
                      <a16:colId xmlns:a16="http://schemas.microsoft.com/office/drawing/2014/main" val="3131097780"/>
                    </a:ext>
                  </a:extLst>
                </a:gridCol>
              </a:tblGrid>
              <a:tr h="394229">
                <a:tc>
                  <a:txBody>
                    <a:bodyPr/>
                    <a:lstStyle/>
                    <a:p>
                      <a:endParaRPr lang="en-US" dirty="0"/>
                    </a:p>
                  </a:txBody>
                  <a:tcPr/>
                </a:tc>
                <a:tc>
                  <a:txBody>
                    <a:bodyPr/>
                    <a:lstStyle/>
                    <a:p>
                      <a:r>
                        <a:rPr lang="en-US" altLang="zh-CN" dirty="0" err="1">
                          <a:solidFill>
                            <a:schemeClr val="tx1"/>
                          </a:solidFill>
                        </a:rPr>
                        <a:t>myturn</a:t>
                      </a:r>
                      <a:endParaRPr lang="en-US" dirty="0">
                        <a:solidFill>
                          <a:schemeClr val="tx1"/>
                        </a:solidFill>
                      </a:endParaRPr>
                    </a:p>
                  </a:txBody>
                  <a:tcPr/>
                </a:tc>
                <a:extLst>
                  <a:ext uri="{0D108BD9-81ED-4DB2-BD59-A6C34878D82A}">
                    <a16:rowId xmlns:a16="http://schemas.microsoft.com/office/drawing/2014/main" val="851497624"/>
                  </a:ext>
                </a:extLst>
              </a:tr>
              <a:tr h="394229">
                <a:tc>
                  <a:txBody>
                    <a:bodyPr/>
                    <a:lstStyle/>
                    <a:p>
                      <a:r>
                        <a:rPr lang="en-US" altLang="zh-CN" dirty="0"/>
                        <a:t>A</a:t>
                      </a:r>
                      <a:endParaRPr lang="en-US" dirty="0"/>
                    </a:p>
                  </a:txBody>
                  <a:tcPr/>
                </a:tc>
                <a:tc>
                  <a:txBody>
                    <a:bodyPr/>
                    <a:lstStyle/>
                    <a:p>
                      <a:r>
                        <a:rPr lang="en-US" altLang="zh-CN" dirty="0"/>
                        <a:t>0</a:t>
                      </a:r>
                      <a:endParaRPr lang="en-US" dirty="0"/>
                    </a:p>
                  </a:txBody>
                  <a:tcPr/>
                </a:tc>
                <a:extLst>
                  <a:ext uri="{0D108BD9-81ED-4DB2-BD59-A6C34878D82A}">
                    <a16:rowId xmlns:a16="http://schemas.microsoft.com/office/drawing/2014/main" val="2041599818"/>
                  </a:ext>
                </a:extLst>
              </a:tr>
              <a:tr h="394229">
                <a:tc>
                  <a:txBody>
                    <a:bodyPr/>
                    <a:lstStyle/>
                    <a:p>
                      <a:r>
                        <a:rPr lang="en-US" altLang="zh-CN" dirty="0"/>
                        <a:t>B</a:t>
                      </a:r>
                      <a:endParaRPr lang="en-US" dirty="0"/>
                    </a:p>
                  </a:txBody>
                  <a:tcPr/>
                </a:tc>
                <a:tc>
                  <a:txBody>
                    <a:bodyPr/>
                    <a:lstStyle/>
                    <a:p>
                      <a:r>
                        <a:rPr lang="en-US" altLang="zh-CN" dirty="0"/>
                        <a:t>1</a:t>
                      </a:r>
                      <a:endParaRPr lang="en-US" dirty="0"/>
                    </a:p>
                  </a:txBody>
                  <a:tcPr/>
                </a:tc>
                <a:extLst>
                  <a:ext uri="{0D108BD9-81ED-4DB2-BD59-A6C34878D82A}">
                    <a16:rowId xmlns:a16="http://schemas.microsoft.com/office/drawing/2014/main" val="3765804276"/>
                  </a:ext>
                </a:extLst>
              </a:tr>
              <a:tr h="394229">
                <a:tc>
                  <a:txBody>
                    <a:bodyPr/>
                    <a:lstStyle/>
                    <a:p>
                      <a:r>
                        <a:rPr lang="en-US" altLang="zh-CN" dirty="0"/>
                        <a:t>C</a:t>
                      </a:r>
                      <a:endParaRPr lang="en-US" dirty="0"/>
                    </a:p>
                  </a:txBody>
                  <a:tcPr/>
                </a:tc>
                <a:tc>
                  <a:txBody>
                    <a:bodyPr/>
                    <a:lstStyle/>
                    <a:p>
                      <a:r>
                        <a:rPr lang="en-US" altLang="zh-CN" dirty="0"/>
                        <a:t>2</a:t>
                      </a:r>
                      <a:endParaRPr lang="en-US" dirty="0"/>
                    </a:p>
                  </a:txBody>
                  <a:tcPr/>
                </a:tc>
                <a:extLst>
                  <a:ext uri="{0D108BD9-81ED-4DB2-BD59-A6C34878D82A}">
                    <a16:rowId xmlns:a16="http://schemas.microsoft.com/office/drawing/2014/main" val="1994083016"/>
                  </a:ext>
                </a:extLst>
              </a:tr>
            </a:tbl>
          </a:graphicData>
        </a:graphic>
      </p:graphicFrame>
      <p:pic>
        <p:nvPicPr>
          <p:cNvPr id="7" name="图片 6">
            <a:extLst>
              <a:ext uri="{FF2B5EF4-FFF2-40B4-BE49-F238E27FC236}">
                <a16:creationId xmlns:a16="http://schemas.microsoft.com/office/drawing/2014/main" id="{051FDFF0-0381-160D-F64B-90FF9835B8AD}"/>
              </a:ext>
            </a:extLst>
          </p:cNvPr>
          <p:cNvPicPr>
            <a:picLocks noChangeAspect="1"/>
          </p:cNvPicPr>
          <p:nvPr/>
        </p:nvPicPr>
        <p:blipFill>
          <a:blip r:embed="rId2"/>
          <a:stretch>
            <a:fillRect/>
          </a:stretch>
        </p:blipFill>
        <p:spPr>
          <a:xfrm>
            <a:off x="4840093" y="281184"/>
            <a:ext cx="5801423" cy="1181771"/>
          </a:xfrm>
          <a:prstGeom prst="rect">
            <a:avLst/>
          </a:prstGeom>
        </p:spPr>
      </p:pic>
      <p:pic>
        <p:nvPicPr>
          <p:cNvPr id="8" name="图片 7">
            <a:extLst>
              <a:ext uri="{FF2B5EF4-FFF2-40B4-BE49-F238E27FC236}">
                <a16:creationId xmlns:a16="http://schemas.microsoft.com/office/drawing/2014/main" id="{24D42B24-F7BA-8FA6-EDEE-47D615C192E0}"/>
              </a:ext>
            </a:extLst>
          </p:cNvPr>
          <p:cNvPicPr>
            <a:picLocks noChangeAspect="1"/>
          </p:cNvPicPr>
          <p:nvPr/>
        </p:nvPicPr>
        <p:blipFill>
          <a:blip r:embed="rId3"/>
          <a:stretch>
            <a:fillRect/>
          </a:stretch>
        </p:blipFill>
        <p:spPr>
          <a:xfrm>
            <a:off x="6589441" y="4044598"/>
            <a:ext cx="3855073" cy="1406839"/>
          </a:xfrm>
          <a:prstGeom prst="rect">
            <a:avLst/>
          </a:prstGeom>
        </p:spPr>
      </p:pic>
    </p:spTree>
    <p:extLst>
      <p:ext uri="{BB962C8B-B14F-4D97-AF65-F5344CB8AC3E}">
        <p14:creationId xmlns:p14="http://schemas.microsoft.com/office/powerpoint/2010/main" val="17143776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D05F65-71EE-EAA4-7F48-513AD46F989B}"/>
              </a:ext>
            </a:extLst>
          </p:cNvPr>
          <p:cNvSpPr>
            <a:spLocks noGrp="1"/>
          </p:cNvSpPr>
          <p:nvPr>
            <p:ph type="title"/>
          </p:nvPr>
        </p:nvSpPr>
        <p:spPr/>
        <p:txBody>
          <a:bodyPr/>
          <a:lstStyle/>
          <a:p>
            <a:r>
              <a:rPr lang="en-US" altLang="zh-CN" dirty="0"/>
              <a:t>Ticket</a:t>
            </a:r>
            <a:r>
              <a:rPr lang="zh-CN" altLang="en-US" dirty="0"/>
              <a:t> </a:t>
            </a:r>
            <a:r>
              <a:rPr lang="en-US" altLang="zh-CN" dirty="0"/>
              <a:t>Lock</a:t>
            </a:r>
            <a:endParaRPr lang="en-US" dirty="0"/>
          </a:p>
        </p:txBody>
      </p:sp>
      <p:sp>
        <p:nvSpPr>
          <p:cNvPr id="3" name="内容占位符 2">
            <a:extLst>
              <a:ext uri="{FF2B5EF4-FFF2-40B4-BE49-F238E27FC236}">
                <a16:creationId xmlns:a16="http://schemas.microsoft.com/office/drawing/2014/main" id="{9218E009-821F-59C2-0969-8C639FC92994}"/>
              </a:ext>
            </a:extLst>
          </p:cNvPr>
          <p:cNvSpPr>
            <a:spLocks noGrp="1"/>
          </p:cNvSpPr>
          <p:nvPr>
            <p:ph idx="1"/>
          </p:nvPr>
        </p:nvSpPr>
        <p:spPr>
          <a:xfrm>
            <a:off x="1838588" y="1422318"/>
            <a:ext cx="7881559" cy="562522"/>
          </a:xfrm>
        </p:spPr>
        <p:txBody>
          <a:bodyPr/>
          <a:lstStyle/>
          <a:p>
            <a:pPr marL="0" indent="0">
              <a:buNone/>
            </a:pPr>
            <a:r>
              <a:rPr lang="en-US" altLang="zh-CN" dirty="0"/>
              <a:t>Initial</a:t>
            </a:r>
            <a:r>
              <a:rPr lang="zh-CN" altLang="en-US" dirty="0"/>
              <a:t> </a:t>
            </a:r>
            <a:r>
              <a:rPr lang="en-US" altLang="zh-CN" dirty="0"/>
              <a:t>value</a:t>
            </a:r>
            <a:r>
              <a:rPr lang="zh-CN" altLang="en-US" dirty="0"/>
              <a:t> </a:t>
            </a:r>
            <a:r>
              <a:rPr lang="en-US" altLang="zh-CN" dirty="0"/>
              <a:t>tickets=0</a:t>
            </a:r>
            <a:r>
              <a:rPr lang="zh-CN" altLang="en-US" dirty="0"/>
              <a:t> </a:t>
            </a:r>
            <a:r>
              <a:rPr lang="en-US" altLang="zh-CN" dirty="0"/>
              <a:t>turn=0</a:t>
            </a:r>
            <a:endParaRPr lang="en-US" dirty="0"/>
          </a:p>
        </p:txBody>
      </p:sp>
      <p:graphicFrame>
        <p:nvGraphicFramePr>
          <p:cNvPr id="5" name="表格 5">
            <a:extLst>
              <a:ext uri="{FF2B5EF4-FFF2-40B4-BE49-F238E27FC236}">
                <a16:creationId xmlns:a16="http://schemas.microsoft.com/office/drawing/2014/main" id="{18A36B66-AE2A-D8D0-B456-4ECF780877C9}"/>
              </a:ext>
            </a:extLst>
          </p:cNvPr>
          <p:cNvGraphicFramePr>
            <a:graphicFrameLocks noGrp="1"/>
          </p:cNvGraphicFramePr>
          <p:nvPr/>
        </p:nvGraphicFramePr>
        <p:xfrm>
          <a:off x="2041137" y="2100906"/>
          <a:ext cx="4534366" cy="3790486"/>
        </p:xfrm>
        <a:graphic>
          <a:graphicData uri="http://schemas.openxmlformats.org/drawingml/2006/table">
            <a:tbl>
              <a:tblPr firstRow="1" bandRow="1">
                <a:tableStyleId>{5C22544A-7EE6-4342-B048-85BDC9FD1C3A}</a:tableStyleId>
              </a:tblPr>
              <a:tblGrid>
                <a:gridCol w="1288276">
                  <a:extLst>
                    <a:ext uri="{9D8B030D-6E8A-4147-A177-3AD203B41FA5}">
                      <a16:colId xmlns:a16="http://schemas.microsoft.com/office/drawing/2014/main" val="3170189433"/>
                    </a:ext>
                  </a:extLst>
                </a:gridCol>
                <a:gridCol w="1309727">
                  <a:extLst>
                    <a:ext uri="{9D8B030D-6E8A-4147-A177-3AD203B41FA5}">
                      <a16:colId xmlns:a16="http://schemas.microsoft.com/office/drawing/2014/main" val="3344651322"/>
                    </a:ext>
                  </a:extLst>
                </a:gridCol>
                <a:gridCol w="1936363">
                  <a:extLst>
                    <a:ext uri="{9D8B030D-6E8A-4147-A177-3AD203B41FA5}">
                      <a16:colId xmlns:a16="http://schemas.microsoft.com/office/drawing/2014/main" val="709480791"/>
                    </a:ext>
                  </a:extLst>
                </a:gridCol>
              </a:tblGrid>
              <a:tr h="389726">
                <a:tc>
                  <a:txBody>
                    <a:bodyPr/>
                    <a:lstStyle/>
                    <a:p>
                      <a:endParaRPr lang="en-US" dirty="0"/>
                    </a:p>
                  </a:txBody>
                  <a:tcPr/>
                </a:tc>
                <a:tc>
                  <a:txBody>
                    <a:bodyPr/>
                    <a:lstStyle/>
                    <a:p>
                      <a:r>
                        <a:rPr lang="en-US" altLang="zh-CN" dirty="0">
                          <a:solidFill>
                            <a:schemeClr val="tx1"/>
                          </a:solidFill>
                        </a:rPr>
                        <a:t>Ticket</a:t>
                      </a:r>
                      <a:endParaRPr lang="en-US" dirty="0">
                        <a:solidFill>
                          <a:schemeClr val="tx1"/>
                        </a:solidFill>
                      </a:endParaRPr>
                    </a:p>
                  </a:txBody>
                  <a:tcPr/>
                </a:tc>
                <a:tc>
                  <a:txBody>
                    <a:bodyPr/>
                    <a:lstStyle/>
                    <a:p>
                      <a:r>
                        <a:rPr lang="en-US" altLang="zh-CN" dirty="0">
                          <a:solidFill>
                            <a:schemeClr val="tx1"/>
                          </a:solidFill>
                        </a:rPr>
                        <a:t>Turn</a:t>
                      </a:r>
                      <a:endParaRPr lang="en-US" dirty="0">
                        <a:solidFill>
                          <a:schemeClr val="tx1"/>
                        </a:solidFill>
                      </a:endParaRPr>
                    </a:p>
                  </a:txBody>
                  <a:tcPr/>
                </a:tc>
                <a:extLst>
                  <a:ext uri="{0D108BD9-81ED-4DB2-BD59-A6C34878D82A}">
                    <a16:rowId xmlns:a16="http://schemas.microsoft.com/office/drawing/2014/main" val="570883669"/>
                  </a:ext>
                </a:extLst>
              </a:tr>
              <a:tr h="389726">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altLang="zh-CN" dirty="0"/>
                        <a:t>A</a:t>
                      </a:r>
                      <a:r>
                        <a:rPr lang="zh-CN" altLang="en-US" dirty="0"/>
                        <a:t> </a:t>
                      </a:r>
                      <a:r>
                        <a:rPr lang="en-US" altLang="zh-CN" dirty="0"/>
                        <a:t>lock()</a:t>
                      </a:r>
                    </a:p>
                  </a:txBody>
                  <a:tcPr/>
                </a:tc>
                <a:tc>
                  <a:txBody>
                    <a:bodyPr/>
                    <a:lstStyle/>
                    <a:p>
                      <a:r>
                        <a:rPr lang="en-US" altLang="zh-CN" dirty="0"/>
                        <a:t>1</a:t>
                      </a:r>
                      <a:endParaRPr lang="en-US" dirty="0"/>
                    </a:p>
                  </a:txBody>
                  <a:tcPr/>
                </a:tc>
                <a:tc>
                  <a:txBody>
                    <a:bodyPr/>
                    <a:lstStyle/>
                    <a:p>
                      <a:r>
                        <a:rPr lang="en-US" altLang="zh-CN" dirty="0"/>
                        <a:t>0</a:t>
                      </a:r>
                      <a:endParaRPr lang="en-US" dirty="0"/>
                    </a:p>
                  </a:txBody>
                  <a:tcPr/>
                </a:tc>
                <a:extLst>
                  <a:ext uri="{0D108BD9-81ED-4DB2-BD59-A6C34878D82A}">
                    <a16:rowId xmlns:a16="http://schemas.microsoft.com/office/drawing/2014/main" val="229913751"/>
                  </a:ext>
                </a:extLst>
              </a:tr>
              <a:tr h="389726">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altLang="zh-CN" dirty="0"/>
                        <a:t>B</a:t>
                      </a:r>
                      <a:r>
                        <a:rPr lang="zh-CN" altLang="en-US" dirty="0"/>
                        <a:t> </a:t>
                      </a:r>
                      <a:r>
                        <a:rPr lang="en-US" altLang="zh-CN" dirty="0"/>
                        <a:t>lock()</a:t>
                      </a:r>
                    </a:p>
                  </a:txBody>
                  <a:tcPr/>
                </a:tc>
                <a:tc>
                  <a:txBody>
                    <a:bodyPr/>
                    <a:lstStyle/>
                    <a:p>
                      <a:r>
                        <a:rPr lang="en-US" altLang="zh-CN" dirty="0"/>
                        <a:t>2</a:t>
                      </a:r>
                      <a:endParaRPr lang="en-US" dirty="0"/>
                    </a:p>
                  </a:txBody>
                  <a:tcPr/>
                </a:tc>
                <a:tc>
                  <a:txBody>
                    <a:bodyPr/>
                    <a:lstStyle/>
                    <a:p>
                      <a:r>
                        <a:rPr lang="en-US" altLang="zh-CN" dirty="0"/>
                        <a:t>0</a:t>
                      </a:r>
                      <a:endParaRPr lang="en-US" dirty="0"/>
                    </a:p>
                  </a:txBody>
                  <a:tcPr/>
                </a:tc>
                <a:extLst>
                  <a:ext uri="{0D108BD9-81ED-4DB2-BD59-A6C34878D82A}">
                    <a16:rowId xmlns:a16="http://schemas.microsoft.com/office/drawing/2014/main" val="2733771484"/>
                  </a:ext>
                </a:extLst>
              </a:tr>
              <a:tr h="389726">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altLang="zh-CN" dirty="0"/>
                        <a:t>C</a:t>
                      </a:r>
                      <a:r>
                        <a:rPr lang="zh-CN" altLang="en-US" dirty="0"/>
                        <a:t> </a:t>
                      </a:r>
                      <a:r>
                        <a:rPr lang="en-US" altLang="zh-CN" dirty="0"/>
                        <a:t>lock()</a:t>
                      </a:r>
                    </a:p>
                  </a:txBody>
                  <a:tcPr/>
                </a:tc>
                <a:tc>
                  <a:txBody>
                    <a:bodyPr/>
                    <a:lstStyle/>
                    <a:p>
                      <a:r>
                        <a:rPr lang="en-US" altLang="zh-CN" dirty="0"/>
                        <a:t>3</a:t>
                      </a:r>
                      <a:endParaRPr lang="en-US" dirty="0"/>
                    </a:p>
                  </a:txBody>
                  <a:tcPr/>
                </a:tc>
                <a:tc>
                  <a:txBody>
                    <a:bodyPr/>
                    <a:lstStyle/>
                    <a:p>
                      <a:r>
                        <a:rPr lang="en-US" altLang="zh-CN" dirty="0"/>
                        <a:t>0</a:t>
                      </a:r>
                      <a:endParaRPr lang="en-US" dirty="0"/>
                    </a:p>
                  </a:txBody>
                  <a:tcPr/>
                </a:tc>
                <a:extLst>
                  <a:ext uri="{0D108BD9-81ED-4DB2-BD59-A6C34878D82A}">
                    <a16:rowId xmlns:a16="http://schemas.microsoft.com/office/drawing/2014/main" val="3248127456"/>
                  </a:ext>
                </a:extLst>
              </a:tr>
              <a:tr h="389726">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altLang="zh-CN" dirty="0"/>
                        <a:t>A</a:t>
                      </a:r>
                      <a:r>
                        <a:rPr lang="zh-CN" altLang="en-US" dirty="0"/>
                        <a:t> </a:t>
                      </a:r>
                      <a:r>
                        <a:rPr lang="en-US" altLang="zh-CN" dirty="0"/>
                        <a:t>unlock()</a:t>
                      </a:r>
                    </a:p>
                  </a:txBody>
                  <a:tcPr/>
                </a:tc>
                <a:tc>
                  <a:txBody>
                    <a:bodyPr/>
                    <a:lstStyle/>
                    <a:p>
                      <a:r>
                        <a:rPr lang="en-US" altLang="zh-CN" dirty="0"/>
                        <a:t>3</a:t>
                      </a:r>
                      <a:endParaRPr lang="en-US" dirty="0"/>
                    </a:p>
                  </a:txBody>
                  <a:tcPr/>
                </a:tc>
                <a:tc>
                  <a:txBody>
                    <a:bodyPr/>
                    <a:lstStyle/>
                    <a:p>
                      <a:r>
                        <a:rPr lang="en-US" altLang="zh-CN" dirty="0"/>
                        <a:t>1</a:t>
                      </a:r>
                      <a:endParaRPr lang="en-US" dirty="0"/>
                    </a:p>
                  </a:txBody>
                  <a:tcPr/>
                </a:tc>
                <a:extLst>
                  <a:ext uri="{0D108BD9-81ED-4DB2-BD59-A6C34878D82A}">
                    <a16:rowId xmlns:a16="http://schemas.microsoft.com/office/drawing/2014/main" val="1071851516"/>
                  </a:ext>
                </a:extLst>
              </a:tr>
              <a:tr h="389726">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altLang="zh-CN" dirty="0"/>
                        <a:t>A</a:t>
                      </a:r>
                      <a:r>
                        <a:rPr lang="zh-CN" altLang="en-US" dirty="0"/>
                        <a:t> </a:t>
                      </a:r>
                      <a:r>
                        <a:rPr lang="en-US" altLang="zh-CN" dirty="0"/>
                        <a:t>lock()</a:t>
                      </a:r>
                    </a:p>
                  </a:txBody>
                  <a:tcPr/>
                </a:tc>
                <a:tc>
                  <a:txBody>
                    <a:bodyPr/>
                    <a:lstStyle/>
                    <a:p>
                      <a:r>
                        <a:rPr lang="en-US" altLang="zh-CN" dirty="0"/>
                        <a:t>4</a:t>
                      </a:r>
                      <a:endParaRPr lang="en-US" dirty="0"/>
                    </a:p>
                  </a:txBody>
                  <a:tcPr/>
                </a:tc>
                <a:tc>
                  <a:txBody>
                    <a:bodyPr/>
                    <a:lstStyle/>
                    <a:p>
                      <a:r>
                        <a:rPr lang="en-US" altLang="zh-CN" dirty="0"/>
                        <a:t>1</a:t>
                      </a:r>
                      <a:endParaRPr lang="en-US" dirty="0"/>
                    </a:p>
                  </a:txBody>
                  <a:tcPr/>
                </a:tc>
                <a:extLst>
                  <a:ext uri="{0D108BD9-81ED-4DB2-BD59-A6C34878D82A}">
                    <a16:rowId xmlns:a16="http://schemas.microsoft.com/office/drawing/2014/main" val="942198567"/>
                  </a:ext>
                </a:extLst>
              </a:tr>
              <a:tr h="389726">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altLang="zh-CN" dirty="0"/>
                        <a:t>B</a:t>
                      </a:r>
                      <a:r>
                        <a:rPr lang="zh-CN" altLang="en-US" dirty="0"/>
                        <a:t> </a:t>
                      </a:r>
                      <a:r>
                        <a:rPr lang="en-US" altLang="zh-CN" dirty="0"/>
                        <a:t>unlock()</a:t>
                      </a:r>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35828651"/>
                  </a:ext>
                </a:extLst>
              </a:tr>
              <a:tr h="389726">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altLang="zh-CN" dirty="0"/>
                        <a:t>C</a:t>
                      </a:r>
                      <a:r>
                        <a:rPr lang="zh-CN" altLang="en-US" dirty="0"/>
                        <a:t> </a:t>
                      </a:r>
                      <a:r>
                        <a:rPr lang="en-US" altLang="zh-CN" dirty="0"/>
                        <a:t>unlock()</a:t>
                      </a:r>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614737042"/>
                  </a:ext>
                </a:extLst>
              </a:tr>
              <a:tr h="672678">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altLang="zh-CN" dirty="0"/>
                        <a:t>A</a:t>
                      </a:r>
                      <a:r>
                        <a:rPr lang="zh-CN" altLang="en-US" dirty="0"/>
                        <a:t> </a:t>
                      </a:r>
                      <a:r>
                        <a:rPr lang="en-US" altLang="zh-CN" dirty="0"/>
                        <a:t>unlock()</a:t>
                      </a:r>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659834337"/>
                  </a:ext>
                </a:extLst>
              </a:tr>
            </a:tbl>
          </a:graphicData>
        </a:graphic>
      </p:graphicFrame>
      <p:graphicFrame>
        <p:nvGraphicFramePr>
          <p:cNvPr id="6" name="表格 6">
            <a:extLst>
              <a:ext uri="{FF2B5EF4-FFF2-40B4-BE49-F238E27FC236}">
                <a16:creationId xmlns:a16="http://schemas.microsoft.com/office/drawing/2014/main" id="{AE79900A-11CD-E542-54A5-37F4AD53C3B3}"/>
              </a:ext>
            </a:extLst>
          </p:cNvPr>
          <p:cNvGraphicFramePr>
            <a:graphicFrameLocks noGrp="1"/>
          </p:cNvGraphicFramePr>
          <p:nvPr/>
        </p:nvGraphicFramePr>
        <p:xfrm>
          <a:off x="7014581" y="2100906"/>
          <a:ext cx="2586618" cy="1576916"/>
        </p:xfrm>
        <a:graphic>
          <a:graphicData uri="http://schemas.openxmlformats.org/drawingml/2006/table">
            <a:tbl>
              <a:tblPr firstRow="1" bandRow="1">
                <a:tableStyleId>{F5AB1C69-6EDB-4FF4-983F-18BD219EF322}</a:tableStyleId>
              </a:tblPr>
              <a:tblGrid>
                <a:gridCol w="1293309">
                  <a:extLst>
                    <a:ext uri="{9D8B030D-6E8A-4147-A177-3AD203B41FA5}">
                      <a16:colId xmlns:a16="http://schemas.microsoft.com/office/drawing/2014/main" val="2512606221"/>
                    </a:ext>
                  </a:extLst>
                </a:gridCol>
                <a:gridCol w="1293309">
                  <a:extLst>
                    <a:ext uri="{9D8B030D-6E8A-4147-A177-3AD203B41FA5}">
                      <a16:colId xmlns:a16="http://schemas.microsoft.com/office/drawing/2014/main" val="3131097780"/>
                    </a:ext>
                  </a:extLst>
                </a:gridCol>
              </a:tblGrid>
              <a:tr h="394229">
                <a:tc>
                  <a:txBody>
                    <a:bodyPr/>
                    <a:lstStyle/>
                    <a:p>
                      <a:endParaRPr lang="en-US" dirty="0"/>
                    </a:p>
                  </a:txBody>
                  <a:tcPr/>
                </a:tc>
                <a:tc>
                  <a:txBody>
                    <a:bodyPr/>
                    <a:lstStyle/>
                    <a:p>
                      <a:r>
                        <a:rPr lang="en-US" altLang="zh-CN" dirty="0" err="1">
                          <a:solidFill>
                            <a:schemeClr val="tx1"/>
                          </a:solidFill>
                        </a:rPr>
                        <a:t>myturn</a:t>
                      </a:r>
                      <a:endParaRPr lang="en-US" dirty="0">
                        <a:solidFill>
                          <a:schemeClr val="tx1"/>
                        </a:solidFill>
                      </a:endParaRPr>
                    </a:p>
                  </a:txBody>
                  <a:tcPr/>
                </a:tc>
                <a:extLst>
                  <a:ext uri="{0D108BD9-81ED-4DB2-BD59-A6C34878D82A}">
                    <a16:rowId xmlns:a16="http://schemas.microsoft.com/office/drawing/2014/main" val="851497624"/>
                  </a:ext>
                </a:extLst>
              </a:tr>
              <a:tr h="394229">
                <a:tc>
                  <a:txBody>
                    <a:bodyPr/>
                    <a:lstStyle/>
                    <a:p>
                      <a:r>
                        <a:rPr lang="en-US" altLang="zh-CN" dirty="0"/>
                        <a:t>A</a:t>
                      </a:r>
                      <a:endParaRPr lang="en-US" dirty="0"/>
                    </a:p>
                  </a:txBody>
                  <a:tcPr/>
                </a:tc>
                <a:tc>
                  <a:txBody>
                    <a:bodyPr/>
                    <a:lstStyle/>
                    <a:p>
                      <a:r>
                        <a:rPr lang="en-US" altLang="zh-CN" b="1" dirty="0">
                          <a:solidFill>
                            <a:srgbClr val="FF0000"/>
                          </a:solidFill>
                        </a:rPr>
                        <a:t>3</a:t>
                      </a:r>
                      <a:endParaRPr lang="en-US" b="1" dirty="0">
                        <a:solidFill>
                          <a:srgbClr val="FF0000"/>
                        </a:solidFill>
                      </a:endParaRPr>
                    </a:p>
                  </a:txBody>
                  <a:tcPr/>
                </a:tc>
                <a:extLst>
                  <a:ext uri="{0D108BD9-81ED-4DB2-BD59-A6C34878D82A}">
                    <a16:rowId xmlns:a16="http://schemas.microsoft.com/office/drawing/2014/main" val="2041599818"/>
                  </a:ext>
                </a:extLst>
              </a:tr>
              <a:tr h="394229">
                <a:tc>
                  <a:txBody>
                    <a:bodyPr/>
                    <a:lstStyle/>
                    <a:p>
                      <a:r>
                        <a:rPr lang="en-US" altLang="zh-CN" dirty="0"/>
                        <a:t>B</a:t>
                      </a:r>
                      <a:endParaRPr lang="en-US" dirty="0"/>
                    </a:p>
                  </a:txBody>
                  <a:tcPr/>
                </a:tc>
                <a:tc>
                  <a:txBody>
                    <a:bodyPr/>
                    <a:lstStyle/>
                    <a:p>
                      <a:r>
                        <a:rPr lang="en-US" altLang="zh-CN" dirty="0"/>
                        <a:t>1</a:t>
                      </a:r>
                      <a:endParaRPr lang="en-US" dirty="0"/>
                    </a:p>
                  </a:txBody>
                  <a:tcPr/>
                </a:tc>
                <a:extLst>
                  <a:ext uri="{0D108BD9-81ED-4DB2-BD59-A6C34878D82A}">
                    <a16:rowId xmlns:a16="http://schemas.microsoft.com/office/drawing/2014/main" val="3765804276"/>
                  </a:ext>
                </a:extLst>
              </a:tr>
              <a:tr h="394229">
                <a:tc>
                  <a:txBody>
                    <a:bodyPr/>
                    <a:lstStyle/>
                    <a:p>
                      <a:r>
                        <a:rPr lang="en-US" altLang="zh-CN" dirty="0"/>
                        <a:t>C</a:t>
                      </a:r>
                      <a:endParaRPr lang="en-US" dirty="0"/>
                    </a:p>
                  </a:txBody>
                  <a:tcPr/>
                </a:tc>
                <a:tc>
                  <a:txBody>
                    <a:bodyPr/>
                    <a:lstStyle/>
                    <a:p>
                      <a:r>
                        <a:rPr lang="en-US" altLang="zh-CN" dirty="0"/>
                        <a:t>2</a:t>
                      </a:r>
                      <a:endParaRPr lang="en-US" dirty="0"/>
                    </a:p>
                  </a:txBody>
                  <a:tcPr/>
                </a:tc>
                <a:extLst>
                  <a:ext uri="{0D108BD9-81ED-4DB2-BD59-A6C34878D82A}">
                    <a16:rowId xmlns:a16="http://schemas.microsoft.com/office/drawing/2014/main" val="1994083016"/>
                  </a:ext>
                </a:extLst>
              </a:tr>
            </a:tbl>
          </a:graphicData>
        </a:graphic>
      </p:graphicFrame>
      <p:pic>
        <p:nvPicPr>
          <p:cNvPr id="7" name="图片 6">
            <a:extLst>
              <a:ext uri="{FF2B5EF4-FFF2-40B4-BE49-F238E27FC236}">
                <a16:creationId xmlns:a16="http://schemas.microsoft.com/office/drawing/2014/main" id="{051FDFF0-0381-160D-F64B-90FF9835B8AD}"/>
              </a:ext>
            </a:extLst>
          </p:cNvPr>
          <p:cNvPicPr>
            <a:picLocks noChangeAspect="1"/>
          </p:cNvPicPr>
          <p:nvPr/>
        </p:nvPicPr>
        <p:blipFill>
          <a:blip r:embed="rId2"/>
          <a:stretch>
            <a:fillRect/>
          </a:stretch>
        </p:blipFill>
        <p:spPr>
          <a:xfrm>
            <a:off x="4840093" y="281184"/>
            <a:ext cx="5801423" cy="1181771"/>
          </a:xfrm>
          <a:prstGeom prst="rect">
            <a:avLst/>
          </a:prstGeom>
        </p:spPr>
      </p:pic>
      <p:pic>
        <p:nvPicPr>
          <p:cNvPr id="8" name="图片 7">
            <a:extLst>
              <a:ext uri="{FF2B5EF4-FFF2-40B4-BE49-F238E27FC236}">
                <a16:creationId xmlns:a16="http://schemas.microsoft.com/office/drawing/2014/main" id="{24D42B24-F7BA-8FA6-EDEE-47D615C192E0}"/>
              </a:ext>
            </a:extLst>
          </p:cNvPr>
          <p:cNvPicPr>
            <a:picLocks noChangeAspect="1"/>
          </p:cNvPicPr>
          <p:nvPr/>
        </p:nvPicPr>
        <p:blipFill>
          <a:blip r:embed="rId3"/>
          <a:stretch>
            <a:fillRect/>
          </a:stretch>
        </p:blipFill>
        <p:spPr>
          <a:xfrm>
            <a:off x="6589441" y="4044598"/>
            <a:ext cx="3855073" cy="1406839"/>
          </a:xfrm>
          <a:prstGeom prst="rect">
            <a:avLst/>
          </a:prstGeom>
        </p:spPr>
      </p:pic>
      <p:pic>
        <p:nvPicPr>
          <p:cNvPr id="9" name="图片 8">
            <a:extLst>
              <a:ext uri="{FF2B5EF4-FFF2-40B4-BE49-F238E27FC236}">
                <a16:creationId xmlns:a16="http://schemas.microsoft.com/office/drawing/2014/main" id="{6F8EDD35-0B7F-0340-7CFB-6C30D85174FC}"/>
              </a:ext>
            </a:extLst>
          </p:cNvPr>
          <p:cNvPicPr>
            <a:picLocks noChangeAspect="1"/>
          </p:cNvPicPr>
          <p:nvPr/>
        </p:nvPicPr>
        <p:blipFill>
          <a:blip r:embed="rId4"/>
          <a:stretch>
            <a:fillRect/>
          </a:stretch>
        </p:blipFill>
        <p:spPr>
          <a:xfrm>
            <a:off x="4552950" y="5603171"/>
            <a:ext cx="5740400" cy="1041400"/>
          </a:xfrm>
          <a:prstGeom prst="rect">
            <a:avLst/>
          </a:prstGeom>
        </p:spPr>
      </p:pic>
    </p:spTree>
    <p:extLst>
      <p:ext uri="{BB962C8B-B14F-4D97-AF65-F5344CB8AC3E}">
        <p14:creationId xmlns:p14="http://schemas.microsoft.com/office/powerpoint/2010/main" val="16168168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D05F65-71EE-EAA4-7F48-513AD46F989B}"/>
              </a:ext>
            </a:extLst>
          </p:cNvPr>
          <p:cNvSpPr>
            <a:spLocks noGrp="1"/>
          </p:cNvSpPr>
          <p:nvPr>
            <p:ph type="title"/>
          </p:nvPr>
        </p:nvSpPr>
        <p:spPr/>
        <p:txBody>
          <a:bodyPr/>
          <a:lstStyle/>
          <a:p>
            <a:r>
              <a:rPr lang="en-US" altLang="zh-CN" dirty="0"/>
              <a:t>Ticket</a:t>
            </a:r>
            <a:r>
              <a:rPr lang="zh-CN" altLang="en-US" dirty="0"/>
              <a:t> </a:t>
            </a:r>
            <a:r>
              <a:rPr lang="en-US" altLang="zh-CN" dirty="0"/>
              <a:t>Lock</a:t>
            </a:r>
            <a:endParaRPr lang="en-US" dirty="0"/>
          </a:p>
        </p:txBody>
      </p:sp>
      <p:sp>
        <p:nvSpPr>
          <p:cNvPr id="3" name="内容占位符 2">
            <a:extLst>
              <a:ext uri="{FF2B5EF4-FFF2-40B4-BE49-F238E27FC236}">
                <a16:creationId xmlns:a16="http://schemas.microsoft.com/office/drawing/2014/main" id="{9218E009-821F-59C2-0969-8C639FC92994}"/>
              </a:ext>
            </a:extLst>
          </p:cNvPr>
          <p:cNvSpPr>
            <a:spLocks noGrp="1"/>
          </p:cNvSpPr>
          <p:nvPr>
            <p:ph idx="1"/>
          </p:nvPr>
        </p:nvSpPr>
        <p:spPr>
          <a:xfrm>
            <a:off x="1838588" y="1422318"/>
            <a:ext cx="7881559" cy="562522"/>
          </a:xfrm>
        </p:spPr>
        <p:txBody>
          <a:bodyPr/>
          <a:lstStyle/>
          <a:p>
            <a:pPr marL="0" indent="0">
              <a:buNone/>
            </a:pPr>
            <a:r>
              <a:rPr lang="en-US" altLang="zh-CN" dirty="0"/>
              <a:t>Initial</a:t>
            </a:r>
            <a:r>
              <a:rPr lang="zh-CN" altLang="en-US" dirty="0"/>
              <a:t> </a:t>
            </a:r>
            <a:r>
              <a:rPr lang="en-US" altLang="zh-CN" dirty="0"/>
              <a:t>value</a:t>
            </a:r>
            <a:r>
              <a:rPr lang="zh-CN" altLang="en-US" dirty="0"/>
              <a:t> </a:t>
            </a:r>
            <a:r>
              <a:rPr lang="en-US" altLang="zh-CN" dirty="0"/>
              <a:t>tickets=0</a:t>
            </a:r>
            <a:r>
              <a:rPr lang="zh-CN" altLang="en-US" dirty="0"/>
              <a:t> </a:t>
            </a:r>
            <a:r>
              <a:rPr lang="en-US" altLang="zh-CN" dirty="0"/>
              <a:t>turn=0</a:t>
            </a:r>
            <a:endParaRPr lang="en-US" dirty="0"/>
          </a:p>
        </p:txBody>
      </p:sp>
      <p:graphicFrame>
        <p:nvGraphicFramePr>
          <p:cNvPr id="5" name="表格 5">
            <a:extLst>
              <a:ext uri="{FF2B5EF4-FFF2-40B4-BE49-F238E27FC236}">
                <a16:creationId xmlns:a16="http://schemas.microsoft.com/office/drawing/2014/main" id="{18A36B66-AE2A-D8D0-B456-4ECF780877C9}"/>
              </a:ext>
            </a:extLst>
          </p:cNvPr>
          <p:cNvGraphicFramePr>
            <a:graphicFrameLocks noGrp="1"/>
          </p:cNvGraphicFramePr>
          <p:nvPr/>
        </p:nvGraphicFramePr>
        <p:xfrm>
          <a:off x="2041137" y="2100906"/>
          <a:ext cx="4534366" cy="3790486"/>
        </p:xfrm>
        <a:graphic>
          <a:graphicData uri="http://schemas.openxmlformats.org/drawingml/2006/table">
            <a:tbl>
              <a:tblPr firstRow="1" bandRow="1">
                <a:tableStyleId>{5C22544A-7EE6-4342-B048-85BDC9FD1C3A}</a:tableStyleId>
              </a:tblPr>
              <a:tblGrid>
                <a:gridCol w="1288276">
                  <a:extLst>
                    <a:ext uri="{9D8B030D-6E8A-4147-A177-3AD203B41FA5}">
                      <a16:colId xmlns:a16="http://schemas.microsoft.com/office/drawing/2014/main" val="3170189433"/>
                    </a:ext>
                  </a:extLst>
                </a:gridCol>
                <a:gridCol w="1309727">
                  <a:extLst>
                    <a:ext uri="{9D8B030D-6E8A-4147-A177-3AD203B41FA5}">
                      <a16:colId xmlns:a16="http://schemas.microsoft.com/office/drawing/2014/main" val="3344651322"/>
                    </a:ext>
                  </a:extLst>
                </a:gridCol>
                <a:gridCol w="1936363">
                  <a:extLst>
                    <a:ext uri="{9D8B030D-6E8A-4147-A177-3AD203B41FA5}">
                      <a16:colId xmlns:a16="http://schemas.microsoft.com/office/drawing/2014/main" val="709480791"/>
                    </a:ext>
                  </a:extLst>
                </a:gridCol>
              </a:tblGrid>
              <a:tr h="389726">
                <a:tc>
                  <a:txBody>
                    <a:bodyPr/>
                    <a:lstStyle/>
                    <a:p>
                      <a:endParaRPr lang="en-US" dirty="0"/>
                    </a:p>
                  </a:txBody>
                  <a:tcPr/>
                </a:tc>
                <a:tc>
                  <a:txBody>
                    <a:bodyPr/>
                    <a:lstStyle/>
                    <a:p>
                      <a:r>
                        <a:rPr lang="en-US" altLang="zh-CN" dirty="0">
                          <a:solidFill>
                            <a:schemeClr val="tx1"/>
                          </a:solidFill>
                        </a:rPr>
                        <a:t>Ticket</a:t>
                      </a:r>
                      <a:endParaRPr lang="en-US" dirty="0">
                        <a:solidFill>
                          <a:schemeClr val="tx1"/>
                        </a:solidFill>
                      </a:endParaRPr>
                    </a:p>
                  </a:txBody>
                  <a:tcPr/>
                </a:tc>
                <a:tc>
                  <a:txBody>
                    <a:bodyPr/>
                    <a:lstStyle/>
                    <a:p>
                      <a:r>
                        <a:rPr lang="en-US" altLang="zh-CN" dirty="0">
                          <a:solidFill>
                            <a:schemeClr val="tx1"/>
                          </a:solidFill>
                        </a:rPr>
                        <a:t>Turn</a:t>
                      </a:r>
                      <a:endParaRPr lang="en-US" dirty="0">
                        <a:solidFill>
                          <a:schemeClr val="tx1"/>
                        </a:solidFill>
                      </a:endParaRPr>
                    </a:p>
                  </a:txBody>
                  <a:tcPr/>
                </a:tc>
                <a:extLst>
                  <a:ext uri="{0D108BD9-81ED-4DB2-BD59-A6C34878D82A}">
                    <a16:rowId xmlns:a16="http://schemas.microsoft.com/office/drawing/2014/main" val="570883669"/>
                  </a:ext>
                </a:extLst>
              </a:tr>
              <a:tr h="389726">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altLang="zh-CN" dirty="0"/>
                        <a:t>A</a:t>
                      </a:r>
                      <a:r>
                        <a:rPr lang="zh-CN" altLang="en-US" dirty="0"/>
                        <a:t> </a:t>
                      </a:r>
                      <a:r>
                        <a:rPr lang="en-US" altLang="zh-CN" dirty="0"/>
                        <a:t>lock()</a:t>
                      </a:r>
                    </a:p>
                  </a:txBody>
                  <a:tcPr/>
                </a:tc>
                <a:tc>
                  <a:txBody>
                    <a:bodyPr/>
                    <a:lstStyle/>
                    <a:p>
                      <a:r>
                        <a:rPr lang="en-US" altLang="zh-CN" dirty="0"/>
                        <a:t>1</a:t>
                      </a:r>
                      <a:endParaRPr lang="en-US" dirty="0"/>
                    </a:p>
                  </a:txBody>
                  <a:tcPr/>
                </a:tc>
                <a:tc>
                  <a:txBody>
                    <a:bodyPr/>
                    <a:lstStyle/>
                    <a:p>
                      <a:r>
                        <a:rPr lang="en-US" altLang="zh-CN" dirty="0"/>
                        <a:t>0</a:t>
                      </a:r>
                      <a:endParaRPr lang="en-US" dirty="0"/>
                    </a:p>
                  </a:txBody>
                  <a:tcPr/>
                </a:tc>
                <a:extLst>
                  <a:ext uri="{0D108BD9-81ED-4DB2-BD59-A6C34878D82A}">
                    <a16:rowId xmlns:a16="http://schemas.microsoft.com/office/drawing/2014/main" val="229913751"/>
                  </a:ext>
                </a:extLst>
              </a:tr>
              <a:tr h="389726">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altLang="zh-CN" dirty="0"/>
                        <a:t>B</a:t>
                      </a:r>
                      <a:r>
                        <a:rPr lang="zh-CN" altLang="en-US" dirty="0"/>
                        <a:t> </a:t>
                      </a:r>
                      <a:r>
                        <a:rPr lang="en-US" altLang="zh-CN" dirty="0"/>
                        <a:t>lock()</a:t>
                      </a:r>
                    </a:p>
                  </a:txBody>
                  <a:tcPr/>
                </a:tc>
                <a:tc>
                  <a:txBody>
                    <a:bodyPr/>
                    <a:lstStyle/>
                    <a:p>
                      <a:r>
                        <a:rPr lang="en-US" altLang="zh-CN" dirty="0"/>
                        <a:t>2</a:t>
                      </a:r>
                      <a:endParaRPr lang="en-US" dirty="0"/>
                    </a:p>
                  </a:txBody>
                  <a:tcPr/>
                </a:tc>
                <a:tc>
                  <a:txBody>
                    <a:bodyPr/>
                    <a:lstStyle/>
                    <a:p>
                      <a:r>
                        <a:rPr lang="en-US" altLang="zh-CN" dirty="0"/>
                        <a:t>0</a:t>
                      </a:r>
                      <a:endParaRPr lang="en-US" dirty="0"/>
                    </a:p>
                  </a:txBody>
                  <a:tcPr/>
                </a:tc>
                <a:extLst>
                  <a:ext uri="{0D108BD9-81ED-4DB2-BD59-A6C34878D82A}">
                    <a16:rowId xmlns:a16="http://schemas.microsoft.com/office/drawing/2014/main" val="2733771484"/>
                  </a:ext>
                </a:extLst>
              </a:tr>
              <a:tr h="389726">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altLang="zh-CN" dirty="0"/>
                        <a:t>C</a:t>
                      </a:r>
                      <a:r>
                        <a:rPr lang="zh-CN" altLang="en-US" dirty="0"/>
                        <a:t> </a:t>
                      </a:r>
                      <a:r>
                        <a:rPr lang="en-US" altLang="zh-CN" dirty="0"/>
                        <a:t>lock()</a:t>
                      </a:r>
                    </a:p>
                  </a:txBody>
                  <a:tcPr/>
                </a:tc>
                <a:tc>
                  <a:txBody>
                    <a:bodyPr/>
                    <a:lstStyle/>
                    <a:p>
                      <a:r>
                        <a:rPr lang="en-US" altLang="zh-CN" dirty="0"/>
                        <a:t>3</a:t>
                      </a:r>
                      <a:endParaRPr lang="en-US" dirty="0"/>
                    </a:p>
                  </a:txBody>
                  <a:tcPr/>
                </a:tc>
                <a:tc>
                  <a:txBody>
                    <a:bodyPr/>
                    <a:lstStyle/>
                    <a:p>
                      <a:r>
                        <a:rPr lang="en-US" altLang="zh-CN" dirty="0"/>
                        <a:t>0</a:t>
                      </a:r>
                      <a:endParaRPr lang="en-US" dirty="0"/>
                    </a:p>
                  </a:txBody>
                  <a:tcPr/>
                </a:tc>
                <a:extLst>
                  <a:ext uri="{0D108BD9-81ED-4DB2-BD59-A6C34878D82A}">
                    <a16:rowId xmlns:a16="http://schemas.microsoft.com/office/drawing/2014/main" val="3248127456"/>
                  </a:ext>
                </a:extLst>
              </a:tr>
              <a:tr h="389726">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altLang="zh-CN" dirty="0"/>
                        <a:t>A</a:t>
                      </a:r>
                      <a:r>
                        <a:rPr lang="zh-CN" altLang="en-US" dirty="0"/>
                        <a:t> </a:t>
                      </a:r>
                      <a:r>
                        <a:rPr lang="en-US" altLang="zh-CN" dirty="0"/>
                        <a:t>unlock()</a:t>
                      </a:r>
                    </a:p>
                  </a:txBody>
                  <a:tcPr/>
                </a:tc>
                <a:tc>
                  <a:txBody>
                    <a:bodyPr/>
                    <a:lstStyle/>
                    <a:p>
                      <a:r>
                        <a:rPr lang="en-US" altLang="zh-CN" dirty="0"/>
                        <a:t>3</a:t>
                      </a:r>
                      <a:endParaRPr lang="en-US" dirty="0"/>
                    </a:p>
                  </a:txBody>
                  <a:tcPr/>
                </a:tc>
                <a:tc>
                  <a:txBody>
                    <a:bodyPr/>
                    <a:lstStyle/>
                    <a:p>
                      <a:r>
                        <a:rPr lang="en-US" altLang="zh-CN" dirty="0"/>
                        <a:t>1</a:t>
                      </a:r>
                      <a:endParaRPr lang="en-US" dirty="0"/>
                    </a:p>
                  </a:txBody>
                  <a:tcPr/>
                </a:tc>
                <a:extLst>
                  <a:ext uri="{0D108BD9-81ED-4DB2-BD59-A6C34878D82A}">
                    <a16:rowId xmlns:a16="http://schemas.microsoft.com/office/drawing/2014/main" val="1071851516"/>
                  </a:ext>
                </a:extLst>
              </a:tr>
              <a:tr h="389726">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altLang="zh-CN" dirty="0"/>
                        <a:t>A</a:t>
                      </a:r>
                      <a:r>
                        <a:rPr lang="zh-CN" altLang="en-US" dirty="0"/>
                        <a:t> </a:t>
                      </a:r>
                      <a:r>
                        <a:rPr lang="en-US" altLang="zh-CN" dirty="0"/>
                        <a:t>lock()</a:t>
                      </a:r>
                    </a:p>
                  </a:txBody>
                  <a:tcPr/>
                </a:tc>
                <a:tc>
                  <a:txBody>
                    <a:bodyPr/>
                    <a:lstStyle/>
                    <a:p>
                      <a:r>
                        <a:rPr lang="en-US" altLang="zh-CN" dirty="0"/>
                        <a:t>4</a:t>
                      </a:r>
                      <a:endParaRPr lang="en-US" dirty="0"/>
                    </a:p>
                  </a:txBody>
                  <a:tcPr/>
                </a:tc>
                <a:tc>
                  <a:txBody>
                    <a:bodyPr/>
                    <a:lstStyle/>
                    <a:p>
                      <a:r>
                        <a:rPr lang="en-US" altLang="zh-CN" dirty="0"/>
                        <a:t>1</a:t>
                      </a:r>
                      <a:endParaRPr lang="en-US" dirty="0"/>
                    </a:p>
                  </a:txBody>
                  <a:tcPr/>
                </a:tc>
                <a:extLst>
                  <a:ext uri="{0D108BD9-81ED-4DB2-BD59-A6C34878D82A}">
                    <a16:rowId xmlns:a16="http://schemas.microsoft.com/office/drawing/2014/main" val="942198567"/>
                  </a:ext>
                </a:extLst>
              </a:tr>
              <a:tr h="389726">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altLang="zh-CN" dirty="0"/>
                        <a:t>B</a:t>
                      </a:r>
                      <a:r>
                        <a:rPr lang="zh-CN" altLang="en-US" dirty="0"/>
                        <a:t> </a:t>
                      </a:r>
                      <a:r>
                        <a:rPr lang="en-US" altLang="zh-CN" dirty="0"/>
                        <a:t>unlock()</a:t>
                      </a:r>
                    </a:p>
                  </a:txBody>
                  <a:tcPr/>
                </a:tc>
                <a:tc>
                  <a:txBody>
                    <a:bodyPr/>
                    <a:lstStyle/>
                    <a:p>
                      <a:r>
                        <a:rPr lang="en-US" altLang="zh-CN" dirty="0"/>
                        <a:t>4</a:t>
                      </a:r>
                      <a:endParaRPr lang="en-US" dirty="0"/>
                    </a:p>
                  </a:txBody>
                  <a:tcPr/>
                </a:tc>
                <a:tc>
                  <a:txBody>
                    <a:bodyPr/>
                    <a:lstStyle/>
                    <a:p>
                      <a:r>
                        <a:rPr lang="en-US" altLang="zh-CN" dirty="0"/>
                        <a:t>2</a:t>
                      </a:r>
                      <a:endParaRPr lang="en-US" dirty="0"/>
                    </a:p>
                  </a:txBody>
                  <a:tcPr/>
                </a:tc>
                <a:extLst>
                  <a:ext uri="{0D108BD9-81ED-4DB2-BD59-A6C34878D82A}">
                    <a16:rowId xmlns:a16="http://schemas.microsoft.com/office/drawing/2014/main" val="335828651"/>
                  </a:ext>
                </a:extLst>
              </a:tr>
              <a:tr h="389726">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altLang="zh-CN" dirty="0"/>
                        <a:t>C</a:t>
                      </a:r>
                      <a:r>
                        <a:rPr lang="zh-CN" altLang="en-US" dirty="0"/>
                        <a:t> </a:t>
                      </a:r>
                      <a:r>
                        <a:rPr lang="en-US" altLang="zh-CN" dirty="0"/>
                        <a:t>unlock()</a:t>
                      </a:r>
                    </a:p>
                  </a:txBody>
                  <a:tcPr/>
                </a:tc>
                <a:tc>
                  <a:txBody>
                    <a:bodyPr/>
                    <a:lstStyle/>
                    <a:p>
                      <a:r>
                        <a:rPr lang="en-US" altLang="zh-CN" dirty="0"/>
                        <a:t>4</a:t>
                      </a:r>
                      <a:endParaRPr lang="en-US" dirty="0"/>
                    </a:p>
                  </a:txBody>
                  <a:tcPr/>
                </a:tc>
                <a:tc>
                  <a:txBody>
                    <a:bodyPr/>
                    <a:lstStyle/>
                    <a:p>
                      <a:r>
                        <a:rPr lang="en-US" altLang="zh-CN" dirty="0"/>
                        <a:t>3</a:t>
                      </a:r>
                      <a:endParaRPr lang="en-US" dirty="0"/>
                    </a:p>
                  </a:txBody>
                  <a:tcPr/>
                </a:tc>
                <a:extLst>
                  <a:ext uri="{0D108BD9-81ED-4DB2-BD59-A6C34878D82A}">
                    <a16:rowId xmlns:a16="http://schemas.microsoft.com/office/drawing/2014/main" val="2614737042"/>
                  </a:ext>
                </a:extLst>
              </a:tr>
              <a:tr h="672678">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altLang="zh-CN" dirty="0"/>
                        <a:t>A</a:t>
                      </a:r>
                      <a:r>
                        <a:rPr lang="zh-CN" altLang="en-US" dirty="0"/>
                        <a:t> </a:t>
                      </a:r>
                      <a:r>
                        <a:rPr lang="en-US" altLang="zh-CN" dirty="0"/>
                        <a:t>unlock()</a:t>
                      </a:r>
                    </a:p>
                  </a:txBody>
                  <a:tcPr/>
                </a:tc>
                <a:tc>
                  <a:txBody>
                    <a:bodyPr/>
                    <a:lstStyle/>
                    <a:p>
                      <a:r>
                        <a:rPr lang="en-US" altLang="zh-CN" dirty="0"/>
                        <a:t>4</a:t>
                      </a:r>
                      <a:endParaRPr lang="en-US" dirty="0"/>
                    </a:p>
                  </a:txBody>
                  <a:tcPr/>
                </a:tc>
                <a:tc>
                  <a:txBody>
                    <a:bodyPr/>
                    <a:lstStyle/>
                    <a:p>
                      <a:r>
                        <a:rPr lang="en-US" altLang="zh-CN" dirty="0"/>
                        <a:t>4</a:t>
                      </a:r>
                      <a:endParaRPr lang="en-US" dirty="0"/>
                    </a:p>
                  </a:txBody>
                  <a:tcPr/>
                </a:tc>
                <a:extLst>
                  <a:ext uri="{0D108BD9-81ED-4DB2-BD59-A6C34878D82A}">
                    <a16:rowId xmlns:a16="http://schemas.microsoft.com/office/drawing/2014/main" val="1659834337"/>
                  </a:ext>
                </a:extLst>
              </a:tr>
            </a:tbl>
          </a:graphicData>
        </a:graphic>
      </p:graphicFrame>
      <p:graphicFrame>
        <p:nvGraphicFramePr>
          <p:cNvPr id="6" name="表格 6">
            <a:extLst>
              <a:ext uri="{FF2B5EF4-FFF2-40B4-BE49-F238E27FC236}">
                <a16:creationId xmlns:a16="http://schemas.microsoft.com/office/drawing/2014/main" id="{AE79900A-11CD-E542-54A5-37F4AD53C3B3}"/>
              </a:ext>
            </a:extLst>
          </p:cNvPr>
          <p:cNvGraphicFramePr>
            <a:graphicFrameLocks noGrp="1"/>
          </p:cNvGraphicFramePr>
          <p:nvPr/>
        </p:nvGraphicFramePr>
        <p:xfrm>
          <a:off x="7014581" y="2100906"/>
          <a:ext cx="2586618" cy="1576916"/>
        </p:xfrm>
        <a:graphic>
          <a:graphicData uri="http://schemas.openxmlformats.org/drawingml/2006/table">
            <a:tbl>
              <a:tblPr firstRow="1" bandRow="1">
                <a:tableStyleId>{F5AB1C69-6EDB-4FF4-983F-18BD219EF322}</a:tableStyleId>
              </a:tblPr>
              <a:tblGrid>
                <a:gridCol w="1293309">
                  <a:extLst>
                    <a:ext uri="{9D8B030D-6E8A-4147-A177-3AD203B41FA5}">
                      <a16:colId xmlns:a16="http://schemas.microsoft.com/office/drawing/2014/main" val="2512606221"/>
                    </a:ext>
                  </a:extLst>
                </a:gridCol>
                <a:gridCol w="1293309">
                  <a:extLst>
                    <a:ext uri="{9D8B030D-6E8A-4147-A177-3AD203B41FA5}">
                      <a16:colId xmlns:a16="http://schemas.microsoft.com/office/drawing/2014/main" val="3131097780"/>
                    </a:ext>
                  </a:extLst>
                </a:gridCol>
              </a:tblGrid>
              <a:tr h="394229">
                <a:tc>
                  <a:txBody>
                    <a:bodyPr/>
                    <a:lstStyle/>
                    <a:p>
                      <a:endParaRPr lang="en-US" dirty="0"/>
                    </a:p>
                  </a:txBody>
                  <a:tcPr/>
                </a:tc>
                <a:tc>
                  <a:txBody>
                    <a:bodyPr/>
                    <a:lstStyle/>
                    <a:p>
                      <a:r>
                        <a:rPr lang="en-US" altLang="zh-CN" dirty="0" err="1">
                          <a:solidFill>
                            <a:schemeClr val="tx1"/>
                          </a:solidFill>
                        </a:rPr>
                        <a:t>myturn</a:t>
                      </a:r>
                      <a:endParaRPr lang="en-US" dirty="0">
                        <a:solidFill>
                          <a:schemeClr val="tx1"/>
                        </a:solidFill>
                      </a:endParaRPr>
                    </a:p>
                  </a:txBody>
                  <a:tcPr/>
                </a:tc>
                <a:extLst>
                  <a:ext uri="{0D108BD9-81ED-4DB2-BD59-A6C34878D82A}">
                    <a16:rowId xmlns:a16="http://schemas.microsoft.com/office/drawing/2014/main" val="851497624"/>
                  </a:ext>
                </a:extLst>
              </a:tr>
              <a:tr h="394229">
                <a:tc>
                  <a:txBody>
                    <a:bodyPr/>
                    <a:lstStyle/>
                    <a:p>
                      <a:r>
                        <a:rPr lang="en-US" altLang="zh-CN" dirty="0"/>
                        <a:t>A</a:t>
                      </a:r>
                      <a:endParaRPr lang="en-US" dirty="0"/>
                    </a:p>
                  </a:txBody>
                  <a:tcPr/>
                </a:tc>
                <a:tc>
                  <a:txBody>
                    <a:bodyPr/>
                    <a:lstStyle/>
                    <a:p>
                      <a:r>
                        <a:rPr lang="en-US" altLang="zh-CN" b="1" dirty="0">
                          <a:solidFill>
                            <a:srgbClr val="FF0000"/>
                          </a:solidFill>
                        </a:rPr>
                        <a:t>3</a:t>
                      </a:r>
                      <a:endParaRPr lang="en-US" b="1" dirty="0">
                        <a:solidFill>
                          <a:srgbClr val="FF0000"/>
                        </a:solidFill>
                      </a:endParaRPr>
                    </a:p>
                  </a:txBody>
                  <a:tcPr/>
                </a:tc>
                <a:extLst>
                  <a:ext uri="{0D108BD9-81ED-4DB2-BD59-A6C34878D82A}">
                    <a16:rowId xmlns:a16="http://schemas.microsoft.com/office/drawing/2014/main" val="2041599818"/>
                  </a:ext>
                </a:extLst>
              </a:tr>
              <a:tr h="394229">
                <a:tc>
                  <a:txBody>
                    <a:bodyPr/>
                    <a:lstStyle/>
                    <a:p>
                      <a:r>
                        <a:rPr lang="en-US" altLang="zh-CN" dirty="0"/>
                        <a:t>B</a:t>
                      </a:r>
                      <a:endParaRPr lang="en-US" dirty="0"/>
                    </a:p>
                  </a:txBody>
                  <a:tcPr/>
                </a:tc>
                <a:tc>
                  <a:txBody>
                    <a:bodyPr/>
                    <a:lstStyle/>
                    <a:p>
                      <a:r>
                        <a:rPr lang="en-US" altLang="zh-CN" dirty="0"/>
                        <a:t>1</a:t>
                      </a:r>
                      <a:endParaRPr lang="en-US" dirty="0"/>
                    </a:p>
                  </a:txBody>
                  <a:tcPr/>
                </a:tc>
                <a:extLst>
                  <a:ext uri="{0D108BD9-81ED-4DB2-BD59-A6C34878D82A}">
                    <a16:rowId xmlns:a16="http://schemas.microsoft.com/office/drawing/2014/main" val="3765804276"/>
                  </a:ext>
                </a:extLst>
              </a:tr>
              <a:tr h="394229">
                <a:tc>
                  <a:txBody>
                    <a:bodyPr/>
                    <a:lstStyle/>
                    <a:p>
                      <a:r>
                        <a:rPr lang="en-US" altLang="zh-CN" dirty="0"/>
                        <a:t>C</a:t>
                      </a:r>
                      <a:endParaRPr lang="en-US" dirty="0"/>
                    </a:p>
                  </a:txBody>
                  <a:tcPr/>
                </a:tc>
                <a:tc>
                  <a:txBody>
                    <a:bodyPr/>
                    <a:lstStyle/>
                    <a:p>
                      <a:r>
                        <a:rPr lang="en-US" altLang="zh-CN" dirty="0"/>
                        <a:t>2</a:t>
                      </a:r>
                      <a:endParaRPr lang="en-US" dirty="0"/>
                    </a:p>
                  </a:txBody>
                  <a:tcPr/>
                </a:tc>
                <a:extLst>
                  <a:ext uri="{0D108BD9-81ED-4DB2-BD59-A6C34878D82A}">
                    <a16:rowId xmlns:a16="http://schemas.microsoft.com/office/drawing/2014/main" val="1994083016"/>
                  </a:ext>
                </a:extLst>
              </a:tr>
            </a:tbl>
          </a:graphicData>
        </a:graphic>
      </p:graphicFrame>
      <p:pic>
        <p:nvPicPr>
          <p:cNvPr id="7" name="图片 6">
            <a:extLst>
              <a:ext uri="{FF2B5EF4-FFF2-40B4-BE49-F238E27FC236}">
                <a16:creationId xmlns:a16="http://schemas.microsoft.com/office/drawing/2014/main" id="{051FDFF0-0381-160D-F64B-90FF9835B8AD}"/>
              </a:ext>
            </a:extLst>
          </p:cNvPr>
          <p:cNvPicPr>
            <a:picLocks noChangeAspect="1"/>
          </p:cNvPicPr>
          <p:nvPr/>
        </p:nvPicPr>
        <p:blipFill>
          <a:blip r:embed="rId2"/>
          <a:stretch>
            <a:fillRect/>
          </a:stretch>
        </p:blipFill>
        <p:spPr>
          <a:xfrm>
            <a:off x="4840093" y="281184"/>
            <a:ext cx="5801423" cy="1181771"/>
          </a:xfrm>
          <a:prstGeom prst="rect">
            <a:avLst/>
          </a:prstGeom>
        </p:spPr>
      </p:pic>
      <p:pic>
        <p:nvPicPr>
          <p:cNvPr id="8" name="图片 7">
            <a:extLst>
              <a:ext uri="{FF2B5EF4-FFF2-40B4-BE49-F238E27FC236}">
                <a16:creationId xmlns:a16="http://schemas.microsoft.com/office/drawing/2014/main" id="{24D42B24-F7BA-8FA6-EDEE-47D615C192E0}"/>
              </a:ext>
            </a:extLst>
          </p:cNvPr>
          <p:cNvPicPr>
            <a:picLocks noChangeAspect="1"/>
          </p:cNvPicPr>
          <p:nvPr/>
        </p:nvPicPr>
        <p:blipFill>
          <a:blip r:embed="rId3"/>
          <a:stretch>
            <a:fillRect/>
          </a:stretch>
        </p:blipFill>
        <p:spPr>
          <a:xfrm>
            <a:off x="6589441" y="4044598"/>
            <a:ext cx="3855073" cy="1406839"/>
          </a:xfrm>
          <a:prstGeom prst="rect">
            <a:avLst/>
          </a:prstGeom>
        </p:spPr>
      </p:pic>
      <p:pic>
        <p:nvPicPr>
          <p:cNvPr id="9" name="图片 8">
            <a:extLst>
              <a:ext uri="{FF2B5EF4-FFF2-40B4-BE49-F238E27FC236}">
                <a16:creationId xmlns:a16="http://schemas.microsoft.com/office/drawing/2014/main" id="{6F8EDD35-0B7F-0340-7CFB-6C30D85174FC}"/>
              </a:ext>
            </a:extLst>
          </p:cNvPr>
          <p:cNvPicPr>
            <a:picLocks noChangeAspect="1"/>
          </p:cNvPicPr>
          <p:nvPr/>
        </p:nvPicPr>
        <p:blipFill>
          <a:blip r:embed="rId4"/>
          <a:stretch>
            <a:fillRect/>
          </a:stretch>
        </p:blipFill>
        <p:spPr>
          <a:xfrm>
            <a:off x="4552950" y="5603171"/>
            <a:ext cx="5740400" cy="1041400"/>
          </a:xfrm>
          <a:prstGeom prst="rect">
            <a:avLst/>
          </a:prstGeom>
        </p:spPr>
      </p:pic>
    </p:spTree>
    <p:extLst>
      <p:ext uri="{BB962C8B-B14F-4D97-AF65-F5344CB8AC3E}">
        <p14:creationId xmlns:p14="http://schemas.microsoft.com/office/powerpoint/2010/main" val="34367161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3574BF-EF0E-85FD-082D-79C2055AD6C7}"/>
              </a:ext>
            </a:extLst>
          </p:cNvPr>
          <p:cNvSpPr>
            <a:spLocks noGrp="1"/>
          </p:cNvSpPr>
          <p:nvPr>
            <p:ph type="title"/>
          </p:nvPr>
        </p:nvSpPr>
        <p:spPr/>
        <p:txBody>
          <a:bodyPr/>
          <a:lstStyle/>
          <a:p>
            <a:r>
              <a:rPr lang="en-US" altLang="zh-CN" dirty="0"/>
              <a:t>Spinlocks:</a:t>
            </a:r>
            <a:r>
              <a:rPr lang="zh-CN" altLang="en-US" dirty="0"/>
              <a:t> </a:t>
            </a:r>
            <a:r>
              <a:rPr lang="en-US" altLang="zh-CN" dirty="0"/>
              <a:t>Performance</a:t>
            </a:r>
            <a:endParaRPr lang="en-US" dirty="0"/>
          </a:p>
        </p:txBody>
      </p:sp>
      <p:sp>
        <p:nvSpPr>
          <p:cNvPr id="3" name="内容占位符 2">
            <a:extLst>
              <a:ext uri="{FF2B5EF4-FFF2-40B4-BE49-F238E27FC236}">
                <a16:creationId xmlns:a16="http://schemas.microsoft.com/office/drawing/2014/main" id="{C71D28D7-1586-E8A6-B883-347251C5274B}"/>
              </a:ext>
            </a:extLst>
          </p:cNvPr>
          <p:cNvSpPr>
            <a:spLocks noGrp="1"/>
          </p:cNvSpPr>
          <p:nvPr>
            <p:ph idx="1"/>
          </p:nvPr>
        </p:nvSpPr>
        <p:spPr>
          <a:xfrm>
            <a:off x="1838588" y="2085279"/>
            <a:ext cx="4257412" cy="4126679"/>
          </a:xfrm>
        </p:spPr>
        <p:txBody>
          <a:bodyPr>
            <a:normAutofit/>
          </a:bodyPr>
          <a:lstStyle/>
          <a:p>
            <a:r>
              <a:rPr lang="en-US" altLang="zh-CN" sz="2800" dirty="0"/>
              <a:t>Can</a:t>
            </a:r>
            <a:r>
              <a:rPr lang="zh-CN" altLang="en-US" sz="2800" dirty="0"/>
              <a:t> </a:t>
            </a:r>
            <a:r>
              <a:rPr lang="en-US" altLang="zh-CN" sz="2800" dirty="0"/>
              <a:t>be</a:t>
            </a:r>
            <a:r>
              <a:rPr lang="zh-CN" altLang="en-US" sz="2800" dirty="0"/>
              <a:t> </a:t>
            </a:r>
            <a:r>
              <a:rPr lang="en-US" altLang="zh-CN" sz="2800" dirty="0"/>
              <a:t>fast:</a:t>
            </a:r>
          </a:p>
          <a:p>
            <a:pPr lvl="1"/>
            <a:r>
              <a:rPr lang="en-US" altLang="zh-CN" sz="2400" dirty="0"/>
              <a:t>Locks</a:t>
            </a:r>
            <a:r>
              <a:rPr lang="zh-CN" altLang="en-US" sz="2400" dirty="0"/>
              <a:t> </a:t>
            </a:r>
            <a:r>
              <a:rPr lang="en-US" altLang="zh-CN" sz="2400" dirty="0"/>
              <a:t>held</a:t>
            </a:r>
            <a:r>
              <a:rPr lang="zh-CN" altLang="en-US" sz="2400" dirty="0"/>
              <a:t> </a:t>
            </a:r>
            <a:r>
              <a:rPr lang="en-GB" altLang="zh-CN" sz="2400" dirty="0"/>
              <a:t>for </a:t>
            </a:r>
            <a:r>
              <a:rPr lang="en-US" altLang="zh-CN" sz="2400" dirty="0"/>
              <a:t>a</a:t>
            </a:r>
            <a:r>
              <a:rPr lang="zh-CN" altLang="en-US" sz="2400" dirty="0"/>
              <a:t> </a:t>
            </a:r>
            <a:r>
              <a:rPr lang="en-US" altLang="zh-CN" sz="2400" dirty="0"/>
              <a:t>short</a:t>
            </a:r>
            <a:r>
              <a:rPr lang="zh-CN" altLang="en-US" sz="2400" dirty="0"/>
              <a:t> </a:t>
            </a:r>
            <a:r>
              <a:rPr lang="en-US" altLang="zh-CN" sz="2400" dirty="0"/>
              <a:t>time</a:t>
            </a:r>
          </a:p>
          <a:p>
            <a:pPr lvl="1"/>
            <a:r>
              <a:rPr lang="en-US" altLang="zh-CN" sz="2400" dirty="0"/>
              <a:t>Pros:</a:t>
            </a:r>
            <a:r>
              <a:rPr lang="zh-CN" altLang="en-US" sz="2400" dirty="0"/>
              <a:t> </a:t>
            </a:r>
            <a:r>
              <a:rPr lang="en-US" altLang="zh-CN" sz="2400" dirty="0"/>
              <a:t>No</a:t>
            </a:r>
            <a:r>
              <a:rPr lang="zh-CN" altLang="en-US" sz="2400" dirty="0"/>
              <a:t> </a:t>
            </a:r>
            <a:r>
              <a:rPr lang="en-US" altLang="zh-CN" sz="2400" dirty="0"/>
              <a:t>context</a:t>
            </a:r>
            <a:r>
              <a:rPr lang="zh-CN" altLang="en-US" sz="2400" dirty="0"/>
              <a:t> </a:t>
            </a:r>
            <a:r>
              <a:rPr lang="en-US" altLang="zh-CN" sz="2400" dirty="0"/>
              <a:t>switch</a:t>
            </a:r>
          </a:p>
          <a:p>
            <a:r>
              <a:rPr lang="en-US" altLang="zh-CN" sz="2800" b="0" dirty="0">
                <a:latin typeface="Gill Sans" charset="0"/>
                <a:ea typeface="ＭＳ Ｐゴシック" charset="0"/>
              </a:rPr>
              <a:t>But</a:t>
            </a:r>
            <a:r>
              <a:rPr lang="zh-CN" altLang="en-US" sz="2800" b="0" dirty="0">
                <a:latin typeface="Gill Sans" charset="0"/>
                <a:ea typeface="ＭＳ Ｐゴシック" charset="0"/>
              </a:rPr>
              <a:t> </a:t>
            </a:r>
            <a:r>
              <a:rPr lang="en-US" altLang="zh-CN" sz="2800" b="0" dirty="0">
                <a:latin typeface="Gill Sans" charset="0"/>
                <a:ea typeface="ＭＳ Ｐゴシック" charset="0"/>
              </a:rPr>
              <a:t>also,</a:t>
            </a:r>
            <a:r>
              <a:rPr lang="zh-CN" altLang="en-US" sz="2800" b="0" dirty="0">
                <a:latin typeface="Gill Sans" charset="0"/>
                <a:ea typeface="ＭＳ Ｐゴシック" charset="0"/>
              </a:rPr>
              <a:t> </a:t>
            </a:r>
            <a:r>
              <a:rPr lang="en-US" altLang="zh-CN" sz="2800" b="0" dirty="0">
                <a:latin typeface="Gill Sans" charset="0"/>
                <a:ea typeface="ＭＳ Ｐゴシック" charset="0"/>
              </a:rPr>
              <a:t>can</a:t>
            </a:r>
            <a:r>
              <a:rPr lang="zh-CN" altLang="en-US" sz="2800" b="0" dirty="0">
                <a:latin typeface="Gill Sans" charset="0"/>
                <a:ea typeface="ＭＳ Ｐゴシック" charset="0"/>
              </a:rPr>
              <a:t> </a:t>
            </a:r>
            <a:r>
              <a:rPr lang="en-US" altLang="zh-CN" sz="2800" b="0" dirty="0">
                <a:latin typeface="Gill Sans" charset="0"/>
                <a:ea typeface="ＭＳ Ｐゴシック" charset="0"/>
              </a:rPr>
              <a:t>be</a:t>
            </a:r>
            <a:r>
              <a:rPr lang="zh-CN" altLang="en-US" sz="2800" b="0" dirty="0">
                <a:latin typeface="Gill Sans" charset="0"/>
                <a:ea typeface="ＭＳ Ｐゴシック" charset="0"/>
              </a:rPr>
              <a:t> </a:t>
            </a:r>
            <a:r>
              <a:rPr lang="en-US" altLang="zh-CN" sz="2800" b="0" dirty="0">
                <a:latin typeface="Gill Sans" charset="0"/>
                <a:ea typeface="ＭＳ Ｐゴシック" charset="0"/>
              </a:rPr>
              <a:t>slow:</a:t>
            </a:r>
          </a:p>
          <a:p>
            <a:pPr lvl="1"/>
            <a:r>
              <a:rPr lang="en-US" altLang="zh-CN" sz="2400" b="0" dirty="0">
                <a:latin typeface="Gill Sans" charset="0"/>
                <a:ea typeface="ＭＳ Ｐゴシック" charset="0"/>
              </a:rPr>
              <a:t>Locks</a:t>
            </a:r>
            <a:r>
              <a:rPr lang="zh-CN" altLang="en-US" sz="2400" b="0" dirty="0">
                <a:latin typeface="Gill Sans" charset="0"/>
                <a:ea typeface="ＭＳ Ｐゴシック" charset="0"/>
              </a:rPr>
              <a:t> </a:t>
            </a:r>
            <a:r>
              <a:rPr lang="en-US" altLang="zh-CN" sz="2400" b="0" dirty="0">
                <a:latin typeface="Gill Sans" charset="0"/>
                <a:ea typeface="ＭＳ Ｐゴシック" charset="0"/>
              </a:rPr>
              <a:t>held for</a:t>
            </a:r>
            <a:r>
              <a:rPr lang="zh-CN" altLang="en-US" sz="2400" b="0" dirty="0">
                <a:latin typeface="Gill Sans" charset="0"/>
                <a:ea typeface="ＭＳ Ｐゴシック" charset="0"/>
              </a:rPr>
              <a:t> </a:t>
            </a:r>
            <a:r>
              <a:rPr lang="en-US" altLang="zh-CN" sz="2400" b="0" dirty="0">
                <a:latin typeface="Gill Sans" charset="0"/>
                <a:ea typeface="ＭＳ Ｐゴシック" charset="0"/>
              </a:rPr>
              <a:t>a</a:t>
            </a:r>
            <a:r>
              <a:rPr lang="zh-CN" altLang="en-US" sz="2400" b="0" dirty="0">
                <a:latin typeface="Gill Sans" charset="0"/>
                <a:ea typeface="ＭＳ Ｐゴシック" charset="0"/>
              </a:rPr>
              <a:t> </a:t>
            </a:r>
            <a:r>
              <a:rPr lang="en-US" altLang="zh-CN" sz="2400" b="0" dirty="0">
                <a:latin typeface="Gill Sans" charset="0"/>
                <a:ea typeface="ＭＳ Ｐゴシック" charset="0"/>
              </a:rPr>
              <a:t>long</a:t>
            </a:r>
            <a:r>
              <a:rPr lang="zh-CN" altLang="en-US" sz="2400" b="0" dirty="0">
                <a:latin typeface="Gill Sans" charset="0"/>
                <a:ea typeface="ＭＳ Ｐゴシック" charset="0"/>
              </a:rPr>
              <a:t> </a:t>
            </a:r>
            <a:r>
              <a:rPr lang="en-US" altLang="zh-CN" sz="2400" b="0" dirty="0">
                <a:latin typeface="Gill Sans" charset="0"/>
                <a:ea typeface="ＭＳ Ｐゴシック" charset="0"/>
              </a:rPr>
              <a:t>time</a:t>
            </a:r>
          </a:p>
          <a:p>
            <a:pPr lvl="1"/>
            <a:r>
              <a:rPr lang="en-US" altLang="zh-CN" sz="2400" b="0" dirty="0">
                <a:latin typeface="Gill Sans" charset="0"/>
                <a:ea typeface="ＭＳ Ｐゴシック" charset="0"/>
              </a:rPr>
              <a:t>Cons:</a:t>
            </a:r>
            <a:r>
              <a:rPr lang="zh-CN" altLang="en-US" sz="2400" b="0" dirty="0">
                <a:latin typeface="Gill Sans" charset="0"/>
                <a:ea typeface="ＭＳ Ｐゴシック" charset="0"/>
              </a:rPr>
              <a:t> </a:t>
            </a:r>
            <a:r>
              <a:rPr lang="en-US" altLang="zh-CN" sz="2400" b="0" dirty="0" err="1">
                <a:latin typeface="Gill Sans" charset="0"/>
                <a:ea typeface="ＭＳ Ｐゴシック" charset="0"/>
              </a:rPr>
              <a:t>Spinwaiting</a:t>
            </a:r>
            <a:r>
              <a:rPr lang="zh-CN" altLang="en-US" sz="2400" b="0" dirty="0">
                <a:latin typeface="Gill Sans" charset="0"/>
                <a:ea typeface="ＭＳ Ｐゴシック" charset="0"/>
              </a:rPr>
              <a:t> </a:t>
            </a:r>
            <a:r>
              <a:rPr lang="en-US" altLang="zh-CN" sz="2400" b="0" dirty="0">
                <a:latin typeface="Gill Sans" charset="0"/>
                <a:ea typeface="ＭＳ Ｐゴシック" charset="0"/>
              </a:rPr>
              <a:t>is</a:t>
            </a:r>
            <a:r>
              <a:rPr lang="zh-CN" altLang="en-US" sz="2400" b="0" dirty="0">
                <a:latin typeface="Gill Sans" charset="0"/>
                <a:ea typeface="ＭＳ Ｐゴシック" charset="0"/>
              </a:rPr>
              <a:t> </a:t>
            </a:r>
            <a:r>
              <a:rPr lang="en-US" altLang="zh-CN" sz="2400" b="0" dirty="0">
                <a:latin typeface="Gill Sans" charset="0"/>
                <a:ea typeface="ＭＳ Ｐゴシック" charset="0"/>
              </a:rPr>
              <a:t>wasteful</a:t>
            </a:r>
            <a:endParaRPr lang="en-US" sz="2400" b="0" dirty="0">
              <a:latin typeface="Gill Sans" charset="0"/>
              <a:ea typeface="ＭＳ Ｐゴシック" charset="0"/>
            </a:endParaRPr>
          </a:p>
          <a:p>
            <a:endParaRPr lang="en-US" sz="2600" dirty="0"/>
          </a:p>
        </p:txBody>
      </p:sp>
      <p:sp>
        <p:nvSpPr>
          <p:cNvPr id="6" name="内容占位符 2">
            <a:extLst>
              <a:ext uri="{FF2B5EF4-FFF2-40B4-BE49-F238E27FC236}">
                <a16:creationId xmlns:a16="http://schemas.microsoft.com/office/drawing/2014/main" id="{BA1D4695-3ECF-7277-A0ED-DBBD18E789D3}"/>
              </a:ext>
            </a:extLst>
          </p:cNvPr>
          <p:cNvSpPr txBox="1">
            <a:spLocks/>
          </p:cNvSpPr>
          <p:nvPr/>
        </p:nvSpPr>
        <p:spPr>
          <a:xfrm>
            <a:off x="6074867" y="2085278"/>
            <a:ext cx="4897933" cy="4126679"/>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240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8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6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sz="2400" b="0" dirty="0">
              <a:latin typeface="Gill Sans" charset="0"/>
              <a:ea typeface="ＭＳ Ｐゴシック" charset="0"/>
            </a:endParaRPr>
          </a:p>
        </p:txBody>
      </p:sp>
    </p:spTree>
    <p:extLst>
      <p:ext uri="{BB962C8B-B14F-4D97-AF65-F5344CB8AC3E}">
        <p14:creationId xmlns:p14="http://schemas.microsoft.com/office/powerpoint/2010/main" val="12297287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2183AB-83B1-8D85-03BF-9574919F820A}"/>
              </a:ext>
            </a:extLst>
          </p:cNvPr>
          <p:cNvSpPr>
            <a:spLocks noGrp="1"/>
          </p:cNvSpPr>
          <p:nvPr>
            <p:ph type="title"/>
          </p:nvPr>
        </p:nvSpPr>
        <p:spPr/>
        <p:txBody>
          <a:bodyPr/>
          <a:lstStyle/>
          <a:p>
            <a:r>
              <a:rPr lang="en-US" dirty="0"/>
              <a:t>Spin</a:t>
            </a:r>
            <a:r>
              <a:rPr lang="en-US" altLang="zh-CN" dirty="0"/>
              <a:t>locks:</a:t>
            </a:r>
            <a:r>
              <a:rPr lang="zh-CN" altLang="en-US" dirty="0"/>
              <a:t> </a:t>
            </a:r>
            <a:r>
              <a:rPr lang="en-US" altLang="zh-CN" dirty="0"/>
              <a:t>yield()</a:t>
            </a:r>
            <a:endParaRPr lang="en-US" dirty="0"/>
          </a:p>
        </p:txBody>
      </p:sp>
      <p:sp>
        <p:nvSpPr>
          <p:cNvPr id="3" name="内容占位符 2">
            <a:extLst>
              <a:ext uri="{FF2B5EF4-FFF2-40B4-BE49-F238E27FC236}">
                <a16:creationId xmlns:a16="http://schemas.microsoft.com/office/drawing/2014/main" id="{BF89F54F-BB6C-F7CA-0C12-C1208E8353E8}"/>
              </a:ext>
            </a:extLst>
          </p:cNvPr>
          <p:cNvSpPr>
            <a:spLocks noGrp="1"/>
          </p:cNvSpPr>
          <p:nvPr>
            <p:ph idx="1"/>
          </p:nvPr>
        </p:nvSpPr>
        <p:spPr>
          <a:xfrm>
            <a:off x="419449" y="1073427"/>
            <a:ext cx="6057551" cy="5138531"/>
          </a:xfrm>
        </p:spPr>
        <p:txBody>
          <a:bodyPr>
            <a:normAutofit/>
          </a:bodyPr>
          <a:lstStyle/>
          <a:p>
            <a:r>
              <a:rPr lang="en-US" altLang="zh-CN" dirty="0"/>
              <a:t>Busy waiting with spinlocks </a:t>
            </a:r>
            <a:r>
              <a:rPr lang="en-US" altLang="zh-CN" sz="2400" b="0" dirty="0">
                <a:latin typeface="Gill Sans" charset="0"/>
                <a:ea typeface="ＭＳ Ｐゴシック" charset="0"/>
              </a:rPr>
              <a:t>is</a:t>
            </a:r>
            <a:r>
              <a:rPr lang="zh-CN" altLang="en-US" sz="2400" b="0" dirty="0">
                <a:latin typeface="Gill Sans" charset="0"/>
                <a:ea typeface="ＭＳ Ｐゴシック" charset="0"/>
              </a:rPr>
              <a:t> </a:t>
            </a:r>
            <a:r>
              <a:rPr lang="en-US" altLang="zh-CN" sz="2400" b="0" dirty="0">
                <a:latin typeface="Gill Sans" charset="0"/>
                <a:ea typeface="ＭＳ Ｐゴシック" charset="0"/>
              </a:rPr>
              <a:t>wasteful of CPU time</a:t>
            </a:r>
            <a:endParaRPr lang="en-US" sz="2400" b="0" dirty="0">
              <a:latin typeface="Gill Sans" charset="0"/>
              <a:ea typeface="ＭＳ Ｐゴシック" charset="0"/>
            </a:endParaRPr>
          </a:p>
          <a:p>
            <a:r>
              <a:rPr lang="en-US" altLang="zh-CN" dirty="0"/>
              <a:t>Instead</a:t>
            </a:r>
            <a:r>
              <a:rPr lang="zh-CN" altLang="en-US" dirty="0"/>
              <a:t> </a:t>
            </a:r>
            <a:r>
              <a:rPr lang="en-US" altLang="zh-CN" dirty="0"/>
              <a:t>of</a:t>
            </a:r>
            <a:r>
              <a:rPr lang="zh-CN" altLang="en-US" dirty="0"/>
              <a:t> </a:t>
            </a:r>
            <a:r>
              <a:rPr lang="en-US" altLang="zh-CN" dirty="0"/>
              <a:t>spinning,</a:t>
            </a:r>
            <a:r>
              <a:rPr lang="zh-CN" altLang="en-US" dirty="0"/>
              <a:t> </a:t>
            </a:r>
            <a:r>
              <a:rPr lang="en-US" altLang="zh-CN" dirty="0"/>
              <a:t>just</a:t>
            </a:r>
            <a:r>
              <a:rPr lang="zh-CN" altLang="en-US" dirty="0"/>
              <a:t> </a:t>
            </a:r>
            <a:r>
              <a:rPr lang="en-US" altLang="zh-CN" b="1" dirty="0">
                <a:solidFill>
                  <a:srgbClr val="0070C0"/>
                </a:solidFill>
              </a:rPr>
              <a:t>give</a:t>
            </a:r>
            <a:r>
              <a:rPr lang="zh-CN" altLang="en-US" b="1" dirty="0">
                <a:solidFill>
                  <a:srgbClr val="0070C0"/>
                </a:solidFill>
              </a:rPr>
              <a:t> </a:t>
            </a:r>
            <a:r>
              <a:rPr lang="en-US" altLang="zh-CN" b="1" dirty="0">
                <a:solidFill>
                  <a:srgbClr val="0070C0"/>
                </a:solidFill>
              </a:rPr>
              <a:t>up</a:t>
            </a:r>
            <a:r>
              <a:rPr lang="zh-CN" altLang="en-US" b="1" dirty="0">
                <a:solidFill>
                  <a:srgbClr val="0070C0"/>
                </a:solidFill>
              </a:rPr>
              <a:t> </a:t>
            </a:r>
            <a:r>
              <a:rPr lang="en-US" altLang="zh-CN" dirty="0"/>
              <a:t>the</a:t>
            </a:r>
            <a:r>
              <a:rPr lang="zh-CN" altLang="en-US" dirty="0"/>
              <a:t> </a:t>
            </a:r>
            <a:r>
              <a:rPr lang="en-US" altLang="zh-CN" dirty="0"/>
              <a:t>CPU</a:t>
            </a:r>
            <a:r>
              <a:rPr lang="zh-CN" altLang="en-US" dirty="0"/>
              <a:t> </a:t>
            </a:r>
            <a:r>
              <a:rPr lang="en-US" altLang="zh-CN" dirty="0"/>
              <a:t>to</a:t>
            </a:r>
            <a:r>
              <a:rPr lang="zh-CN" altLang="en-US" dirty="0"/>
              <a:t> </a:t>
            </a:r>
            <a:r>
              <a:rPr lang="en-US" altLang="zh-CN" dirty="0"/>
              <a:t>anther</a:t>
            </a:r>
            <a:r>
              <a:rPr lang="zh-CN" altLang="en-US" dirty="0"/>
              <a:t> </a:t>
            </a:r>
            <a:r>
              <a:rPr lang="en-US" altLang="zh-CN" dirty="0"/>
              <a:t>process/thread</a:t>
            </a:r>
            <a:endParaRPr lang="en-US" dirty="0"/>
          </a:p>
        </p:txBody>
      </p:sp>
      <p:pic>
        <p:nvPicPr>
          <p:cNvPr id="5" name="图片 4">
            <a:extLst>
              <a:ext uri="{FF2B5EF4-FFF2-40B4-BE49-F238E27FC236}">
                <a16:creationId xmlns:a16="http://schemas.microsoft.com/office/drawing/2014/main" id="{E08EDBD0-3783-D31F-B9C7-A3EC5D19B3A9}"/>
              </a:ext>
            </a:extLst>
          </p:cNvPr>
          <p:cNvPicPr>
            <a:picLocks noChangeAspect="1"/>
          </p:cNvPicPr>
          <p:nvPr/>
        </p:nvPicPr>
        <p:blipFill>
          <a:blip r:embed="rId3"/>
          <a:stretch>
            <a:fillRect/>
          </a:stretch>
        </p:blipFill>
        <p:spPr>
          <a:xfrm>
            <a:off x="6477000" y="2039926"/>
            <a:ext cx="5367919" cy="3091743"/>
          </a:xfrm>
          <a:prstGeom prst="rect">
            <a:avLst/>
          </a:prstGeom>
        </p:spPr>
      </p:pic>
      <p:cxnSp>
        <p:nvCxnSpPr>
          <p:cNvPr id="7" name="直线连接符 6">
            <a:extLst>
              <a:ext uri="{FF2B5EF4-FFF2-40B4-BE49-F238E27FC236}">
                <a16:creationId xmlns:a16="http://schemas.microsoft.com/office/drawing/2014/main" id="{9B8211F7-479F-8968-88D0-4218CD435B84}"/>
              </a:ext>
            </a:extLst>
          </p:cNvPr>
          <p:cNvCxnSpPr>
            <a:cxnSpLocks/>
          </p:cNvCxnSpPr>
          <p:nvPr/>
        </p:nvCxnSpPr>
        <p:spPr>
          <a:xfrm>
            <a:off x="7168377" y="3886200"/>
            <a:ext cx="4616472" cy="0"/>
          </a:xfrm>
          <a:prstGeom prst="line">
            <a:avLst/>
          </a:prstGeom>
        </p:spPr>
        <p:style>
          <a:lnRef idx="2">
            <a:schemeClr val="accent4"/>
          </a:lnRef>
          <a:fillRef idx="0">
            <a:schemeClr val="accent4"/>
          </a:fillRef>
          <a:effectRef idx="1">
            <a:schemeClr val="accent4"/>
          </a:effectRef>
          <a:fontRef idx="minor">
            <a:schemeClr val="tx1"/>
          </a:fontRef>
        </p:style>
      </p:cxnSp>
    </p:spTree>
    <p:extLst>
      <p:ext uri="{BB962C8B-B14F-4D97-AF65-F5344CB8AC3E}">
        <p14:creationId xmlns:p14="http://schemas.microsoft.com/office/powerpoint/2010/main" val="8597080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10A65C-2F43-6291-FB2E-C7FEE51384F7}"/>
              </a:ext>
            </a:extLst>
          </p:cNvPr>
          <p:cNvSpPr>
            <a:spLocks noGrp="1"/>
          </p:cNvSpPr>
          <p:nvPr>
            <p:ph type="title"/>
          </p:nvPr>
        </p:nvSpPr>
        <p:spPr/>
        <p:txBody>
          <a:bodyPr/>
          <a:lstStyle/>
          <a:p>
            <a:r>
              <a:rPr lang="en-US" dirty="0"/>
              <a:t>Spin</a:t>
            </a:r>
            <a:r>
              <a:rPr lang="en-US" altLang="zh-CN" dirty="0"/>
              <a:t>locks:</a:t>
            </a:r>
            <a:r>
              <a:rPr lang="zh-CN" altLang="en-US" dirty="0"/>
              <a:t> </a:t>
            </a:r>
            <a:r>
              <a:rPr lang="en-US" altLang="zh-CN" dirty="0"/>
              <a:t>Locks</a:t>
            </a:r>
            <a:r>
              <a:rPr lang="zh-CN" altLang="en-US" dirty="0"/>
              <a:t> </a:t>
            </a:r>
            <a:r>
              <a:rPr lang="en-US" altLang="zh-CN" dirty="0"/>
              <a:t>with</a:t>
            </a:r>
            <a:r>
              <a:rPr lang="zh-CN" altLang="en-US" dirty="0"/>
              <a:t> </a:t>
            </a:r>
            <a:r>
              <a:rPr lang="en-US" altLang="zh-CN" dirty="0"/>
              <a:t>Queue</a:t>
            </a:r>
            <a:endParaRPr lang="en-US" dirty="0"/>
          </a:p>
        </p:txBody>
      </p:sp>
      <p:sp>
        <p:nvSpPr>
          <p:cNvPr id="3" name="内容占位符 2">
            <a:extLst>
              <a:ext uri="{FF2B5EF4-FFF2-40B4-BE49-F238E27FC236}">
                <a16:creationId xmlns:a16="http://schemas.microsoft.com/office/drawing/2014/main" id="{C0A9231B-A050-A2B9-18EC-F4D0FEE26313}"/>
              </a:ext>
            </a:extLst>
          </p:cNvPr>
          <p:cNvSpPr>
            <a:spLocks noGrp="1"/>
          </p:cNvSpPr>
          <p:nvPr>
            <p:ph idx="1"/>
          </p:nvPr>
        </p:nvSpPr>
        <p:spPr/>
        <p:txBody>
          <a:bodyPr/>
          <a:lstStyle/>
          <a:p>
            <a:r>
              <a:rPr lang="en-US" altLang="zh-CN" dirty="0"/>
              <a:t>Locks</a:t>
            </a:r>
            <a:r>
              <a:rPr lang="zh-CN" altLang="en-US" dirty="0"/>
              <a:t> </a:t>
            </a:r>
            <a:r>
              <a:rPr lang="en-US" altLang="zh-CN" dirty="0"/>
              <a:t>with</a:t>
            </a:r>
            <a:r>
              <a:rPr lang="zh-CN" altLang="en-US" dirty="0"/>
              <a:t> </a:t>
            </a:r>
            <a:r>
              <a:rPr lang="en-US" altLang="zh-CN" dirty="0"/>
              <a:t>queue</a:t>
            </a:r>
          </a:p>
          <a:p>
            <a:pPr lvl="1"/>
            <a:r>
              <a:rPr lang="en-US" altLang="zh-CN" dirty="0"/>
              <a:t>Sleep</a:t>
            </a:r>
            <a:r>
              <a:rPr lang="zh-CN" altLang="en-US" dirty="0"/>
              <a:t> </a:t>
            </a:r>
            <a:r>
              <a:rPr lang="en-US" altLang="zh-CN" dirty="0"/>
              <a:t>and</a:t>
            </a:r>
            <a:r>
              <a:rPr lang="zh-CN" altLang="en-US" dirty="0"/>
              <a:t> </a:t>
            </a:r>
            <a:r>
              <a:rPr lang="en-US" altLang="zh-CN" dirty="0"/>
              <a:t>put</a:t>
            </a:r>
            <a:r>
              <a:rPr lang="zh-CN" altLang="en-US" dirty="0"/>
              <a:t> </a:t>
            </a:r>
            <a:r>
              <a:rPr lang="en-US" altLang="zh-CN" dirty="0"/>
              <a:t>thread</a:t>
            </a:r>
            <a:r>
              <a:rPr lang="zh-CN" altLang="en-US" dirty="0"/>
              <a:t> </a:t>
            </a:r>
            <a:r>
              <a:rPr lang="en-US" altLang="zh-CN" dirty="0"/>
              <a:t>on</a:t>
            </a:r>
            <a:r>
              <a:rPr lang="zh-CN" altLang="en-US" dirty="0"/>
              <a:t> </a:t>
            </a:r>
            <a:r>
              <a:rPr lang="en-US" altLang="zh-CN" dirty="0"/>
              <a:t>a</a:t>
            </a:r>
            <a:r>
              <a:rPr lang="zh-CN" altLang="en-US" dirty="0"/>
              <a:t> </a:t>
            </a:r>
            <a:r>
              <a:rPr lang="en-US" altLang="zh-CN" dirty="0"/>
              <a:t>queue</a:t>
            </a:r>
            <a:r>
              <a:rPr lang="zh-CN" altLang="en-US" dirty="0"/>
              <a:t> </a:t>
            </a:r>
            <a:r>
              <a:rPr lang="en-US" altLang="zh-CN" dirty="0"/>
              <a:t>instead</a:t>
            </a:r>
            <a:r>
              <a:rPr lang="zh-CN" altLang="en-US" dirty="0"/>
              <a:t> </a:t>
            </a:r>
            <a:r>
              <a:rPr lang="en-US" altLang="zh-CN" dirty="0"/>
              <a:t>of</a:t>
            </a:r>
            <a:r>
              <a:rPr lang="zh-CN" altLang="en-US" dirty="0"/>
              <a:t> </a:t>
            </a:r>
            <a:r>
              <a:rPr lang="en-US" altLang="zh-CN" dirty="0"/>
              <a:t>spinning</a:t>
            </a:r>
          </a:p>
          <a:p>
            <a:pPr lvl="1"/>
            <a:endParaRPr lang="en-US" altLang="zh-CN" dirty="0"/>
          </a:p>
          <a:p>
            <a:r>
              <a:rPr lang="en-US" altLang="zh-CN" dirty="0"/>
              <a:t>This</a:t>
            </a:r>
            <a:r>
              <a:rPr lang="zh-CN" altLang="en-US" dirty="0"/>
              <a:t> </a:t>
            </a:r>
            <a:r>
              <a:rPr lang="en-US" altLang="zh-CN" dirty="0"/>
              <a:t>can</a:t>
            </a:r>
            <a:r>
              <a:rPr lang="zh-CN" altLang="en-US" dirty="0"/>
              <a:t> </a:t>
            </a:r>
            <a:r>
              <a:rPr lang="en-US" altLang="zh-CN" dirty="0"/>
              <a:t>guarantee</a:t>
            </a:r>
            <a:r>
              <a:rPr lang="zh-CN" altLang="en-US" dirty="0"/>
              <a:t> </a:t>
            </a:r>
            <a:r>
              <a:rPr lang="en-US" altLang="zh-CN" dirty="0"/>
              <a:t>that</a:t>
            </a:r>
            <a:r>
              <a:rPr lang="zh-CN" altLang="en-US" dirty="0"/>
              <a:t> </a:t>
            </a:r>
            <a:r>
              <a:rPr lang="en-US" altLang="zh-CN" b="1" dirty="0">
                <a:solidFill>
                  <a:srgbClr val="0070C0"/>
                </a:solidFill>
              </a:rPr>
              <a:t>starvation</a:t>
            </a:r>
            <a:r>
              <a:rPr lang="zh-CN" altLang="en-US" dirty="0"/>
              <a:t> </a:t>
            </a:r>
            <a:r>
              <a:rPr lang="en-US" altLang="zh-CN" dirty="0"/>
              <a:t>does</a:t>
            </a:r>
            <a:r>
              <a:rPr lang="zh-CN" altLang="en-US" dirty="0"/>
              <a:t> </a:t>
            </a:r>
            <a:r>
              <a:rPr lang="en-US" altLang="zh-CN" dirty="0"/>
              <a:t>not</a:t>
            </a:r>
            <a:r>
              <a:rPr lang="zh-CN" altLang="en-US" dirty="0"/>
              <a:t> </a:t>
            </a:r>
            <a:r>
              <a:rPr lang="en-US" altLang="zh-CN" dirty="0"/>
              <a:t>happen</a:t>
            </a:r>
            <a:r>
              <a:rPr lang="zh-CN" altLang="en-US" dirty="0"/>
              <a:t> </a:t>
            </a:r>
            <a:r>
              <a:rPr lang="en-US" altLang="zh-CN" dirty="0"/>
              <a:t>as</a:t>
            </a:r>
            <a:r>
              <a:rPr lang="zh-CN" altLang="en-US" dirty="0"/>
              <a:t> </a:t>
            </a:r>
            <a:r>
              <a:rPr lang="en-US" altLang="zh-CN" dirty="0"/>
              <a:t>long</a:t>
            </a:r>
            <a:r>
              <a:rPr lang="zh-CN" altLang="en-US" dirty="0"/>
              <a:t> </a:t>
            </a:r>
            <a:r>
              <a:rPr lang="en-US" altLang="zh-CN" dirty="0"/>
              <a:t>as</a:t>
            </a:r>
            <a:r>
              <a:rPr lang="zh-CN" altLang="en-US" dirty="0"/>
              <a:t> </a:t>
            </a:r>
            <a:r>
              <a:rPr lang="en-US" altLang="zh-CN" dirty="0"/>
              <a:t>all</a:t>
            </a:r>
            <a:r>
              <a:rPr lang="zh-CN" altLang="en-US" dirty="0"/>
              <a:t> </a:t>
            </a:r>
            <a:r>
              <a:rPr lang="en-US" altLang="zh-CN" dirty="0"/>
              <a:t>threads</a:t>
            </a:r>
            <a:r>
              <a:rPr lang="zh-CN" altLang="en-US" dirty="0"/>
              <a:t> </a:t>
            </a:r>
            <a:r>
              <a:rPr lang="en-US" altLang="zh-CN" dirty="0"/>
              <a:t>will</a:t>
            </a:r>
            <a:r>
              <a:rPr lang="zh-CN" altLang="en-US" dirty="0"/>
              <a:t> </a:t>
            </a:r>
            <a:r>
              <a:rPr lang="en-US" altLang="zh-CN" dirty="0"/>
              <a:t>relinquish</a:t>
            </a:r>
            <a:r>
              <a:rPr lang="zh-CN" altLang="en-US" dirty="0"/>
              <a:t> </a:t>
            </a:r>
            <a:r>
              <a:rPr lang="en-US" altLang="zh-CN" dirty="0"/>
              <a:t>locks</a:t>
            </a:r>
          </a:p>
          <a:p>
            <a:pPr lvl="1"/>
            <a:endParaRPr lang="en-US" dirty="0"/>
          </a:p>
          <a:p>
            <a:r>
              <a:rPr lang="en-US" altLang="zh-CN" dirty="0"/>
              <a:t>An</a:t>
            </a:r>
            <a:r>
              <a:rPr lang="zh-CN" altLang="en-US" dirty="0"/>
              <a:t> </a:t>
            </a:r>
            <a:r>
              <a:rPr lang="en-US" altLang="zh-CN" dirty="0"/>
              <a:t>example</a:t>
            </a:r>
            <a:r>
              <a:rPr lang="zh-CN" altLang="en-US" dirty="0"/>
              <a:t> </a:t>
            </a:r>
            <a:r>
              <a:rPr lang="en-US" altLang="zh-CN" dirty="0"/>
              <a:t>from</a:t>
            </a:r>
            <a:r>
              <a:rPr lang="zh-CN" altLang="en-US" dirty="0"/>
              <a:t> </a:t>
            </a:r>
            <a:r>
              <a:rPr lang="en-US" altLang="zh-CN" dirty="0"/>
              <a:t>Solaris</a:t>
            </a:r>
          </a:p>
          <a:p>
            <a:pPr lvl="1"/>
            <a:r>
              <a:rPr lang="en-US" altLang="zh-CN" b="1" dirty="0">
                <a:solidFill>
                  <a:srgbClr val="0070C0"/>
                </a:solidFill>
              </a:rPr>
              <a:t>Park()</a:t>
            </a:r>
            <a:r>
              <a:rPr lang="en-US" altLang="zh-CN" dirty="0"/>
              <a:t>:</a:t>
            </a:r>
            <a:r>
              <a:rPr lang="zh-CN" altLang="en-US" dirty="0"/>
              <a:t> </a:t>
            </a:r>
            <a:r>
              <a:rPr lang="en-US" altLang="zh-CN" dirty="0"/>
              <a:t>put</a:t>
            </a:r>
            <a:r>
              <a:rPr lang="zh-CN" altLang="en-US" dirty="0"/>
              <a:t> </a:t>
            </a:r>
            <a:r>
              <a:rPr lang="en-US" altLang="zh-CN" dirty="0"/>
              <a:t>the</a:t>
            </a:r>
            <a:r>
              <a:rPr lang="zh-CN" altLang="en-US" dirty="0"/>
              <a:t> </a:t>
            </a:r>
            <a:r>
              <a:rPr lang="en-US" altLang="zh-CN" dirty="0"/>
              <a:t>calling</a:t>
            </a:r>
            <a:r>
              <a:rPr lang="zh-CN" altLang="en-US" dirty="0"/>
              <a:t> </a:t>
            </a:r>
            <a:r>
              <a:rPr lang="en-US" altLang="zh-CN" dirty="0"/>
              <a:t>thread</a:t>
            </a:r>
            <a:r>
              <a:rPr lang="zh-CN" altLang="en-US" dirty="0"/>
              <a:t> </a:t>
            </a:r>
            <a:r>
              <a:rPr lang="en-US" altLang="zh-CN" dirty="0"/>
              <a:t>to</a:t>
            </a:r>
            <a:r>
              <a:rPr lang="zh-CN" altLang="en-US" dirty="0"/>
              <a:t> </a:t>
            </a:r>
            <a:r>
              <a:rPr lang="en-US" altLang="zh-CN" dirty="0"/>
              <a:t>sleep</a:t>
            </a:r>
          </a:p>
          <a:p>
            <a:pPr lvl="1"/>
            <a:r>
              <a:rPr lang="en-US" altLang="zh-CN" b="1" dirty="0">
                <a:solidFill>
                  <a:srgbClr val="0070C0"/>
                </a:solidFill>
              </a:rPr>
              <a:t>Unpark(</a:t>
            </a:r>
            <a:r>
              <a:rPr lang="en-US" altLang="zh-CN" b="1" dirty="0" err="1">
                <a:solidFill>
                  <a:srgbClr val="0070C0"/>
                </a:solidFill>
              </a:rPr>
              <a:t>ThreadID</a:t>
            </a:r>
            <a:r>
              <a:rPr lang="en-US" altLang="zh-CN" b="1" dirty="0">
                <a:solidFill>
                  <a:srgbClr val="0070C0"/>
                </a:solidFill>
              </a:rPr>
              <a:t>)</a:t>
            </a:r>
            <a:r>
              <a:rPr lang="en-US" altLang="zh-CN" dirty="0">
                <a:solidFill>
                  <a:srgbClr val="0070C0"/>
                </a:solidFill>
              </a:rPr>
              <a:t>:</a:t>
            </a:r>
            <a:r>
              <a:rPr lang="zh-CN" altLang="en-US" dirty="0">
                <a:solidFill>
                  <a:srgbClr val="0070C0"/>
                </a:solidFill>
              </a:rPr>
              <a:t> </a:t>
            </a:r>
            <a:r>
              <a:rPr lang="en-US" altLang="zh-CN" dirty="0"/>
              <a:t>to</a:t>
            </a:r>
            <a:r>
              <a:rPr lang="zh-CN" altLang="en-US" dirty="0"/>
              <a:t> </a:t>
            </a:r>
            <a:r>
              <a:rPr lang="en-US" altLang="zh-CN" dirty="0"/>
              <a:t>walk</a:t>
            </a:r>
            <a:r>
              <a:rPr lang="zh-CN" altLang="en-US" dirty="0"/>
              <a:t> </a:t>
            </a:r>
            <a:r>
              <a:rPr lang="en-US" altLang="zh-CN" dirty="0"/>
              <a:t>up</a:t>
            </a:r>
            <a:r>
              <a:rPr lang="zh-CN" altLang="en-US" dirty="0"/>
              <a:t> </a:t>
            </a:r>
            <a:r>
              <a:rPr lang="en-US" altLang="zh-CN" dirty="0"/>
              <a:t>a</a:t>
            </a:r>
            <a:r>
              <a:rPr lang="zh-CN" altLang="en-US" dirty="0"/>
              <a:t> </a:t>
            </a:r>
            <a:r>
              <a:rPr lang="en-US" altLang="zh-CN" dirty="0"/>
              <a:t>specific</a:t>
            </a:r>
            <a:r>
              <a:rPr lang="zh-CN" altLang="en-US" dirty="0"/>
              <a:t> </a:t>
            </a:r>
            <a:r>
              <a:rPr lang="en-US" altLang="zh-CN" dirty="0"/>
              <a:t>thread</a:t>
            </a:r>
            <a:r>
              <a:rPr lang="zh-CN" altLang="en-US" dirty="0"/>
              <a:t> </a:t>
            </a:r>
            <a:r>
              <a:rPr lang="en-US" altLang="zh-CN" dirty="0"/>
              <a:t>with</a:t>
            </a:r>
            <a:r>
              <a:rPr lang="zh-CN" altLang="en-US" dirty="0"/>
              <a:t> </a:t>
            </a:r>
            <a:r>
              <a:rPr lang="en-US" altLang="zh-CN" dirty="0" err="1"/>
              <a:t>ThreadID</a:t>
            </a:r>
            <a:endParaRPr lang="en-US" dirty="0"/>
          </a:p>
        </p:txBody>
      </p:sp>
    </p:spTree>
    <p:extLst>
      <p:ext uri="{BB962C8B-B14F-4D97-AF65-F5344CB8AC3E}">
        <p14:creationId xmlns:p14="http://schemas.microsoft.com/office/powerpoint/2010/main" val="6139882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2BD7E9-3361-0EF2-7D69-583791E0343B}"/>
              </a:ext>
            </a:extLst>
          </p:cNvPr>
          <p:cNvSpPr>
            <a:spLocks noGrp="1"/>
          </p:cNvSpPr>
          <p:nvPr>
            <p:ph type="title"/>
          </p:nvPr>
        </p:nvSpPr>
        <p:spPr/>
        <p:txBody>
          <a:bodyPr/>
          <a:lstStyle/>
          <a:p>
            <a:r>
              <a:rPr lang="en-US" altLang="zh-CN" dirty="0"/>
              <a:t>Outline</a:t>
            </a:r>
            <a:endParaRPr lang="en-US" dirty="0"/>
          </a:p>
        </p:txBody>
      </p:sp>
      <p:sp>
        <p:nvSpPr>
          <p:cNvPr id="3" name="内容占位符 2">
            <a:extLst>
              <a:ext uri="{FF2B5EF4-FFF2-40B4-BE49-F238E27FC236}">
                <a16:creationId xmlns:a16="http://schemas.microsoft.com/office/drawing/2014/main" id="{455BF3CE-2EC0-F6ED-873F-DC2120377176}"/>
              </a:ext>
            </a:extLst>
          </p:cNvPr>
          <p:cNvSpPr>
            <a:spLocks noGrp="1"/>
          </p:cNvSpPr>
          <p:nvPr>
            <p:ph idx="1"/>
          </p:nvPr>
        </p:nvSpPr>
        <p:spPr/>
        <p:txBody>
          <a:bodyPr/>
          <a:lstStyle/>
          <a:p>
            <a:r>
              <a:rPr lang="en-US" altLang="zh-CN" dirty="0"/>
              <a:t>Concurrency &amp; Locks</a:t>
            </a:r>
            <a:endParaRPr lang="nb-NO" altLang="zh-CN" dirty="0"/>
          </a:p>
          <a:p>
            <a:r>
              <a:rPr lang="en-US" altLang="zh-CN" dirty="0"/>
              <a:t>Spinlocks</a:t>
            </a:r>
            <a:endParaRPr lang="nb-NO" altLang="zh-CN" dirty="0"/>
          </a:p>
          <a:p>
            <a:endParaRPr lang="en-US" dirty="0"/>
          </a:p>
        </p:txBody>
      </p:sp>
    </p:spTree>
    <p:extLst>
      <p:ext uri="{BB962C8B-B14F-4D97-AF65-F5344CB8AC3E}">
        <p14:creationId xmlns:p14="http://schemas.microsoft.com/office/powerpoint/2010/main" val="33810189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C3F1C7-016F-7246-6229-0C6D7B2A6D40}"/>
              </a:ext>
            </a:extLst>
          </p:cNvPr>
          <p:cNvSpPr>
            <a:spLocks noGrp="1"/>
          </p:cNvSpPr>
          <p:nvPr>
            <p:ph type="title"/>
          </p:nvPr>
        </p:nvSpPr>
        <p:spPr/>
        <p:txBody>
          <a:bodyPr/>
          <a:lstStyle/>
          <a:p>
            <a:r>
              <a:rPr lang="en-US" dirty="0"/>
              <a:t>Spin</a:t>
            </a:r>
            <a:r>
              <a:rPr lang="en-US" altLang="zh-CN" dirty="0"/>
              <a:t>locks:</a:t>
            </a:r>
            <a:r>
              <a:rPr lang="zh-CN" altLang="en-US" dirty="0"/>
              <a:t> </a:t>
            </a:r>
            <a:r>
              <a:rPr lang="en-US" altLang="zh-CN" dirty="0"/>
              <a:t>Locks</a:t>
            </a:r>
            <a:r>
              <a:rPr lang="zh-CN" altLang="en-US" dirty="0"/>
              <a:t> </a:t>
            </a:r>
            <a:r>
              <a:rPr lang="en-US" altLang="zh-CN" dirty="0"/>
              <a:t>with</a:t>
            </a:r>
            <a:r>
              <a:rPr lang="zh-CN" altLang="en-US" dirty="0"/>
              <a:t> </a:t>
            </a:r>
            <a:r>
              <a:rPr lang="en-US" altLang="zh-CN" dirty="0"/>
              <a:t>Queue</a:t>
            </a:r>
            <a:endParaRPr lang="en-US" dirty="0"/>
          </a:p>
        </p:txBody>
      </p:sp>
      <p:sp>
        <p:nvSpPr>
          <p:cNvPr id="4" name="页脚占位符 3">
            <a:extLst>
              <a:ext uri="{FF2B5EF4-FFF2-40B4-BE49-F238E27FC236}">
                <a16:creationId xmlns:a16="http://schemas.microsoft.com/office/drawing/2014/main" id="{BED06B2D-8996-A96C-8CDA-D2AB95CFE6BF}"/>
              </a:ext>
            </a:extLst>
          </p:cNvPr>
          <p:cNvSpPr>
            <a:spLocks noGrp="1"/>
          </p:cNvSpPr>
          <p:nvPr>
            <p:ph type="ftr" sz="quarter" idx="10"/>
          </p:nvPr>
        </p:nvSpPr>
        <p:spPr>
          <a:xfrm>
            <a:off x="3028950" y="6356350"/>
            <a:ext cx="3086100" cy="365125"/>
          </a:xfrm>
          <a:prstGeom prst="rect">
            <a:avLst/>
          </a:prstGeom>
        </p:spPr>
        <p:txBody>
          <a:bodyPr vert="horz" lIns="91440" tIns="45720" rIns="91440" bIns="45720" rtlCol="0" anchor="ctr"/>
          <a:lstStyle>
            <a:defPPr>
              <a:defRPr lang="nb-NO"/>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zh-CN"/>
              <a:t>TDT4186 | Spring 2024 | Di Liu</a:t>
            </a:r>
            <a:endParaRPr lang="en-US"/>
          </a:p>
        </p:txBody>
      </p:sp>
      <p:pic>
        <p:nvPicPr>
          <p:cNvPr id="5" name="图片 4">
            <a:extLst>
              <a:ext uri="{FF2B5EF4-FFF2-40B4-BE49-F238E27FC236}">
                <a16:creationId xmlns:a16="http://schemas.microsoft.com/office/drawing/2014/main" id="{572B5A04-9DFD-AFA3-7A15-FE711A6F3940}"/>
              </a:ext>
            </a:extLst>
          </p:cNvPr>
          <p:cNvPicPr>
            <a:picLocks noChangeAspect="1"/>
          </p:cNvPicPr>
          <p:nvPr/>
        </p:nvPicPr>
        <p:blipFill>
          <a:blip r:embed="rId3"/>
          <a:stretch>
            <a:fillRect/>
          </a:stretch>
        </p:blipFill>
        <p:spPr>
          <a:xfrm>
            <a:off x="1554666" y="1188650"/>
            <a:ext cx="3735658" cy="2787908"/>
          </a:xfrm>
          <a:prstGeom prst="rect">
            <a:avLst/>
          </a:prstGeom>
          <a:ln>
            <a:solidFill>
              <a:schemeClr val="dk1"/>
            </a:solidFill>
          </a:ln>
        </p:spPr>
      </p:pic>
      <p:pic>
        <p:nvPicPr>
          <p:cNvPr id="6" name="图片 5">
            <a:extLst>
              <a:ext uri="{FF2B5EF4-FFF2-40B4-BE49-F238E27FC236}">
                <a16:creationId xmlns:a16="http://schemas.microsoft.com/office/drawing/2014/main" id="{ED61C9F1-96B5-2763-3B7B-BC58206ED166}"/>
              </a:ext>
            </a:extLst>
          </p:cNvPr>
          <p:cNvPicPr>
            <a:picLocks noChangeAspect="1"/>
          </p:cNvPicPr>
          <p:nvPr/>
        </p:nvPicPr>
        <p:blipFill>
          <a:blip r:embed="rId4"/>
          <a:stretch>
            <a:fillRect/>
          </a:stretch>
        </p:blipFill>
        <p:spPr>
          <a:xfrm>
            <a:off x="5333758" y="1188650"/>
            <a:ext cx="5334242" cy="2787908"/>
          </a:xfrm>
          <a:prstGeom prst="rect">
            <a:avLst/>
          </a:prstGeom>
          <a:ln>
            <a:solidFill>
              <a:schemeClr val="dk1"/>
            </a:solidFill>
          </a:ln>
        </p:spPr>
      </p:pic>
      <p:pic>
        <p:nvPicPr>
          <p:cNvPr id="7" name="图片 6">
            <a:extLst>
              <a:ext uri="{FF2B5EF4-FFF2-40B4-BE49-F238E27FC236}">
                <a16:creationId xmlns:a16="http://schemas.microsoft.com/office/drawing/2014/main" id="{A9673FF3-62DB-87B1-9BAE-38F2646EEA0F}"/>
              </a:ext>
            </a:extLst>
          </p:cNvPr>
          <p:cNvPicPr>
            <a:picLocks noChangeAspect="1"/>
          </p:cNvPicPr>
          <p:nvPr/>
        </p:nvPicPr>
        <p:blipFill>
          <a:blip r:embed="rId5"/>
          <a:stretch>
            <a:fillRect/>
          </a:stretch>
        </p:blipFill>
        <p:spPr>
          <a:xfrm>
            <a:off x="2203534" y="4055752"/>
            <a:ext cx="7772400" cy="2527610"/>
          </a:xfrm>
          <a:prstGeom prst="rect">
            <a:avLst/>
          </a:prstGeom>
          <a:ln>
            <a:solidFill>
              <a:schemeClr val="dk1"/>
            </a:solidFill>
          </a:ln>
        </p:spPr>
      </p:pic>
      <p:cxnSp>
        <p:nvCxnSpPr>
          <p:cNvPr id="9" name="直线连接符 8">
            <a:extLst>
              <a:ext uri="{FF2B5EF4-FFF2-40B4-BE49-F238E27FC236}">
                <a16:creationId xmlns:a16="http://schemas.microsoft.com/office/drawing/2014/main" id="{C87E69FC-63B2-C470-F890-D6C9EC9246A1}"/>
              </a:ext>
            </a:extLst>
          </p:cNvPr>
          <p:cNvCxnSpPr/>
          <p:nvPr/>
        </p:nvCxnSpPr>
        <p:spPr>
          <a:xfrm>
            <a:off x="2014653" y="2207942"/>
            <a:ext cx="1750742" cy="0"/>
          </a:xfrm>
          <a:prstGeom prst="line">
            <a:avLst/>
          </a:prstGeom>
        </p:spPr>
        <p:style>
          <a:lnRef idx="2">
            <a:schemeClr val="accent4"/>
          </a:lnRef>
          <a:fillRef idx="0">
            <a:schemeClr val="accent4"/>
          </a:fillRef>
          <a:effectRef idx="1">
            <a:schemeClr val="accent4"/>
          </a:effectRef>
          <a:fontRef idx="minor">
            <a:schemeClr val="tx1"/>
          </a:fontRef>
        </p:style>
      </p:cxnSp>
      <p:cxnSp>
        <p:nvCxnSpPr>
          <p:cNvPr id="10" name="直线连接符 9">
            <a:extLst>
              <a:ext uri="{FF2B5EF4-FFF2-40B4-BE49-F238E27FC236}">
                <a16:creationId xmlns:a16="http://schemas.microsoft.com/office/drawing/2014/main" id="{34389EA9-139E-539E-DAF4-DF5C896A1EF3}"/>
              </a:ext>
            </a:extLst>
          </p:cNvPr>
          <p:cNvCxnSpPr/>
          <p:nvPr/>
        </p:nvCxnSpPr>
        <p:spPr>
          <a:xfrm>
            <a:off x="7720360" y="1646664"/>
            <a:ext cx="1750742" cy="0"/>
          </a:xfrm>
          <a:prstGeom prst="line">
            <a:avLst/>
          </a:prstGeom>
        </p:spPr>
        <p:style>
          <a:lnRef idx="2">
            <a:schemeClr val="accent4"/>
          </a:lnRef>
          <a:fillRef idx="0">
            <a:schemeClr val="accent4"/>
          </a:fillRef>
          <a:effectRef idx="1">
            <a:schemeClr val="accent4"/>
          </a:effectRef>
          <a:fontRef idx="minor">
            <a:schemeClr val="tx1"/>
          </a:fontRef>
        </p:style>
      </p:cxnSp>
    </p:spTree>
    <p:extLst>
      <p:ext uri="{BB962C8B-B14F-4D97-AF65-F5344CB8AC3E}">
        <p14:creationId xmlns:p14="http://schemas.microsoft.com/office/powerpoint/2010/main" val="14811778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2941FD-2643-E960-38F2-7FBA543D94DC}"/>
              </a:ext>
            </a:extLst>
          </p:cNvPr>
          <p:cNvSpPr>
            <a:spLocks noGrp="1"/>
          </p:cNvSpPr>
          <p:nvPr>
            <p:ph type="title"/>
          </p:nvPr>
        </p:nvSpPr>
        <p:spPr/>
        <p:txBody>
          <a:bodyPr/>
          <a:lstStyle/>
          <a:p>
            <a:r>
              <a:rPr lang="en-US" altLang="zh-CN" dirty="0"/>
              <a:t>Spinlocks:</a:t>
            </a:r>
            <a:r>
              <a:rPr lang="zh-CN" altLang="en-US" dirty="0"/>
              <a:t> </a:t>
            </a:r>
            <a:r>
              <a:rPr lang="en-US" altLang="zh-CN" dirty="0"/>
              <a:t>Two</a:t>
            </a:r>
            <a:r>
              <a:rPr lang="zh-CN" altLang="en-US" dirty="0"/>
              <a:t> </a:t>
            </a:r>
            <a:r>
              <a:rPr lang="en-US" altLang="zh-CN" dirty="0"/>
              <a:t>Phase</a:t>
            </a:r>
            <a:r>
              <a:rPr lang="zh-CN" altLang="en-US" dirty="0"/>
              <a:t> </a:t>
            </a:r>
            <a:r>
              <a:rPr lang="en-US" altLang="zh-CN" dirty="0"/>
              <a:t>locks</a:t>
            </a:r>
            <a:endParaRPr lang="en-US" dirty="0"/>
          </a:p>
        </p:txBody>
      </p:sp>
      <p:sp>
        <p:nvSpPr>
          <p:cNvPr id="3" name="内容占位符 2">
            <a:extLst>
              <a:ext uri="{FF2B5EF4-FFF2-40B4-BE49-F238E27FC236}">
                <a16:creationId xmlns:a16="http://schemas.microsoft.com/office/drawing/2014/main" id="{F593BFE7-2A17-3755-38DA-FDF10BED2ED8}"/>
              </a:ext>
            </a:extLst>
          </p:cNvPr>
          <p:cNvSpPr>
            <a:spLocks noGrp="1"/>
          </p:cNvSpPr>
          <p:nvPr>
            <p:ph idx="1"/>
          </p:nvPr>
        </p:nvSpPr>
        <p:spPr/>
        <p:txBody>
          <a:bodyPr/>
          <a:lstStyle/>
          <a:p>
            <a:r>
              <a:rPr lang="en-US" altLang="zh-CN" dirty="0"/>
              <a:t>Lock</a:t>
            </a:r>
            <a:r>
              <a:rPr lang="zh-CN" altLang="en-US" dirty="0"/>
              <a:t> </a:t>
            </a:r>
            <a:r>
              <a:rPr lang="en-US" altLang="zh-CN" dirty="0"/>
              <a:t>released</a:t>
            </a:r>
            <a:r>
              <a:rPr lang="zh-CN" altLang="en-US" dirty="0"/>
              <a:t> </a:t>
            </a:r>
            <a:r>
              <a:rPr lang="en-US" altLang="zh-CN" b="1" dirty="0">
                <a:solidFill>
                  <a:srgbClr val="0070C0"/>
                </a:solidFill>
              </a:rPr>
              <a:t>quickly</a:t>
            </a:r>
            <a:r>
              <a:rPr lang="zh-CN" altLang="en-US" dirty="0"/>
              <a:t> ▶︎ </a:t>
            </a:r>
            <a:r>
              <a:rPr lang="en-US" altLang="zh-CN" dirty="0"/>
              <a:t>Spin-wait</a:t>
            </a:r>
          </a:p>
          <a:p>
            <a:r>
              <a:rPr lang="en-US" altLang="zh-CN" dirty="0"/>
              <a:t>Lock</a:t>
            </a:r>
            <a:r>
              <a:rPr lang="zh-CN" altLang="en-US" dirty="0"/>
              <a:t> </a:t>
            </a:r>
            <a:r>
              <a:rPr lang="en-US" altLang="zh-CN" dirty="0"/>
              <a:t>released</a:t>
            </a:r>
            <a:r>
              <a:rPr lang="zh-CN" altLang="en-US" dirty="0"/>
              <a:t> </a:t>
            </a:r>
            <a:r>
              <a:rPr lang="en-US" altLang="zh-CN" b="1" dirty="0">
                <a:solidFill>
                  <a:srgbClr val="FF0000"/>
                </a:solidFill>
              </a:rPr>
              <a:t>slowly</a:t>
            </a:r>
            <a:r>
              <a:rPr lang="zh-CN" altLang="en-US" dirty="0"/>
              <a:t> ▶︎ </a:t>
            </a:r>
            <a:r>
              <a:rPr lang="en-US" altLang="zh-CN" dirty="0"/>
              <a:t>Sleep/block</a:t>
            </a:r>
          </a:p>
          <a:p>
            <a:endParaRPr lang="en-US" dirty="0"/>
          </a:p>
          <a:p>
            <a:r>
              <a:rPr lang="en-US" altLang="zh-CN" b="1" dirty="0">
                <a:solidFill>
                  <a:srgbClr val="0070C0"/>
                </a:solidFill>
              </a:rPr>
              <a:t>Two</a:t>
            </a:r>
            <a:r>
              <a:rPr lang="zh-CN" altLang="en-US" b="1" dirty="0">
                <a:solidFill>
                  <a:srgbClr val="0070C0"/>
                </a:solidFill>
              </a:rPr>
              <a:t> </a:t>
            </a:r>
            <a:r>
              <a:rPr lang="en-US" altLang="zh-CN" b="1" dirty="0">
                <a:solidFill>
                  <a:srgbClr val="0070C0"/>
                </a:solidFill>
              </a:rPr>
              <a:t>phase</a:t>
            </a:r>
            <a:r>
              <a:rPr lang="zh-CN" altLang="en-US" b="1" dirty="0">
                <a:solidFill>
                  <a:srgbClr val="0070C0"/>
                </a:solidFill>
              </a:rPr>
              <a:t> </a:t>
            </a:r>
            <a:r>
              <a:rPr lang="en-US" altLang="zh-CN" b="1" dirty="0">
                <a:solidFill>
                  <a:srgbClr val="0070C0"/>
                </a:solidFill>
              </a:rPr>
              <a:t>lock</a:t>
            </a:r>
            <a:r>
              <a:rPr lang="zh-CN" altLang="en-US" b="1" dirty="0">
                <a:solidFill>
                  <a:srgbClr val="0070C0"/>
                </a:solidFill>
              </a:rPr>
              <a:t> </a:t>
            </a:r>
            <a:r>
              <a:rPr lang="en-US" altLang="zh-CN" dirty="0"/>
              <a:t>is</a:t>
            </a:r>
            <a:r>
              <a:rPr lang="zh-CN" altLang="en-US" dirty="0"/>
              <a:t> </a:t>
            </a:r>
            <a:r>
              <a:rPr lang="en-US" altLang="zh-CN" dirty="0"/>
              <a:t>a</a:t>
            </a:r>
            <a:r>
              <a:rPr lang="zh-CN" altLang="en-US" dirty="0"/>
              <a:t> </a:t>
            </a:r>
            <a:r>
              <a:rPr lang="en-US" altLang="zh-CN" dirty="0"/>
              <a:t>hybrid</a:t>
            </a:r>
            <a:r>
              <a:rPr lang="zh-CN" altLang="en-US" dirty="0"/>
              <a:t> </a:t>
            </a:r>
            <a:r>
              <a:rPr lang="en-US" altLang="zh-CN" dirty="0"/>
              <a:t>approach</a:t>
            </a:r>
            <a:r>
              <a:rPr lang="zh-CN" altLang="en-US" dirty="0"/>
              <a:t> </a:t>
            </a:r>
            <a:r>
              <a:rPr lang="en-US" altLang="zh-CN" dirty="0"/>
              <a:t>that</a:t>
            </a:r>
            <a:r>
              <a:rPr lang="zh-CN" altLang="en-US" dirty="0"/>
              <a:t> </a:t>
            </a:r>
            <a:r>
              <a:rPr lang="en-US" altLang="zh-CN" dirty="0"/>
              <a:t>combines</a:t>
            </a:r>
            <a:r>
              <a:rPr lang="zh-CN" altLang="en-US" dirty="0"/>
              <a:t> </a:t>
            </a:r>
            <a:r>
              <a:rPr lang="en-US" altLang="zh-CN" dirty="0"/>
              <a:t>both</a:t>
            </a:r>
            <a:r>
              <a:rPr lang="zh-CN" altLang="en-US" dirty="0"/>
              <a:t> </a:t>
            </a:r>
            <a:r>
              <a:rPr lang="en-US" altLang="zh-CN" dirty="0"/>
              <a:t>spin-wait</a:t>
            </a:r>
            <a:r>
              <a:rPr lang="zh-CN" altLang="en-US" dirty="0"/>
              <a:t> </a:t>
            </a:r>
            <a:r>
              <a:rPr lang="en-US" altLang="zh-CN" dirty="0"/>
              <a:t>and</a:t>
            </a:r>
            <a:r>
              <a:rPr lang="zh-CN" altLang="en-US" dirty="0"/>
              <a:t> </a:t>
            </a:r>
            <a:r>
              <a:rPr lang="en-US" altLang="zh-CN" dirty="0"/>
              <a:t>sleep/block</a:t>
            </a:r>
          </a:p>
          <a:p>
            <a:pPr lvl="1"/>
            <a:r>
              <a:rPr lang="en-US" altLang="zh-CN" b="1" dirty="0">
                <a:solidFill>
                  <a:srgbClr val="0070C0"/>
                </a:solidFill>
              </a:rPr>
              <a:t>First</a:t>
            </a:r>
            <a:r>
              <a:rPr lang="zh-CN" altLang="en-US" b="1" dirty="0">
                <a:solidFill>
                  <a:srgbClr val="0070C0"/>
                </a:solidFill>
              </a:rPr>
              <a:t> </a:t>
            </a:r>
            <a:r>
              <a:rPr lang="en-US" altLang="zh-CN" b="1" dirty="0">
                <a:solidFill>
                  <a:srgbClr val="0070C0"/>
                </a:solidFill>
              </a:rPr>
              <a:t>phase</a:t>
            </a:r>
            <a:r>
              <a:rPr lang="en-US" altLang="zh-CN" dirty="0"/>
              <a:t>:</a:t>
            </a:r>
            <a:r>
              <a:rPr lang="zh-CN" altLang="en-US" dirty="0"/>
              <a:t> </a:t>
            </a:r>
            <a:r>
              <a:rPr lang="en-US" altLang="zh-CN" dirty="0"/>
              <a:t>the</a:t>
            </a:r>
            <a:r>
              <a:rPr lang="zh-CN" altLang="en-US" dirty="0"/>
              <a:t> </a:t>
            </a:r>
            <a:r>
              <a:rPr lang="en-US" altLang="zh-CN" dirty="0"/>
              <a:t>lock</a:t>
            </a:r>
            <a:r>
              <a:rPr lang="zh-CN" altLang="en-US" dirty="0"/>
              <a:t> </a:t>
            </a:r>
            <a:r>
              <a:rPr lang="en-US" altLang="zh-CN" dirty="0"/>
              <a:t>spins</a:t>
            </a:r>
            <a:r>
              <a:rPr lang="zh-CN" altLang="en-US" dirty="0"/>
              <a:t> </a:t>
            </a:r>
            <a:r>
              <a:rPr lang="en-US" altLang="zh-CN" dirty="0"/>
              <a:t>for</a:t>
            </a:r>
            <a:r>
              <a:rPr lang="zh-CN" altLang="en-US" dirty="0"/>
              <a:t> </a:t>
            </a:r>
            <a:r>
              <a:rPr lang="en-US" altLang="zh-CN" dirty="0"/>
              <a:t>a</a:t>
            </a:r>
            <a:r>
              <a:rPr lang="zh-CN" altLang="en-US" dirty="0"/>
              <a:t> </a:t>
            </a:r>
            <a:r>
              <a:rPr lang="en-US" altLang="zh-CN" dirty="0"/>
              <a:t>while</a:t>
            </a:r>
          </a:p>
          <a:p>
            <a:pPr lvl="1"/>
            <a:r>
              <a:rPr lang="en-US" altLang="zh-CN" b="1" dirty="0">
                <a:solidFill>
                  <a:srgbClr val="0070C0"/>
                </a:solidFill>
              </a:rPr>
              <a:t>Second</a:t>
            </a:r>
            <a:r>
              <a:rPr lang="zh-CN" altLang="en-US" b="1" dirty="0">
                <a:solidFill>
                  <a:srgbClr val="0070C0"/>
                </a:solidFill>
              </a:rPr>
              <a:t> </a:t>
            </a:r>
            <a:r>
              <a:rPr lang="en-US" altLang="zh-CN" b="1" dirty="0">
                <a:solidFill>
                  <a:srgbClr val="0070C0"/>
                </a:solidFill>
              </a:rPr>
              <a:t>phase</a:t>
            </a:r>
            <a:r>
              <a:rPr lang="en-US" altLang="zh-CN" dirty="0"/>
              <a:t>:</a:t>
            </a:r>
            <a:r>
              <a:rPr lang="zh-CN" altLang="en-US" dirty="0"/>
              <a:t> </a:t>
            </a:r>
            <a:r>
              <a:rPr lang="en-US" altLang="zh-CN" dirty="0"/>
              <a:t>if</a:t>
            </a:r>
            <a:r>
              <a:rPr lang="zh-CN" altLang="en-US" dirty="0"/>
              <a:t> </a:t>
            </a:r>
            <a:r>
              <a:rPr lang="en-US" altLang="zh-CN" dirty="0"/>
              <a:t>the</a:t>
            </a:r>
            <a:r>
              <a:rPr lang="zh-CN" altLang="en-US" dirty="0"/>
              <a:t> </a:t>
            </a:r>
            <a:r>
              <a:rPr lang="en-US" altLang="zh-CN" dirty="0"/>
              <a:t>lock</a:t>
            </a:r>
            <a:r>
              <a:rPr lang="zh-CN" altLang="en-US" dirty="0"/>
              <a:t> </a:t>
            </a:r>
            <a:r>
              <a:rPr lang="en-US" altLang="zh-CN" dirty="0"/>
              <a:t>is</a:t>
            </a:r>
            <a:r>
              <a:rPr lang="zh-CN" altLang="en-US" dirty="0"/>
              <a:t> </a:t>
            </a:r>
            <a:r>
              <a:rPr lang="en-US" altLang="zh-CN" dirty="0"/>
              <a:t>not</a:t>
            </a:r>
            <a:r>
              <a:rPr lang="zh-CN" altLang="en-US" dirty="0"/>
              <a:t> </a:t>
            </a:r>
            <a:r>
              <a:rPr lang="en-US" altLang="zh-CN" dirty="0"/>
              <a:t>acquired</a:t>
            </a:r>
            <a:r>
              <a:rPr lang="zh-CN" altLang="en-US" dirty="0"/>
              <a:t> </a:t>
            </a:r>
            <a:r>
              <a:rPr lang="en-US" altLang="zh-CN" dirty="0"/>
              <a:t>in</a:t>
            </a:r>
            <a:r>
              <a:rPr lang="zh-CN" altLang="en-US" dirty="0"/>
              <a:t> </a:t>
            </a:r>
            <a:r>
              <a:rPr lang="en-US" altLang="zh-CN" dirty="0"/>
              <a:t>the</a:t>
            </a:r>
            <a:r>
              <a:rPr lang="zh-CN" altLang="en-US" dirty="0"/>
              <a:t> </a:t>
            </a:r>
            <a:r>
              <a:rPr lang="en-US" altLang="zh-CN" dirty="0"/>
              <a:t>first</a:t>
            </a:r>
            <a:r>
              <a:rPr lang="zh-CN" altLang="en-US" dirty="0"/>
              <a:t> </a:t>
            </a:r>
            <a:r>
              <a:rPr lang="en-US" altLang="zh-CN" dirty="0"/>
              <a:t>phase,</a:t>
            </a:r>
            <a:r>
              <a:rPr lang="zh-CN" altLang="en-US" dirty="0"/>
              <a:t> </a:t>
            </a:r>
            <a:r>
              <a:rPr lang="en-US" altLang="zh-CN" dirty="0"/>
              <a:t>put</a:t>
            </a:r>
            <a:r>
              <a:rPr lang="zh-CN" altLang="en-US" dirty="0"/>
              <a:t> </a:t>
            </a:r>
            <a:r>
              <a:rPr lang="en-US" altLang="zh-CN" dirty="0"/>
              <a:t>the</a:t>
            </a:r>
            <a:r>
              <a:rPr lang="zh-CN" altLang="en-US" dirty="0"/>
              <a:t> </a:t>
            </a:r>
            <a:r>
              <a:rPr lang="en-US" altLang="zh-CN" dirty="0"/>
              <a:t>calling</a:t>
            </a:r>
            <a:r>
              <a:rPr lang="zh-CN" altLang="en-US" dirty="0"/>
              <a:t> </a:t>
            </a:r>
            <a:r>
              <a:rPr lang="en-US" altLang="zh-CN" dirty="0"/>
              <a:t>thread</a:t>
            </a:r>
            <a:r>
              <a:rPr lang="zh-CN" altLang="en-US" dirty="0"/>
              <a:t> </a:t>
            </a:r>
            <a:r>
              <a:rPr lang="en-US" altLang="zh-CN" dirty="0"/>
              <a:t>to</a:t>
            </a:r>
            <a:r>
              <a:rPr lang="zh-CN" altLang="en-US" dirty="0"/>
              <a:t> </a:t>
            </a:r>
            <a:r>
              <a:rPr lang="en-US" altLang="zh-CN" dirty="0"/>
              <a:t>sleep.</a:t>
            </a:r>
          </a:p>
          <a:p>
            <a:pPr lvl="1"/>
            <a:endParaRPr lang="en-US" dirty="0"/>
          </a:p>
          <a:p>
            <a:r>
              <a:rPr lang="en-US" altLang="zh-CN" b="1" dirty="0">
                <a:solidFill>
                  <a:srgbClr val="0070C0"/>
                </a:solidFill>
              </a:rPr>
              <a:t>Adaptive</a:t>
            </a:r>
            <a:r>
              <a:rPr lang="zh-CN" altLang="en-US" b="1" dirty="0">
                <a:solidFill>
                  <a:srgbClr val="0070C0"/>
                </a:solidFill>
              </a:rPr>
              <a:t> </a:t>
            </a:r>
            <a:r>
              <a:rPr lang="en-US" altLang="zh-CN" b="1" dirty="0">
                <a:solidFill>
                  <a:srgbClr val="0070C0"/>
                </a:solidFill>
              </a:rPr>
              <a:t>Mutexes</a:t>
            </a:r>
            <a:r>
              <a:rPr lang="en-US" altLang="zh-CN" dirty="0"/>
              <a:t>:</a:t>
            </a:r>
            <a:r>
              <a:rPr lang="zh-CN" altLang="en-US" dirty="0"/>
              <a:t> </a:t>
            </a:r>
            <a:r>
              <a:rPr lang="en-US" altLang="zh-CN" dirty="0"/>
              <a:t>If</a:t>
            </a:r>
            <a:r>
              <a:rPr lang="zh-CN" altLang="en-US" dirty="0"/>
              <a:t> </a:t>
            </a:r>
            <a:r>
              <a:rPr lang="en-US" altLang="zh-CN" dirty="0"/>
              <a:t>a</a:t>
            </a:r>
            <a:r>
              <a:rPr lang="zh-CN" altLang="en-US" dirty="0"/>
              <a:t> </a:t>
            </a:r>
            <a:r>
              <a:rPr lang="en-US" altLang="zh-CN" dirty="0"/>
              <a:t>thread</a:t>
            </a:r>
            <a:r>
              <a:rPr lang="zh-CN" altLang="en-US" dirty="0"/>
              <a:t> </a:t>
            </a:r>
            <a:r>
              <a:rPr lang="en-US" altLang="zh-CN" dirty="0"/>
              <a:t>has</a:t>
            </a:r>
            <a:r>
              <a:rPr lang="zh-CN" altLang="en-US" dirty="0"/>
              <a:t> </a:t>
            </a:r>
            <a:r>
              <a:rPr lang="en-US" altLang="zh-CN" dirty="0"/>
              <a:t>a</a:t>
            </a:r>
            <a:r>
              <a:rPr lang="zh-CN" altLang="en-US" dirty="0"/>
              <a:t> </a:t>
            </a:r>
            <a:r>
              <a:rPr lang="en-US" altLang="zh-CN" b="1" dirty="0">
                <a:solidFill>
                  <a:srgbClr val="0070C0"/>
                </a:solidFill>
              </a:rPr>
              <a:t>locked</a:t>
            </a:r>
            <a:r>
              <a:rPr lang="zh-CN" altLang="en-US" b="1" dirty="0">
                <a:solidFill>
                  <a:srgbClr val="0070C0"/>
                </a:solidFill>
              </a:rPr>
              <a:t> </a:t>
            </a:r>
            <a:r>
              <a:rPr lang="en-US" altLang="zh-CN" b="1" dirty="0">
                <a:solidFill>
                  <a:srgbClr val="0070C0"/>
                </a:solidFill>
              </a:rPr>
              <a:t>adaptive</a:t>
            </a:r>
            <a:r>
              <a:rPr lang="zh-CN" altLang="en-US" b="1" dirty="0">
                <a:solidFill>
                  <a:srgbClr val="0070C0"/>
                </a:solidFill>
              </a:rPr>
              <a:t> </a:t>
            </a:r>
            <a:r>
              <a:rPr lang="en-US" altLang="zh-CN" b="1" dirty="0">
                <a:solidFill>
                  <a:srgbClr val="0070C0"/>
                </a:solidFill>
              </a:rPr>
              <a:t>mutex</a:t>
            </a:r>
            <a:r>
              <a:rPr lang="zh-CN" altLang="en-US" b="1" dirty="0">
                <a:solidFill>
                  <a:srgbClr val="0070C0"/>
                </a:solidFill>
              </a:rPr>
              <a:t> </a:t>
            </a:r>
            <a:r>
              <a:rPr lang="en-US" altLang="zh-CN" dirty="0"/>
              <a:t>and</a:t>
            </a:r>
            <a:r>
              <a:rPr lang="zh-CN" altLang="en-US" dirty="0"/>
              <a:t> </a:t>
            </a:r>
            <a:r>
              <a:rPr lang="en-US" altLang="zh-CN" dirty="0"/>
              <a:t>the</a:t>
            </a:r>
            <a:r>
              <a:rPr lang="zh-CN" altLang="en-US" dirty="0"/>
              <a:t> </a:t>
            </a:r>
            <a:r>
              <a:rPr lang="en-US" altLang="zh-CN" dirty="0"/>
              <a:t>process/thread</a:t>
            </a:r>
            <a:r>
              <a:rPr lang="zh-CN" altLang="en-US" dirty="0"/>
              <a:t> </a:t>
            </a:r>
            <a:r>
              <a:rPr lang="en-US" altLang="zh-CN" b="1" dirty="0">
                <a:solidFill>
                  <a:srgbClr val="0070C0"/>
                </a:solidFill>
              </a:rPr>
              <a:t>holding</a:t>
            </a:r>
            <a:r>
              <a:rPr lang="zh-CN" altLang="en-US" b="1" dirty="0">
                <a:solidFill>
                  <a:srgbClr val="0070C0"/>
                </a:solidFill>
              </a:rPr>
              <a:t> </a:t>
            </a:r>
            <a:r>
              <a:rPr lang="en-US" altLang="zh-CN" b="1" dirty="0">
                <a:solidFill>
                  <a:srgbClr val="0070C0"/>
                </a:solidFill>
              </a:rPr>
              <a:t>the</a:t>
            </a:r>
            <a:r>
              <a:rPr lang="zh-CN" altLang="en-US" b="1" dirty="0">
                <a:solidFill>
                  <a:srgbClr val="0070C0"/>
                </a:solidFill>
              </a:rPr>
              <a:t> </a:t>
            </a:r>
            <a:r>
              <a:rPr lang="en-US" altLang="zh-CN" b="1" dirty="0">
                <a:solidFill>
                  <a:srgbClr val="0070C0"/>
                </a:solidFill>
              </a:rPr>
              <a:t>adaptive</a:t>
            </a:r>
            <a:r>
              <a:rPr lang="zh-CN" altLang="en-US" b="1" dirty="0">
                <a:solidFill>
                  <a:srgbClr val="0070C0"/>
                </a:solidFill>
              </a:rPr>
              <a:t> </a:t>
            </a:r>
            <a:r>
              <a:rPr lang="en-US" altLang="zh-CN" b="1" dirty="0">
                <a:solidFill>
                  <a:srgbClr val="0070C0"/>
                </a:solidFill>
              </a:rPr>
              <a:t>mutex</a:t>
            </a:r>
            <a:r>
              <a:rPr lang="zh-CN" altLang="en-US" b="1" dirty="0">
                <a:solidFill>
                  <a:srgbClr val="0070C0"/>
                </a:solidFill>
              </a:rPr>
              <a:t> </a:t>
            </a:r>
            <a:r>
              <a:rPr lang="en-US" altLang="zh-CN" dirty="0"/>
              <a:t>is</a:t>
            </a:r>
            <a:r>
              <a:rPr lang="zh-CN" altLang="en-US" dirty="0"/>
              <a:t> </a:t>
            </a:r>
            <a:r>
              <a:rPr lang="en-US" altLang="zh-CN" dirty="0"/>
              <a:t>running,</a:t>
            </a:r>
            <a:r>
              <a:rPr lang="zh-CN" altLang="en-US" dirty="0"/>
              <a:t> </a:t>
            </a:r>
            <a:r>
              <a:rPr lang="en-US" altLang="zh-CN" dirty="0"/>
              <a:t>the</a:t>
            </a:r>
            <a:r>
              <a:rPr lang="zh-CN" altLang="en-US" dirty="0"/>
              <a:t> </a:t>
            </a:r>
            <a:r>
              <a:rPr lang="en-US" altLang="zh-CN" dirty="0"/>
              <a:t>adaptive</a:t>
            </a:r>
            <a:r>
              <a:rPr lang="zh-CN" altLang="en-US" dirty="0"/>
              <a:t> </a:t>
            </a:r>
            <a:r>
              <a:rPr lang="en-US" altLang="zh-CN" dirty="0"/>
              <a:t>mutex</a:t>
            </a:r>
            <a:r>
              <a:rPr lang="zh-CN" altLang="en-US" dirty="0"/>
              <a:t> </a:t>
            </a:r>
            <a:r>
              <a:rPr lang="en-US" altLang="zh-CN" dirty="0"/>
              <a:t>executes</a:t>
            </a:r>
            <a:r>
              <a:rPr lang="zh-CN" altLang="en-US" dirty="0"/>
              <a:t> </a:t>
            </a:r>
            <a:r>
              <a:rPr lang="en-US" altLang="zh-CN" dirty="0"/>
              <a:t>busy</a:t>
            </a:r>
            <a:r>
              <a:rPr lang="zh-CN" altLang="en-US" dirty="0"/>
              <a:t> </a:t>
            </a:r>
            <a:r>
              <a:rPr lang="en-US" altLang="zh-CN" dirty="0"/>
              <a:t>waiting.</a:t>
            </a:r>
            <a:r>
              <a:rPr lang="zh-CN" altLang="en-US" dirty="0"/>
              <a:t> </a:t>
            </a:r>
            <a:r>
              <a:rPr lang="en-US" altLang="zh-CN" dirty="0"/>
              <a:t>Otherwise,</a:t>
            </a:r>
            <a:r>
              <a:rPr lang="zh-CN" altLang="en-US" dirty="0"/>
              <a:t> </a:t>
            </a:r>
            <a:r>
              <a:rPr lang="en-US" altLang="zh-CN" dirty="0"/>
              <a:t>it</a:t>
            </a:r>
            <a:r>
              <a:rPr lang="zh-CN" altLang="en-US" dirty="0"/>
              <a:t> </a:t>
            </a:r>
            <a:r>
              <a:rPr lang="en-US" altLang="zh-CN" dirty="0"/>
              <a:t>just</a:t>
            </a:r>
            <a:r>
              <a:rPr lang="zh-CN" altLang="en-US" dirty="0"/>
              <a:t> </a:t>
            </a:r>
            <a:r>
              <a:rPr lang="en-US" altLang="zh-CN" b="1" dirty="0">
                <a:solidFill>
                  <a:srgbClr val="FF0000"/>
                </a:solidFill>
              </a:rPr>
              <a:t>blocks</a:t>
            </a:r>
            <a:r>
              <a:rPr lang="zh-CN" altLang="en-US" b="1" dirty="0">
                <a:solidFill>
                  <a:srgbClr val="FF0000"/>
                </a:solidFill>
              </a:rPr>
              <a:t> </a:t>
            </a:r>
            <a:r>
              <a:rPr lang="en-US" altLang="zh-CN" b="1" dirty="0">
                <a:solidFill>
                  <a:srgbClr val="FF0000"/>
                </a:solidFill>
              </a:rPr>
              <a:t>the</a:t>
            </a:r>
            <a:r>
              <a:rPr lang="zh-CN" altLang="en-US" b="1" dirty="0">
                <a:solidFill>
                  <a:srgbClr val="FF0000"/>
                </a:solidFill>
              </a:rPr>
              <a:t> </a:t>
            </a:r>
            <a:r>
              <a:rPr lang="en-US" altLang="zh-CN" b="1" dirty="0">
                <a:solidFill>
                  <a:srgbClr val="FF0000"/>
                </a:solidFill>
              </a:rPr>
              <a:t>thread</a:t>
            </a:r>
            <a:r>
              <a:rPr lang="en-US" altLang="zh-CN" dirty="0"/>
              <a:t>.</a:t>
            </a:r>
            <a:r>
              <a:rPr lang="zh-CN" altLang="en-US" dirty="0"/>
              <a:t> </a:t>
            </a:r>
            <a:endParaRPr lang="en-US" dirty="0"/>
          </a:p>
        </p:txBody>
      </p:sp>
    </p:spTree>
    <p:extLst>
      <p:ext uri="{BB962C8B-B14F-4D97-AF65-F5344CB8AC3E}">
        <p14:creationId xmlns:p14="http://schemas.microsoft.com/office/powerpoint/2010/main" val="38239782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018526-0B80-096C-9E23-DA246D232A92}"/>
              </a:ext>
            </a:extLst>
          </p:cNvPr>
          <p:cNvSpPr>
            <a:spLocks noGrp="1"/>
          </p:cNvSpPr>
          <p:nvPr>
            <p:ph type="title"/>
          </p:nvPr>
        </p:nvSpPr>
        <p:spPr/>
        <p:txBody>
          <a:bodyPr/>
          <a:lstStyle/>
          <a:p>
            <a:r>
              <a:rPr lang="en-US" altLang="zh-CN" dirty="0"/>
              <a:t>Summary</a:t>
            </a:r>
            <a:endParaRPr lang="en-US" dirty="0"/>
          </a:p>
        </p:txBody>
      </p:sp>
      <p:sp>
        <p:nvSpPr>
          <p:cNvPr id="3" name="内容占位符 2">
            <a:extLst>
              <a:ext uri="{FF2B5EF4-FFF2-40B4-BE49-F238E27FC236}">
                <a16:creationId xmlns:a16="http://schemas.microsoft.com/office/drawing/2014/main" id="{338902E8-E334-400C-C490-D797A0260842}"/>
              </a:ext>
            </a:extLst>
          </p:cNvPr>
          <p:cNvSpPr>
            <a:spLocks noGrp="1"/>
          </p:cNvSpPr>
          <p:nvPr>
            <p:ph idx="1"/>
          </p:nvPr>
        </p:nvSpPr>
        <p:spPr/>
        <p:txBody>
          <a:bodyPr/>
          <a:lstStyle/>
          <a:p>
            <a:r>
              <a:rPr lang="en-US" altLang="zh-CN" dirty="0"/>
              <a:t>Locks:</a:t>
            </a:r>
            <a:r>
              <a:rPr lang="zh-CN" altLang="en-US" dirty="0"/>
              <a:t> </a:t>
            </a:r>
            <a:r>
              <a:rPr lang="en-US" altLang="zh-CN" dirty="0"/>
              <a:t>Provide</a:t>
            </a:r>
            <a:r>
              <a:rPr lang="zh-CN" altLang="en-US" dirty="0"/>
              <a:t> </a:t>
            </a:r>
            <a:r>
              <a:rPr lang="en-US" altLang="zh-CN" dirty="0"/>
              <a:t>a</a:t>
            </a:r>
            <a:r>
              <a:rPr lang="zh-CN" altLang="en-US" dirty="0"/>
              <a:t> </a:t>
            </a:r>
            <a:r>
              <a:rPr lang="en-US" altLang="zh-CN" b="1" dirty="0">
                <a:solidFill>
                  <a:srgbClr val="0070C0"/>
                </a:solidFill>
              </a:rPr>
              <a:t>mutual</a:t>
            </a:r>
            <a:r>
              <a:rPr lang="zh-CN" altLang="en-US" b="1" dirty="0">
                <a:solidFill>
                  <a:srgbClr val="0070C0"/>
                </a:solidFill>
              </a:rPr>
              <a:t> </a:t>
            </a:r>
            <a:r>
              <a:rPr lang="en-US" altLang="zh-CN" b="1" dirty="0">
                <a:solidFill>
                  <a:srgbClr val="0070C0"/>
                </a:solidFill>
              </a:rPr>
              <a:t>exclusion</a:t>
            </a:r>
          </a:p>
          <a:p>
            <a:r>
              <a:rPr lang="en-US" altLang="zh-CN" dirty="0"/>
              <a:t>Spinlocks:</a:t>
            </a:r>
            <a:r>
              <a:rPr lang="zh-CN" altLang="en-US" dirty="0"/>
              <a:t> </a:t>
            </a:r>
            <a:endParaRPr lang="en-US" altLang="zh-CN" dirty="0"/>
          </a:p>
          <a:p>
            <a:pPr lvl="1"/>
            <a:r>
              <a:rPr lang="en-US" altLang="zh-CN" dirty="0"/>
              <a:t>Test-And-Set()</a:t>
            </a:r>
          </a:p>
          <a:p>
            <a:pPr lvl="1"/>
            <a:r>
              <a:rPr lang="en-US" altLang="zh-CN" dirty="0"/>
              <a:t>Compare-and-swap()</a:t>
            </a:r>
          </a:p>
          <a:p>
            <a:pPr lvl="1"/>
            <a:r>
              <a:rPr lang="en-US" altLang="zh-CN" dirty="0"/>
              <a:t>Yield()</a:t>
            </a:r>
          </a:p>
          <a:p>
            <a:pPr lvl="1"/>
            <a:r>
              <a:rPr lang="en-US" altLang="zh-CN" dirty="0"/>
              <a:t>Locks</a:t>
            </a:r>
            <a:r>
              <a:rPr lang="zh-CN" altLang="en-US" dirty="0"/>
              <a:t> </a:t>
            </a:r>
            <a:r>
              <a:rPr lang="en-US" altLang="zh-CN" dirty="0"/>
              <a:t>with</a:t>
            </a:r>
            <a:r>
              <a:rPr lang="zh-CN" altLang="en-US" dirty="0"/>
              <a:t> </a:t>
            </a:r>
            <a:r>
              <a:rPr lang="en-US" altLang="zh-CN" dirty="0"/>
              <a:t>Queue</a:t>
            </a:r>
          </a:p>
          <a:p>
            <a:pPr lvl="1"/>
            <a:r>
              <a:rPr lang="en-US" altLang="zh-CN" dirty="0"/>
              <a:t>Two</a:t>
            </a:r>
            <a:r>
              <a:rPr lang="zh-CN" altLang="en-US" dirty="0"/>
              <a:t> </a:t>
            </a:r>
            <a:r>
              <a:rPr lang="en-US" altLang="zh-CN" dirty="0"/>
              <a:t>phase</a:t>
            </a:r>
            <a:r>
              <a:rPr lang="zh-CN" altLang="en-US" dirty="0"/>
              <a:t> </a:t>
            </a:r>
            <a:r>
              <a:rPr lang="en-US" altLang="zh-CN" dirty="0"/>
              <a:t>locks</a:t>
            </a:r>
          </a:p>
          <a:p>
            <a:pPr lvl="1"/>
            <a:r>
              <a:rPr lang="en-US" altLang="zh-CN" dirty="0"/>
              <a:t>Adaptive</a:t>
            </a:r>
            <a:r>
              <a:rPr lang="zh-CN" altLang="en-US" dirty="0"/>
              <a:t> </a:t>
            </a:r>
            <a:r>
              <a:rPr lang="en-US" altLang="zh-CN" dirty="0"/>
              <a:t>mutex</a:t>
            </a:r>
            <a:endParaRPr lang="en-US" dirty="0"/>
          </a:p>
        </p:txBody>
      </p:sp>
    </p:spTree>
    <p:extLst>
      <p:ext uri="{BB962C8B-B14F-4D97-AF65-F5344CB8AC3E}">
        <p14:creationId xmlns:p14="http://schemas.microsoft.com/office/powerpoint/2010/main" val="19978931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2BD7E9-3361-0EF2-7D69-583791E0343B}"/>
              </a:ext>
            </a:extLst>
          </p:cNvPr>
          <p:cNvSpPr>
            <a:spLocks noGrp="1"/>
          </p:cNvSpPr>
          <p:nvPr>
            <p:ph type="title"/>
          </p:nvPr>
        </p:nvSpPr>
        <p:spPr/>
        <p:txBody>
          <a:bodyPr/>
          <a:lstStyle/>
          <a:p>
            <a:r>
              <a:rPr lang="en-US" altLang="zh-CN"/>
              <a:t>Outlines</a:t>
            </a:r>
            <a:endParaRPr lang="en-US"/>
          </a:p>
        </p:txBody>
      </p:sp>
      <p:sp>
        <p:nvSpPr>
          <p:cNvPr id="3" name="内容占位符 2">
            <a:extLst>
              <a:ext uri="{FF2B5EF4-FFF2-40B4-BE49-F238E27FC236}">
                <a16:creationId xmlns:a16="http://schemas.microsoft.com/office/drawing/2014/main" id="{455BF3CE-2EC0-F6ED-873F-DC2120377176}"/>
              </a:ext>
            </a:extLst>
          </p:cNvPr>
          <p:cNvSpPr>
            <a:spLocks noGrp="1"/>
          </p:cNvSpPr>
          <p:nvPr>
            <p:ph idx="1"/>
          </p:nvPr>
        </p:nvSpPr>
        <p:spPr/>
        <p:txBody>
          <a:bodyPr/>
          <a:lstStyle/>
          <a:p>
            <a:r>
              <a:rPr lang="en-US" altLang="zh-CN" dirty="0"/>
              <a:t>Semaphore</a:t>
            </a:r>
          </a:p>
          <a:p>
            <a:r>
              <a:rPr lang="en-US" altLang="zh-CN" dirty="0"/>
              <a:t>Semaphore</a:t>
            </a:r>
            <a:r>
              <a:rPr lang="zh-CN" altLang="en-US" dirty="0"/>
              <a:t> </a:t>
            </a:r>
            <a:r>
              <a:rPr lang="en-US" altLang="zh-CN" dirty="0"/>
              <a:t>operations</a:t>
            </a:r>
            <a:endParaRPr lang="nb-NO" altLang="zh-CN" dirty="0"/>
          </a:p>
          <a:p>
            <a:r>
              <a:rPr lang="en-US" altLang="zh-CN" dirty="0"/>
              <a:t>Binary</a:t>
            </a:r>
            <a:r>
              <a:rPr lang="zh-CN" altLang="en-US" dirty="0"/>
              <a:t> </a:t>
            </a:r>
            <a:r>
              <a:rPr lang="en-US" altLang="zh-CN" dirty="0"/>
              <a:t>Semaphore</a:t>
            </a:r>
          </a:p>
          <a:p>
            <a:r>
              <a:rPr lang="en-US" altLang="zh-CN" dirty="0"/>
              <a:t>Semaphore</a:t>
            </a:r>
            <a:r>
              <a:rPr lang="zh-CN" altLang="en-US" dirty="0"/>
              <a:t> </a:t>
            </a:r>
            <a:r>
              <a:rPr lang="en-US" altLang="zh-CN" dirty="0"/>
              <a:t>for</a:t>
            </a:r>
            <a:r>
              <a:rPr lang="zh-CN" altLang="en-US" dirty="0"/>
              <a:t> </a:t>
            </a:r>
            <a:r>
              <a:rPr lang="en-US" altLang="zh-CN" dirty="0"/>
              <a:t>ordering</a:t>
            </a:r>
          </a:p>
          <a:p>
            <a:r>
              <a:rPr lang="en-US" altLang="zh-CN" dirty="0"/>
              <a:t>Semaphore</a:t>
            </a:r>
            <a:r>
              <a:rPr lang="zh-CN" altLang="en-US" dirty="0"/>
              <a:t> </a:t>
            </a:r>
            <a:r>
              <a:rPr lang="en-US" altLang="zh-CN" dirty="0"/>
              <a:t>for</a:t>
            </a:r>
            <a:r>
              <a:rPr lang="zh-CN" altLang="en-US" dirty="0"/>
              <a:t> </a:t>
            </a:r>
            <a:r>
              <a:rPr lang="en-US" altLang="zh-CN" dirty="0"/>
              <a:t>P/C</a:t>
            </a:r>
          </a:p>
          <a:p>
            <a:r>
              <a:rPr lang="en-US" altLang="zh-CN" dirty="0"/>
              <a:t>Deadlock</a:t>
            </a:r>
          </a:p>
          <a:p>
            <a:r>
              <a:rPr lang="en-US" altLang="zh-CN" dirty="0"/>
              <a:t>Semaphore</a:t>
            </a:r>
            <a:r>
              <a:rPr lang="zh-CN" altLang="en-US" dirty="0"/>
              <a:t> </a:t>
            </a:r>
            <a:r>
              <a:rPr lang="en-US" altLang="zh-CN" dirty="0"/>
              <a:t>for</a:t>
            </a:r>
            <a:r>
              <a:rPr lang="zh-CN" altLang="en-US" dirty="0"/>
              <a:t> </a:t>
            </a:r>
            <a:r>
              <a:rPr lang="en-US" altLang="zh-CN" dirty="0"/>
              <a:t>P/C</a:t>
            </a:r>
            <a:r>
              <a:rPr lang="zh-CN" altLang="en-US" dirty="0"/>
              <a:t> </a:t>
            </a:r>
            <a:r>
              <a:rPr lang="en-US" altLang="zh-CN" dirty="0"/>
              <a:t>without</a:t>
            </a:r>
            <a:r>
              <a:rPr lang="zh-CN" altLang="en-US" dirty="0"/>
              <a:t> </a:t>
            </a:r>
            <a:r>
              <a:rPr lang="en-US" altLang="zh-CN" dirty="0"/>
              <a:t>deadlock</a:t>
            </a:r>
            <a:endParaRPr lang="nb-NO" altLang="zh-CN" dirty="0"/>
          </a:p>
          <a:p>
            <a:endParaRPr lang="en-US" dirty="0"/>
          </a:p>
        </p:txBody>
      </p:sp>
    </p:spTree>
    <p:extLst>
      <p:ext uri="{BB962C8B-B14F-4D97-AF65-F5344CB8AC3E}">
        <p14:creationId xmlns:p14="http://schemas.microsoft.com/office/powerpoint/2010/main" val="18529477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B5A68A-7151-2BA4-2BEB-DA7DCD4DD086}"/>
              </a:ext>
            </a:extLst>
          </p:cNvPr>
          <p:cNvSpPr>
            <a:spLocks noGrp="1"/>
          </p:cNvSpPr>
          <p:nvPr>
            <p:ph type="title"/>
          </p:nvPr>
        </p:nvSpPr>
        <p:spPr/>
        <p:txBody>
          <a:bodyPr/>
          <a:lstStyle/>
          <a:p>
            <a:r>
              <a:rPr lang="en-US" altLang="zh-CN" dirty="0"/>
              <a:t>Recap</a:t>
            </a:r>
            <a:endParaRPr lang="en-US" dirty="0"/>
          </a:p>
        </p:txBody>
      </p:sp>
      <p:sp>
        <p:nvSpPr>
          <p:cNvPr id="3" name="内容占位符 2">
            <a:extLst>
              <a:ext uri="{FF2B5EF4-FFF2-40B4-BE49-F238E27FC236}">
                <a16:creationId xmlns:a16="http://schemas.microsoft.com/office/drawing/2014/main" id="{0513D4CA-5C6B-98C2-5985-79CD185AD709}"/>
              </a:ext>
            </a:extLst>
          </p:cNvPr>
          <p:cNvSpPr>
            <a:spLocks noGrp="1"/>
          </p:cNvSpPr>
          <p:nvPr>
            <p:ph idx="1"/>
          </p:nvPr>
        </p:nvSpPr>
        <p:spPr/>
        <p:txBody>
          <a:bodyPr/>
          <a:lstStyle/>
          <a:p>
            <a:r>
              <a:rPr lang="en-US" altLang="zh-CN" dirty="0"/>
              <a:t>Producer/Consumer</a:t>
            </a:r>
            <a:r>
              <a:rPr lang="zh-CN" altLang="en-US" dirty="0"/>
              <a:t> </a:t>
            </a:r>
            <a:r>
              <a:rPr lang="en-US" altLang="zh-CN" dirty="0"/>
              <a:t>Problem</a:t>
            </a:r>
            <a:r>
              <a:rPr lang="zh-CN" altLang="en-US" dirty="0"/>
              <a:t> </a:t>
            </a:r>
            <a:endParaRPr lang="en-US" altLang="zh-CN" dirty="0"/>
          </a:p>
          <a:p>
            <a:r>
              <a:rPr lang="en-US" altLang="zh-CN" dirty="0"/>
              <a:t>Condition</a:t>
            </a:r>
            <a:r>
              <a:rPr lang="zh-CN" altLang="en-US" dirty="0"/>
              <a:t> </a:t>
            </a:r>
            <a:r>
              <a:rPr lang="en-US" altLang="zh-CN" dirty="0"/>
              <a:t>Variable</a:t>
            </a:r>
            <a:r>
              <a:rPr lang="zh-CN" altLang="en-US" dirty="0"/>
              <a:t> </a:t>
            </a:r>
            <a:r>
              <a:rPr lang="en-US" altLang="zh-CN" dirty="0"/>
              <a:t>for</a:t>
            </a:r>
            <a:r>
              <a:rPr lang="zh-CN" altLang="en-US" dirty="0"/>
              <a:t> </a:t>
            </a:r>
            <a:r>
              <a:rPr lang="en-US" altLang="zh-CN" dirty="0"/>
              <a:t>Producer/Consumer</a:t>
            </a:r>
            <a:r>
              <a:rPr lang="zh-CN" altLang="en-US" dirty="0"/>
              <a:t> </a:t>
            </a:r>
            <a:r>
              <a:rPr lang="en-US" altLang="zh-CN" dirty="0"/>
              <a:t>Problem</a:t>
            </a:r>
          </a:p>
          <a:p>
            <a:pPr lvl="1"/>
            <a:r>
              <a:rPr lang="en-US" altLang="zh-CN" b="1" dirty="0">
                <a:solidFill>
                  <a:srgbClr val="0070C0"/>
                </a:solidFill>
              </a:rPr>
              <a:t>Two</a:t>
            </a:r>
            <a:r>
              <a:rPr lang="zh-CN" altLang="en-US" b="1" dirty="0">
                <a:solidFill>
                  <a:srgbClr val="0070C0"/>
                </a:solidFill>
              </a:rPr>
              <a:t> </a:t>
            </a:r>
            <a:r>
              <a:rPr lang="en-US" altLang="zh-CN" b="1" dirty="0">
                <a:solidFill>
                  <a:srgbClr val="0070C0"/>
                </a:solidFill>
              </a:rPr>
              <a:t>CVs</a:t>
            </a:r>
            <a:r>
              <a:rPr lang="zh-CN" altLang="en-US" b="1" dirty="0">
                <a:solidFill>
                  <a:srgbClr val="0070C0"/>
                </a:solidFill>
              </a:rPr>
              <a:t> </a:t>
            </a:r>
            <a:r>
              <a:rPr lang="en-US" altLang="zh-CN" dirty="0"/>
              <a:t>and</a:t>
            </a:r>
            <a:r>
              <a:rPr lang="zh-CN" altLang="en-US" dirty="0"/>
              <a:t> </a:t>
            </a:r>
            <a:r>
              <a:rPr lang="en-US" altLang="zh-CN" b="1" dirty="0">
                <a:solidFill>
                  <a:srgbClr val="0070C0"/>
                </a:solidFill>
              </a:rPr>
              <a:t>while</a:t>
            </a:r>
            <a:r>
              <a:rPr lang="zh-CN" altLang="en-US" b="1" dirty="0">
                <a:solidFill>
                  <a:srgbClr val="0070C0"/>
                </a:solidFill>
              </a:rPr>
              <a:t> </a:t>
            </a:r>
            <a:r>
              <a:rPr lang="en-US" altLang="zh-CN" b="1" dirty="0">
                <a:solidFill>
                  <a:srgbClr val="0070C0"/>
                </a:solidFill>
              </a:rPr>
              <a:t>loop</a:t>
            </a:r>
            <a:endParaRPr lang="en-US" b="1" dirty="0">
              <a:solidFill>
                <a:srgbClr val="0070C0"/>
              </a:solidFill>
            </a:endParaRPr>
          </a:p>
        </p:txBody>
      </p:sp>
      <p:pic>
        <p:nvPicPr>
          <p:cNvPr id="5" name="图片 4">
            <a:extLst>
              <a:ext uri="{FF2B5EF4-FFF2-40B4-BE49-F238E27FC236}">
                <a16:creationId xmlns:a16="http://schemas.microsoft.com/office/drawing/2014/main" id="{546AF864-1E3D-B273-A86F-DD930EC1497D}"/>
              </a:ext>
            </a:extLst>
          </p:cNvPr>
          <p:cNvPicPr>
            <a:picLocks noChangeAspect="1"/>
          </p:cNvPicPr>
          <p:nvPr/>
        </p:nvPicPr>
        <p:blipFill>
          <a:blip r:embed="rId2"/>
          <a:stretch>
            <a:fillRect/>
          </a:stretch>
        </p:blipFill>
        <p:spPr>
          <a:xfrm>
            <a:off x="1718296" y="2573757"/>
            <a:ext cx="4332514" cy="2443982"/>
          </a:xfrm>
          <a:prstGeom prst="rect">
            <a:avLst/>
          </a:prstGeom>
        </p:spPr>
      </p:pic>
      <p:pic>
        <p:nvPicPr>
          <p:cNvPr id="6" name="图片 5">
            <a:extLst>
              <a:ext uri="{FF2B5EF4-FFF2-40B4-BE49-F238E27FC236}">
                <a16:creationId xmlns:a16="http://schemas.microsoft.com/office/drawing/2014/main" id="{A7D4B975-4A78-C16B-2768-C9FC62582BAB}"/>
              </a:ext>
            </a:extLst>
          </p:cNvPr>
          <p:cNvPicPr>
            <a:picLocks noChangeAspect="1"/>
          </p:cNvPicPr>
          <p:nvPr/>
        </p:nvPicPr>
        <p:blipFill>
          <a:blip r:embed="rId3"/>
          <a:stretch>
            <a:fillRect/>
          </a:stretch>
        </p:blipFill>
        <p:spPr>
          <a:xfrm>
            <a:off x="6335486" y="2573758"/>
            <a:ext cx="4125686" cy="2617263"/>
          </a:xfrm>
          <a:prstGeom prst="rect">
            <a:avLst/>
          </a:prstGeom>
        </p:spPr>
      </p:pic>
    </p:spTree>
    <p:extLst>
      <p:ext uri="{BB962C8B-B14F-4D97-AF65-F5344CB8AC3E}">
        <p14:creationId xmlns:p14="http://schemas.microsoft.com/office/powerpoint/2010/main" val="39824342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F18E76-AD6F-C1CC-B0A4-DB8508089AE9}"/>
              </a:ext>
            </a:extLst>
          </p:cNvPr>
          <p:cNvSpPr>
            <a:spLocks noGrp="1"/>
          </p:cNvSpPr>
          <p:nvPr>
            <p:ph type="title"/>
          </p:nvPr>
        </p:nvSpPr>
        <p:spPr/>
        <p:txBody>
          <a:bodyPr/>
          <a:lstStyle/>
          <a:p>
            <a:r>
              <a:rPr lang="en-US" altLang="zh-CN" dirty="0"/>
              <a:t>Semaphores</a:t>
            </a:r>
            <a:endParaRPr lang="en-US" dirty="0"/>
          </a:p>
        </p:txBody>
      </p:sp>
      <p:sp>
        <p:nvSpPr>
          <p:cNvPr id="3" name="内容占位符 2">
            <a:extLst>
              <a:ext uri="{FF2B5EF4-FFF2-40B4-BE49-F238E27FC236}">
                <a16:creationId xmlns:a16="http://schemas.microsoft.com/office/drawing/2014/main" id="{6074E701-6BFD-0630-0E7B-F503E3A89FDE}"/>
              </a:ext>
            </a:extLst>
          </p:cNvPr>
          <p:cNvSpPr>
            <a:spLocks noGrp="1"/>
          </p:cNvSpPr>
          <p:nvPr>
            <p:ph idx="1"/>
          </p:nvPr>
        </p:nvSpPr>
        <p:spPr/>
        <p:txBody>
          <a:bodyPr>
            <a:normAutofit/>
          </a:bodyPr>
          <a:lstStyle/>
          <a:p>
            <a:r>
              <a:rPr lang="en-US" altLang="zh-CN" sz="3200" dirty="0"/>
              <a:t>An</a:t>
            </a:r>
            <a:r>
              <a:rPr lang="zh-CN" altLang="en-US" sz="3200" dirty="0"/>
              <a:t> </a:t>
            </a:r>
            <a:r>
              <a:rPr lang="en-US" altLang="zh-CN" sz="3200" dirty="0"/>
              <a:t>object</a:t>
            </a:r>
            <a:r>
              <a:rPr lang="zh-CN" altLang="en-US" sz="3200" dirty="0"/>
              <a:t> </a:t>
            </a:r>
            <a:r>
              <a:rPr lang="en-US" altLang="zh-CN" sz="3200" dirty="0"/>
              <a:t>with</a:t>
            </a:r>
            <a:r>
              <a:rPr lang="zh-CN" altLang="en-US" sz="3200" dirty="0"/>
              <a:t> </a:t>
            </a:r>
            <a:r>
              <a:rPr lang="en-US" altLang="zh-CN" sz="3200" b="1" dirty="0">
                <a:solidFill>
                  <a:srgbClr val="0070C0"/>
                </a:solidFill>
              </a:rPr>
              <a:t>an</a:t>
            </a:r>
            <a:r>
              <a:rPr lang="zh-CN" altLang="en-US" sz="3200" b="1" dirty="0">
                <a:solidFill>
                  <a:srgbClr val="0070C0"/>
                </a:solidFill>
              </a:rPr>
              <a:t> </a:t>
            </a:r>
            <a:r>
              <a:rPr lang="en-US" altLang="zh-CN" sz="3200" b="1" dirty="0">
                <a:solidFill>
                  <a:srgbClr val="0070C0"/>
                </a:solidFill>
              </a:rPr>
              <a:t>integer</a:t>
            </a:r>
            <a:r>
              <a:rPr lang="zh-CN" altLang="en-US" sz="3200" b="1" dirty="0">
                <a:solidFill>
                  <a:srgbClr val="0070C0"/>
                </a:solidFill>
              </a:rPr>
              <a:t> </a:t>
            </a:r>
            <a:r>
              <a:rPr lang="en-US" altLang="zh-CN" sz="3200" b="1" dirty="0">
                <a:solidFill>
                  <a:srgbClr val="0070C0"/>
                </a:solidFill>
              </a:rPr>
              <a:t>value</a:t>
            </a:r>
          </a:p>
          <a:p>
            <a:r>
              <a:rPr lang="en-US" altLang="zh-CN" sz="3200" dirty="0"/>
              <a:t>Introduced</a:t>
            </a:r>
            <a:r>
              <a:rPr lang="zh-CN" altLang="en-US" sz="3200" dirty="0"/>
              <a:t> </a:t>
            </a:r>
            <a:r>
              <a:rPr lang="en-US" altLang="zh-CN" sz="3200" dirty="0"/>
              <a:t>by</a:t>
            </a:r>
            <a:r>
              <a:rPr lang="zh-CN" altLang="en-US" sz="3200" dirty="0"/>
              <a:t> </a:t>
            </a:r>
            <a:r>
              <a:rPr lang="en-US" altLang="zh-CN" sz="3200" b="1" dirty="0"/>
              <a:t>E.</a:t>
            </a:r>
            <a:r>
              <a:rPr lang="zh-CN" altLang="en-US" sz="3200" b="1" dirty="0"/>
              <a:t> </a:t>
            </a:r>
            <a:r>
              <a:rPr lang="en-US" altLang="zh-CN" sz="3200" b="1" dirty="0"/>
              <a:t>W.</a:t>
            </a:r>
            <a:r>
              <a:rPr lang="zh-CN" altLang="en-US" sz="3200" b="1" dirty="0"/>
              <a:t> </a:t>
            </a:r>
            <a:r>
              <a:rPr lang="en-US" altLang="zh-CN" sz="3200" b="1" dirty="0"/>
              <a:t>Dijkstra</a:t>
            </a:r>
          </a:p>
          <a:p>
            <a:r>
              <a:rPr lang="en-US" altLang="zh-CN" sz="3200" dirty="0"/>
              <a:t>Manipulate</a:t>
            </a:r>
            <a:r>
              <a:rPr lang="zh-CN" altLang="en-US" sz="3200" dirty="0"/>
              <a:t> </a:t>
            </a:r>
            <a:r>
              <a:rPr lang="en-US" altLang="zh-CN" sz="3200" dirty="0"/>
              <a:t>with</a:t>
            </a:r>
            <a:r>
              <a:rPr lang="zh-CN" altLang="en-US" sz="3200" dirty="0"/>
              <a:t> </a:t>
            </a:r>
            <a:r>
              <a:rPr lang="en-US" altLang="zh-CN" sz="3200" dirty="0"/>
              <a:t>two</a:t>
            </a:r>
            <a:r>
              <a:rPr lang="zh-CN" altLang="en-US" sz="3200" dirty="0"/>
              <a:t> </a:t>
            </a:r>
            <a:r>
              <a:rPr lang="en-US" altLang="zh-CN" sz="3200" dirty="0"/>
              <a:t>routines</a:t>
            </a:r>
          </a:p>
          <a:p>
            <a:pPr lvl="1"/>
            <a:r>
              <a:rPr lang="en-US" altLang="zh-CN" sz="2800" dirty="0" err="1">
                <a:solidFill>
                  <a:srgbClr val="0070C0"/>
                </a:solidFill>
              </a:rPr>
              <a:t>sem_wait</a:t>
            </a:r>
            <a:r>
              <a:rPr lang="en-US" altLang="zh-CN" sz="2800" dirty="0">
                <a:solidFill>
                  <a:srgbClr val="0070C0"/>
                </a:solidFill>
              </a:rPr>
              <a:t>(s)</a:t>
            </a:r>
            <a:r>
              <a:rPr lang="zh-CN" altLang="en-US" sz="2800" dirty="0">
                <a:solidFill>
                  <a:srgbClr val="0070C0"/>
                </a:solidFill>
              </a:rPr>
              <a:t>   </a:t>
            </a:r>
            <a:r>
              <a:rPr lang="en-US" altLang="zh-CN" sz="2800" dirty="0">
                <a:solidFill>
                  <a:srgbClr val="0070C0"/>
                </a:solidFill>
              </a:rPr>
              <a:t>P(s)</a:t>
            </a:r>
            <a:r>
              <a:rPr lang="zh-CN" altLang="en-US" sz="2800" dirty="0">
                <a:solidFill>
                  <a:srgbClr val="0070C0"/>
                </a:solidFill>
              </a:rPr>
              <a:t>   </a:t>
            </a:r>
            <a:r>
              <a:rPr lang="en-US" altLang="zh-CN" sz="2800" dirty="0">
                <a:solidFill>
                  <a:srgbClr val="0070C0"/>
                </a:solidFill>
              </a:rPr>
              <a:t>down(s)</a:t>
            </a:r>
          </a:p>
          <a:p>
            <a:pPr lvl="1"/>
            <a:r>
              <a:rPr lang="en-US" altLang="zh-CN" sz="2800" dirty="0" err="1">
                <a:solidFill>
                  <a:srgbClr val="0070C0"/>
                </a:solidFill>
              </a:rPr>
              <a:t>sem_post</a:t>
            </a:r>
            <a:r>
              <a:rPr lang="en-US" altLang="zh-CN" sz="2800" dirty="0">
                <a:solidFill>
                  <a:srgbClr val="0070C0"/>
                </a:solidFill>
              </a:rPr>
              <a:t>(s)</a:t>
            </a:r>
            <a:r>
              <a:rPr lang="zh-CN" altLang="en-US" sz="2800" dirty="0">
                <a:solidFill>
                  <a:srgbClr val="0070C0"/>
                </a:solidFill>
              </a:rPr>
              <a:t>   </a:t>
            </a:r>
            <a:r>
              <a:rPr lang="en-US" altLang="zh-CN" sz="2800" dirty="0">
                <a:solidFill>
                  <a:srgbClr val="0070C0"/>
                </a:solidFill>
              </a:rPr>
              <a:t>V(s)</a:t>
            </a:r>
            <a:r>
              <a:rPr lang="zh-CN" altLang="en-US" sz="2800" dirty="0">
                <a:solidFill>
                  <a:srgbClr val="0070C0"/>
                </a:solidFill>
              </a:rPr>
              <a:t>   </a:t>
            </a:r>
            <a:r>
              <a:rPr lang="en-US" altLang="zh-CN" sz="2800" dirty="0">
                <a:solidFill>
                  <a:srgbClr val="0070C0"/>
                </a:solidFill>
              </a:rPr>
              <a:t>up(s)</a:t>
            </a:r>
          </a:p>
          <a:p>
            <a:r>
              <a:rPr lang="en-US" altLang="zh-CN" sz="3200" dirty="0"/>
              <a:t>Motivation:</a:t>
            </a:r>
            <a:r>
              <a:rPr lang="zh-CN" altLang="en-US" sz="3200" dirty="0"/>
              <a:t> </a:t>
            </a:r>
            <a:r>
              <a:rPr lang="en-US" altLang="zh-CN" sz="3200" dirty="0"/>
              <a:t>Avoid</a:t>
            </a:r>
            <a:r>
              <a:rPr lang="zh-CN" altLang="en-US" sz="3200" dirty="0"/>
              <a:t> </a:t>
            </a:r>
            <a:r>
              <a:rPr lang="en-US" altLang="zh-CN" sz="3200" dirty="0"/>
              <a:t>busy</a:t>
            </a:r>
            <a:r>
              <a:rPr lang="zh-CN" altLang="en-US" sz="3200" dirty="0"/>
              <a:t> </a:t>
            </a:r>
            <a:r>
              <a:rPr lang="en-US" altLang="zh-CN" sz="3200" dirty="0"/>
              <a:t>waiting</a:t>
            </a:r>
            <a:r>
              <a:rPr lang="zh-CN" altLang="en-US" sz="3200" dirty="0"/>
              <a:t> </a:t>
            </a:r>
            <a:r>
              <a:rPr lang="en-US" altLang="zh-CN" sz="3200" dirty="0"/>
              <a:t>by</a:t>
            </a:r>
            <a:r>
              <a:rPr lang="zh-CN" altLang="en-US" sz="3200" dirty="0"/>
              <a:t> </a:t>
            </a:r>
            <a:r>
              <a:rPr lang="en-US" altLang="zh-CN" sz="3200" dirty="0"/>
              <a:t>blocking</a:t>
            </a:r>
            <a:r>
              <a:rPr lang="zh-CN" altLang="en-US" sz="3200" dirty="0"/>
              <a:t> </a:t>
            </a:r>
            <a:r>
              <a:rPr lang="en-US" altLang="zh-CN" sz="3200" dirty="0"/>
              <a:t>a</a:t>
            </a:r>
            <a:r>
              <a:rPr lang="zh-CN" altLang="en-US" sz="3200" dirty="0"/>
              <a:t> </a:t>
            </a:r>
            <a:r>
              <a:rPr lang="en-US" altLang="zh-CN" sz="3200" dirty="0"/>
              <a:t>process</a:t>
            </a:r>
            <a:r>
              <a:rPr lang="zh-CN" altLang="en-US" sz="3200" dirty="0"/>
              <a:t> </a:t>
            </a:r>
            <a:r>
              <a:rPr lang="en-US" altLang="zh-CN" sz="3200" dirty="0"/>
              <a:t>execution</a:t>
            </a:r>
            <a:r>
              <a:rPr lang="zh-CN" altLang="en-US" sz="3200" dirty="0"/>
              <a:t> </a:t>
            </a:r>
            <a:r>
              <a:rPr lang="en-US" altLang="zh-CN" sz="3200" dirty="0"/>
              <a:t>until</a:t>
            </a:r>
            <a:r>
              <a:rPr lang="zh-CN" altLang="en-US" sz="3200" dirty="0"/>
              <a:t> </a:t>
            </a:r>
            <a:r>
              <a:rPr lang="en-US" altLang="zh-CN" sz="3200" dirty="0"/>
              <a:t>some</a:t>
            </a:r>
            <a:r>
              <a:rPr lang="zh-CN" altLang="en-US" sz="3200" dirty="0"/>
              <a:t> </a:t>
            </a:r>
            <a:r>
              <a:rPr lang="en-US" altLang="zh-CN" sz="3200" dirty="0"/>
              <a:t>condition</a:t>
            </a:r>
            <a:r>
              <a:rPr lang="zh-CN" altLang="en-US" sz="3200" dirty="0"/>
              <a:t> </a:t>
            </a:r>
            <a:r>
              <a:rPr lang="en-US" altLang="zh-CN" sz="3200" dirty="0"/>
              <a:t>is</a:t>
            </a:r>
            <a:r>
              <a:rPr lang="zh-CN" altLang="en-US" sz="3200" dirty="0"/>
              <a:t> </a:t>
            </a:r>
            <a:r>
              <a:rPr lang="en-US" altLang="zh-CN" sz="3200" dirty="0"/>
              <a:t>satisfied</a:t>
            </a:r>
            <a:r>
              <a:rPr lang="zh-CN" altLang="en-US" sz="3200" dirty="0"/>
              <a:t> </a:t>
            </a:r>
            <a:endParaRPr lang="en-US" sz="3200" dirty="0"/>
          </a:p>
        </p:txBody>
      </p:sp>
    </p:spTree>
    <p:extLst>
      <p:ext uri="{BB962C8B-B14F-4D97-AF65-F5344CB8AC3E}">
        <p14:creationId xmlns:p14="http://schemas.microsoft.com/office/powerpoint/2010/main" val="13960441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5A73A6-45D3-B4E0-099A-74D872A9BFC9}"/>
              </a:ext>
            </a:extLst>
          </p:cNvPr>
          <p:cNvSpPr>
            <a:spLocks noGrp="1"/>
          </p:cNvSpPr>
          <p:nvPr>
            <p:ph type="title"/>
          </p:nvPr>
        </p:nvSpPr>
        <p:spPr/>
        <p:txBody>
          <a:bodyPr/>
          <a:lstStyle/>
          <a:p>
            <a:r>
              <a:rPr lang="en-US" altLang="zh-CN" dirty="0"/>
              <a:t>Semaphore</a:t>
            </a:r>
            <a:r>
              <a:rPr lang="zh-CN" altLang="en-US" dirty="0"/>
              <a:t> </a:t>
            </a:r>
            <a:r>
              <a:rPr lang="en-US" altLang="zh-CN" dirty="0"/>
              <a:t>Operations</a:t>
            </a:r>
            <a:endParaRPr lang="en-US" dirty="0"/>
          </a:p>
        </p:txBody>
      </p:sp>
      <p:sp>
        <p:nvSpPr>
          <p:cNvPr id="3" name="内容占位符 2">
            <a:extLst>
              <a:ext uri="{FF2B5EF4-FFF2-40B4-BE49-F238E27FC236}">
                <a16:creationId xmlns:a16="http://schemas.microsoft.com/office/drawing/2014/main" id="{3B9BD8B3-48E9-4709-3672-7A3A060932B9}"/>
              </a:ext>
            </a:extLst>
          </p:cNvPr>
          <p:cNvSpPr>
            <a:spLocks noGrp="1"/>
          </p:cNvSpPr>
          <p:nvPr>
            <p:ph idx="1"/>
          </p:nvPr>
        </p:nvSpPr>
        <p:spPr>
          <a:xfrm>
            <a:off x="419449" y="1073427"/>
            <a:ext cx="6179145" cy="5138531"/>
          </a:xfrm>
        </p:spPr>
        <p:txBody>
          <a:bodyPr>
            <a:normAutofit/>
          </a:bodyPr>
          <a:lstStyle/>
          <a:p>
            <a:r>
              <a:rPr lang="en-US" altLang="zh-CN" sz="2800" b="1" dirty="0">
                <a:solidFill>
                  <a:srgbClr val="0070C0"/>
                </a:solidFill>
                <a:latin typeface="Helvetica" pitchFamily="2" charset="0"/>
              </a:rPr>
              <a:t>Initialization</a:t>
            </a:r>
          </a:p>
          <a:p>
            <a:endParaRPr lang="en-US" altLang="zh-CN" sz="2800" b="1" dirty="0">
              <a:solidFill>
                <a:srgbClr val="0070C0"/>
              </a:solidFill>
            </a:endParaRPr>
          </a:p>
          <a:p>
            <a:r>
              <a:rPr lang="en-US" altLang="zh-CN" sz="2800" b="1" dirty="0">
                <a:solidFill>
                  <a:srgbClr val="0070C0"/>
                </a:solidFill>
              </a:rPr>
              <a:t>Wait</a:t>
            </a:r>
            <a:r>
              <a:rPr lang="zh-CN" altLang="en-US" sz="2800" dirty="0"/>
              <a:t> </a:t>
            </a:r>
            <a:r>
              <a:rPr lang="en-US" altLang="zh-CN" sz="2800" dirty="0"/>
              <a:t>or</a:t>
            </a:r>
            <a:r>
              <a:rPr lang="zh-CN" altLang="en-US" sz="2800" dirty="0"/>
              <a:t> </a:t>
            </a:r>
            <a:r>
              <a:rPr lang="en-US" altLang="zh-CN" sz="2800" b="1" dirty="0">
                <a:solidFill>
                  <a:srgbClr val="0070C0"/>
                </a:solidFill>
              </a:rPr>
              <a:t>test</a:t>
            </a:r>
          </a:p>
          <a:p>
            <a:pPr lvl="1"/>
            <a:r>
              <a:rPr lang="en-US" altLang="zh-CN" sz="2400" dirty="0"/>
              <a:t>Decrements</a:t>
            </a:r>
            <a:r>
              <a:rPr lang="zh-CN" altLang="en-US" sz="2400" dirty="0"/>
              <a:t> </a:t>
            </a:r>
            <a:r>
              <a:rPr lang="en-US" altLang="zh-CN" sz="2400" dirty="0" err="1"/>
              <a:t>sem</a:t>
            </a:r>
            <a:r>
              <a:rPr lang="zh-CN" altLang="en-US" sz="2400" dirty="0"/>
              <a:t> </a:t>
            </a:r>
            <a:r>
              <a:rPr lang="en-US" altLang="zh-CN" sz="2400" dirty="0"/>
              <a:t>value</a:t>
            </a:r>
            <a:r>
              <a:rPr lang="zh-CN" altLang="en-US" sz="2400" dirty="0"/>
              <a:t> </a:t>
            </a:r>
            <a:r>
              <a:rPr lang="en-US" altLang="zh-CN" sz="2400" dirty="0"/>
              <a:t>by</a:t>
            </a:r>
            <a:r>
              <a:rPr lang="zh-CN" altLang="en-US" sz="2400" dirty="0"/>
              <a:t> </a:t>
            </a:r>
            <a:r>
              <a:rPr lang="en-US" altLang="zh-CN" sz="2400" dirty="0"/>
              <a:t>1.</a:t>
            </a:r>
            <a:r>
              <a:rPr lang="zh-CN" altLang="en-US" sz="2400" dirty="0"/>
              <a:t> </a:t>
            </a:r>
            <a:r>
              <a:rPr lang="en-US" altLang="zh-CN" sz="2400" dirty="0"/>
              <a:t>Waits</a:t>
            </a:r>
            <a:r>
              <a:rPr lang="zh-CN" altLang="en-US" sz="2400" dirty="0"/>
              <a:t> </a:t>
            </a:r>
            <a:r>
              <a:rPr lang="en-US" altLang="zh-CN" sz="2400" dirty="0"/>
              <a:t>if</a:t>
            </a:r>
            <a:r>
              <a:rPr lang="zh-CN" altLang="en-US" sz="2400" dirty="0"/>
              <a:t> </a:t>
            </a:r>
            <a:r>
              <a:rPr lang="en-US" altLang="zh-CN" sz="2400" dirty="0"/>
              <a:t>value</a:t>
            </a:r>
            <a:r>
              <a:rPr lang="zh-CN" altLang="en-US" sz="2400" dirty="0"/>
              <a:t> </a:t>
            </a:r>
            <a:r>
              <a:rPr lang="en-US" altLang="zh-CN" sz="2400" dirty="0"/>
              <a:t>of</a:t>
            </a:r>
            <a:r>
              <a:rPr lang="zh-CN" altLang="en-US" sz="2400" dirty="0"/>
              <a:t> </a:t>
            </a:r>
            <a:r>
              <a:rPr lang="en-US" altLang="zh-CN" sz="2400" dirty="0" err="1"/>
              <a:t>sem</a:t>
            </a:r>
            <a:r>
              <a:rPr lang="zh-CN" altLang="en-US" sz="2400" dirty="0"/>
              <a:t> </a:t>
            </a:r>
            <a:r>
              <a:rPr lang="en-US" altLang="zh-CN" sz="2400" dirty="0"/>
              <a:t>is</a:t>
            </a:r>
            <a:r>
              <a:rPr lang="zh-CN" altLang="en-US" sz="2400" dirty="0"/>
              <a:t> </a:t>
            </a:r>
            <a:r>
              <a:rPr lang="en-US" altLang="zh-CN" sz="2400" dirty="0"/>
              <a:t>&lt;0</a:t>
            </a:r>
          </a:p>
          <a:p>
            <a:endParaRPr lang="en-US" altLang="zh-CN" sz="2800" b="1" dirty="0">
              <a:solidFill>
                <a:srgbClr val="0070C0"/>
              </a:solidFill>
            </a:endParaRPr>
          </a:p>
          <a:p>
            <a:r>
              <a:rPr lang="en-US" altLang="zh-CN" sz="2800" b="1" dirty="0">
                <a:solidFill>
                  <a:srgbClr val="0070C0"/>
                </a:solidFill>
              </a:rPr>
              <a:t>Signal</a:t>
            </a:r>
            <a:r>
              <a:rPr lang="zh-CN" altLang="en-US" sz="2800" dirty="0"/>
              <a:t> </a:t>
            </a:r>
            <a:r>
              <a:rPr lang="en-US" altLang="zh-CN" sz="2800" dirty="0"/>
              <a:t>or</a:t>
            </a:r>
            <a:r>
              <a:rPr lang="zh-CN" altLang="en-US" sz="2800" dirty="0"/>
              <a:t> </a:t>
            </a:r>
            <a:r>
              <a:rPr lang="en-US" altLang="zh-CN" sz="2800" b="1" dirty="0">
                <a:solidFill>
                  <a:srgbClr val="0070C0"/>
                </a:solidFill>
              </a:rPr>
              <a:t>post</a:t>
            </a:r>
            <a:r>
              <a:rPr lang="en-US" altLang="zh-CN" sz="2800" dirty="0"/>
              <a:t>:</a:t>
            </a:r>
          </a:p>
          <a:p>
            <a:pPr lvl="1"/>
            <a:r>
              <a:rPr lang="en-US" altLang="zh-CN" sz="2400" dirty="0"/>
              <a:t>Increments</a:t>
            </a:r>
            <a:r>
              <a:rPr lang="zh-CN" altLang="en-US" sz="2400" dirty="0"/>
              <a:t> </a:t>
            </a:r>
            <a:r>
              <a:rPr lang="en-US" altLang="zh-CN" sz="2400" dirty="0" err="1"/>
              <a:t>sem</a:t>
            </a:r>
            <a:r>
              <a:rPr lang="zh-CN" altLang="en-US" sz="2400" dirty="0"/>
              <a:t> </a:t>
            </a:r>
            <a:r>
              <a:rPr lang="en-US" altLang="zh-CN" sz="2400" dirty="0"/>
              <a:t>value</a:t>
            </a:r>
            <a:r>
              <a:rPr lang="zh-CN" altLang="en-US" sz="2400" dirty="0"/>
              <a:t> </a:t>
            </a:r>
            <a:r>
              <a:rPr lang="en-US" altLang="zh-CN" sz="2400" dirty="0"/>
              <a:t>by</a:t>
            </a:r>
            <a:r>
              <a:rPr lang="zh-CN" altLang="en-US" sz="2400" dirty="0"/>
              <a:t> </a:t>
            </a:r>
            <a:r>
              <a:rPr lang="en-US" altLang="zh-CN" sz="2400" dirty="0"/>
              <a:t>1.</a:t>
            </a:r>
            <a:r>
              <a:rPr lang="zh-CN" altLang="en-US" sz="2400" dirty="0"/>
              <a:t> </a:t>
            </a:r>
            <a:r>
              <a:rPr lang="en-US" altLang="zh-CN" sz="2400" dirty="0"/>
              <a:t>Then</a:t>
            </a:r>
            <a:r>
              <a:rPr lang="zh-CN" altLang="en-US" sz="2400" dirty="0"/>
              <a:t> </a:t>
            </a:r>
            <a:r>
              <a:rPr lang="en-US" altLang="zh-CN" sz="2400" dirty="0"/>
              <a:t>wake</a:t>
            </a:r>
            <a:r>
              <a:rPr lang="zh-CN" altLang="en-US" sz="2400" dirty="0"/>
              <a:t> </a:t>
            </a:r>
            <a:r>
              <a:rPr lang="en-US" altLang="zh-CN" sz="2400" dirty="0"/>
              <a:t>a</a:t>
            </a:r>
            <a:r>
              <a:rPr lang="zh-CN" altLang="en-US" sz="2400" dirty="0"/>
              <a:t> </a:t>
            </a:r>
            <a:r>
              <a:rPr lang="en-US" altLang="zh-CN" sz="2400" dirty="0"/>
              <a:t>single</a:t>
            </a:r>
            <a:r>
              <a:rPr lang="zh-CN" altLang="en-US" sz="2400" dirty="0"/>
              <a:t> </a:t>
            </a:r>
            <a:r>
              <a:rPr lang="en-US" altLang="zh-CN" sz="2400" dirty="0"/>
              <a:t>waiter</a:t>
            </a:r>
            <a:r>
              <a:rPr lang="zh-CN" altLang="en-US" sz="2400" dirty="0"/>
              <a:t>  </a:t>
            </a:r>
            <a:r>
              <a:rPr lang="en-US" altLang="zh-CN" sz="2400" dirty="0"/>
              <a:t>if</a:t>
            </a:r>
            <a:r>
              <a:rPr lang="zh-CN" altLang="en-US" sz="2400" dirty="0"/>
              <a:t> </a:t>
            </a:r>
            <a:r>
              <a:rPr lang="en-US" altLang="zh-CN" sz="2400" dirty="0"/>
              <a:t>exists</a:t>
            </a:r>
            <a:endParaRPr lang="en-US" sz="2400" dirty="0"/>
          </a:p>
        </p:txBody>
      </p:sp>
      <p:pic>
        <p:nvPicPr>
          <p:cNvPr id="7" name="图片 6">
            <a:extLst>
              <a:ext uri="{FF2B5EF4-FFF2-40B4-BE49-F238E27FC236}">
                <a16:creationId xmlns:a16="http://schemas.microsoft.com/office/drawing/2014/main" id="{322E08C5-38E4-BA28-B866-1DDD14F5AD1E}"/>
              </a:ext>
            </a:extLst>
          </p:cNvPr>
          <p:cNvPicPr>
            <a:picLocks noChangeAspect="1"/>
          </p:cNvPicPr>
          <p:nvPr/>
        </p:nvPicPr>
        <p:blipFill>
          <a:blip r:embed="rId2"/>
          <a:stretch>
            <a:fillRect/>
          </a:stretch>
        </p:blipFill>
        <p:spPr>
          <a:xfrm>
            <a:off x="6598594" y="2848921"/>
            <a:ext cx="3646973" cy="1118609"/>
          </a:xfrm>
          <a:prstGeom prst="rect">
            <a:avLst/>
          </a:prstGeom>
        </p:spPr>
      </p:pic>
      <p:pic>
        <p:nvPicPr>
          <p:cNvPr id="8" name="图片 7">
            <a:extLst>
              <a:ext uri="{FF2B5EF4-FFF2-40B4-BE49-F238E27FC236}">
                <a16:creationId xmlns:a16="http://schemas.microsoft.com/office/drawing/2014/main" id="{49479045-D9BB-84DF-2AEE-F7C1A0993EC0}"/>
              </a:ext>
            </a:extLst>
          </p:cNvPr>
          <p:cNvPicPr>
            <a:picLocks noChangeAspect="1"/>
          </p:cNvPicPr>
          <p:nvPr/>
        </p:nvPicPr>
        <p:blipFill>
          <a:blip r:embed="rId3"/>
          <a:stretch>
            <a:fillRect/>
          </a:stretch>
        </p:blipFill>
        <p:spPr>
          <a:xfrm>
            <a:off x="6598594" y="4569554"/>
            <a:ext cx="3483269" cy="1074008"/>
          </a:xfrm>
          <a:prstGeom prst="rect">
            <a:avLst/>
          </a:prstGeom>
        </p:spPr>
      </p:pic>
      <p:pic>
        <p:nvPicPr>
          <p:cNvPr id="5" name="图片 4">
            <a:extLst>
              <a:ext uri="{FF2B5EF4-FFF2-40B4-BE49-F238E27FC236}">
                <a16:creationId xmlns:a16="http://schemas.microsoft.com/office/drawing/2014/main" id="{275ABE27-FB8A-E08D-E457-C65D0437B2C1}"/>
              </a:ext>
            </a:extLst>
          </p:cNvPr>
          <p:cNvPicPr>
            <a:picLocks noChangeAspect="1"/>
          </p:cNvPicPr>
          <p:nvPr/>
        </p:nvPicPr>
        <p:blipFill>
          <a:blip r:embed="rId4"/>
          <a:stretch>
            <a:fillRect/>
          </a:stretch>
        </p:blipFill>
        <p:spPr>
          <a:xfrm>
            <a:off x="6598594" y="1095729"/>
            <a:ext cx="5487773" cy="1161523"/>
          </a:xfrm>
          <a:prstGeom prst="rect">
            <a:avLst/>
          </a:prstGeom>
        </p:spPr>
      </p:pic>
      <p:sp>
        <p:nvSpPr>
          <p:cNvPr id="6" name="文本框 8">
            <a:extLst>
              <a:ext uri="{FF2B5EF4-FFF2-40B4-BE49-F238E27FC236}">
                <a16:creationId xmlns:a16="http://schemas.microsoft.com/office/drawing/2014/main" id="{748A4D60-201C-889E-2053-DDD18182000C}"/>
              </a:ext>
            </a:extLst>
          </p:cNvPr>
          <p:cNvSpPr txBox="1"/>
          <p:nvPr/>
        </p:nvSpPr>
        <p:spPr>
          <a:xfrm>
            <a:off x="8686800" y="3119472"/>
            <a:ext cx="284982" cy="523220"/>
          </a:xfrm>
          <a:prstGeom prst="rect">
            <a:avLst/>
          </a:prstGeom>
          <a:noFill/>
        </p:spPr>
        <p:txBody>
          <a:bodyPr wrap="square" rtlCol="0">
            <a:spAutoFit/>
          </a:bodyPr>
          <a:lstStyle/>
          <a:p>
            <a:r>
              <a:rPr lang="en-US" altLang="zh-CN" sz="2800" b="1" dirty="0"/>
              <a:t>;</a:t>
            </a:r>
            <a:endParaRPr lang="en-US" b="1" dirty="0"/>
          </a:p>
        </p:txBody>
      </p:sp>
      <p:sp>
        <p:nvSpPr>
          <p:cNvPr id="11" name="文本框 8">
            <a:extLst>
              <a:ext uri="{FF2B5EF4-FFF2-40B4-BE49-F238E27FC236}">
                <a16:creationId xmlns:a16="http://schemas.microsoft.com/office/drawing/2014/main" id="{2BAC9157-0D67-7459-FE87-F2FF1B259A45}"/>
              </a:ext>
            </a:extLst>
          </p:cNvPr>
          <p:cNvSpPr txBox="1"/>
          <p:nvPr/>
        </p:nvSpPr>
        <p:spPr>
          <a:xfrm>
            <a:off x="8562232" y="4844948"/>
            <a:ext cx="284982" cy="523220"/>
          </a:xfrm>
          <a:prstGeom prst="rect">
            <a:avLst/>
          </a:prstGeom>
          <a:noFill/>
        </p:spPr>
        <p:txBody>
          <a:bodyPr wrap="square" rtlCol="0">
            <a:spAutoFit/>
          </a:bodyPr>
          <a:lstStyle/>
          <a:p>
            <a:r>
              <a:rPr lang="en-US" altLang="zh-CN" sz="2800" b="1" dirty="0"/>
              <a:t>;</a:t>
            </a:r>
            <a:endParaRPr lang="en-US" b="1" dirty="0"/>
          </a:p>
        </p:txBody>
      </p:sp>
    </p:spTree>
    <p:extLst>
      <p:ext uri="{BB962C8B-B14F-4D97-AF65-F5344CB8AC3E}">
        <p14:creationId xmlns:p14="http://schemas.microsoft.com/office/powerpoint/2010/main" val="63215103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49649C-18F5-9C28-482A-ED9F3F8C2EA1}"/>
              </a:ext>
            </a:extLst>
          </p:cNvPr>
          <p:cNvSpPr>
            <a:spLocks noGrp="1"/>
          </p:cNvSpPr>
          <p:nvPr>
            <p:ph type="title"/>
          </p:nvPr>
        </p:nvSpPr>
        <p:spPr/>
        <p:txBody>
          <a:bodyPr/>
          <a:lstStyle/>
          <a:p>
            <a:r>
              <a:rPr lang="en-US" altLang="zh-CN" dirty="0"/>
              <a:t>Binary</a:t>
            </a:r>
            <a:r>
              <a:rPr lang="zh-CN" altLang="en-US" dirty="0"/>
              <a:t> </a:t>
            </a:r>
            <a:r>
              <a:rPr lang="en-US" altLang="zh-CN" dirty="0"/>
              <a:t>Semaphore</a:t>
            </a:r>
            <a:endParaRPr lang="en-US" dirty="0"/>
          </a:p>
        </p:txBody>
      </p:sp>
      <p:sp>
        <p:nvSpPr>
          <p:cNvPr id="3" name="内容占位符 2">
            <a:extLst>
              <a:ext uri="{FF2B5EF4-FFF2-40B4-BE49-F238E27FC236}">
                <a16:creationId xmlns:a16="http://schemas.microsoft.com/office/drawing/2014/main" id="{1732D016-726A-48F3-FEA3-733B1F0D27A6}"/>
              </a:ext>
            </a:extLst>
          </p:cNvPr>
          <p:cNvSpPr>
            <a:spLocks noGrp="1"/>
          </p:cNvSpPr>
          <p:nvPr>
            <p:ph idx="1"/>
          </p:nvPr>
        </p:nvSpPr>
        <p:spPr/>
        <p:txBody>
          <a:bodyPr/>
          <a:lstStyle/>
          <a:p>
            <a:r>
              <a:rPr lang="en-US" altLang="zh-CN" b="1" dirty="0">
                <a:solidFill>
                  <a:srgbClr val="0070C0"/>
                </a:solidFill>
              </a:rPr>
              <a:t>Binary</a:t>
            </a:r>
            <a:r>
              <a:rPr lang="zh-CN" altLang="en-US" b="1" dirty="0">
                <a:solidFill>
                  <a:srgbClr val="0070C0"/>
                </a:solidFill>
              </a:rPr>
              <a:t> </a:t>
            </a:r>
            <a:r>
              <a:rPr lang="en-US" altLang="zh-CN" b="1" dirty="0">
                <a:solidFill>
                  <a:srgbClr val="0070C0"/>
                </a:solidFill>
              </a:rPr>
              <a:t>Semaphore</a:t>
            </a:r>
            <a:r>
              <a:rPr lang="zh-CN" altLang="en-US" b="1" dirty="0">
                <a:solidFill>
                  <a:srgbClr val="0070C0"/>
                </a:solidFill>
              </a:rPr>
              <a:t> </a:t>
            </a:r>
            <a:r>
              <a:rPr lang="en-US" altLang="zh-CN" dirty="0"/>
              <a:t>is</a:t>
            </a:r>
            <a:r>
              <a:rPr lang="zh-CN" altLang="en-US" dirty="0"/>
              <a:t> </a:t>
            </a:r>
            <a:r>
              <a:rPr lang="en-US" altLang="zh-CN" dirty="0"/>
              <a:t>a</a:t>
            </a:r>
            <a:r>
              <a:rPr lang="zh-CN" altLang="en-US" dirty="0"/>
              <a:t> </a:t>
            </a:r>
            <a:r>
              <a:rPr lang="en-GB" altLang="zh-CN" b="1" dirty="0">
                <a:solidFill>
                  <a:srgbClr val="0070C0"/>
                </a:solidFill>
              </a:rPr>
              <a:t>mutex</a:t>
            </a:r>
            <a:r>
              <a:rPr lang="en-GB" altLang="zh-CN" dirty="0"/>
              <a:t> </a:t>
            </a:r>
            <a:r>
              <a:rPr lang="en-US" altLang="zh-CN" b="1" dirty="0">
                <a:solidFill>
                  <a:srgbClr val="0070C0"/>
                </a:solidFill>
              </a:rPr>
              <a:t>lock</a:t>
            </a:r>
            <a:endParaRPr lang="en-US" b="1" dirty="0">
              <a:solidFill>
                <a:srgbClr val="0070C0"/>
              </a:solidFill>
            </a:endParaRPr>
          </a:p>
        </p:txBody>
      </p:sp>
      <p:pic>
        <p:nvPicPr>
          <p:cNvPr id="5" name="图片 4">
            <a:extLst>
              <a:ext uri="{FF2B5EF4-FFF2-40B4-BE49-F238E27FC236}">
                <a16:creationId xmlns:a16="http://schemas.microsoft.com/office/drawing/2014/main" id="{749E192F-238A-C1C2-77AA-20D7289C9570}"/>
              </a:ext>
            </a:extLst>
          </p:cNvPr>
          <p:cNvPicPr>
            <a:picLocks noChangeAspect="1"/>
          </p:cNvPicPr>
          <p:nvPr/>
        </p:nvPicPr>
        <p:blipFill>
          <a:blip r:embed="rId2"/>
          <a:stretch>
            <a:fillRect/>
          </a:stretch>
        </p:blipFill>
        <p:spPr>
          <a:xfrm>
            <a:off x="685971" y="1621318"/>
            <a:ext cx="3607251" cy="1077685"/>
          </a:xfrm>
          <a:prstGeom prst="rect">
            <a:avLst/>
          </a:prstGeom>
        </p:spPr>
      </p:pic>
      <p:pic>
        <p:nvPicPr>
          <p:cNvPr id="6" name="图片 5">
            <a:extLst>
              <a:ext uri="{FF2B5EF4-FFF2-40B4-BE49-F238E27FC236}">
                <a16:creationId xmlns:a16="http://schemas.microsoft.com/office/drawing/2014/main" id="{19F7F33D-C91E-CEC2-0D7F-E698CC927DFA}"/>
              </a:ext>
            </a:extLst>
          </p:cNvPr>
          <p:cNvPicPr>
            <a:picLocks noChangeAspect="1"/>
          </p:cNvPicPr>
          <p:nvPr/>
        </p:nvPicPr>
        <p:blipFill>
          <a:blip r:embed="rId3"/>
          <a:stretch>
            <a:fillRect/>
          </a:stretch>
        </p:blipFill>
        <p:spPr>
          <a:xfrm>
            <a:off x="685971" y="2906159"/>
            <a:ext cx="4019474" cy="1077685"/>
          </a:xfrm>
          <a:prstGeom prst="rect">
            <a:avLst/>
          </a:prstGeom>
        </p:spPr>
      </p:pic>
      <p:pic>
        <p:nvPicPr>
          <p:cNvPr id="7" name="图片 6">
            <a:extLst>
              <a:ext uri="{FF2B5EF4-FFF2-40B4-BE49-F238E27FC236}">
                <a16:creationId xmlns:a16="http://schemas.microsoft.com/office/drawing/2014/main" id="{42C64DE4-42BB-25F8-E3E4-19B761AA4C9E}"/>
              </a:ext>
            </a:extLst>
          </p:cNvPr>
          <p:cNvPicPr>
            <a:picLocks noChangeAspect="1"/>
          </p:cNvPicPr>
          <p:nvPr/>
        </p:nvPicPr>
        <p:blipFill>
          <a:blip r:embed="rId4"/>
          <a:stretch>
            <a:fillRect/>
          </a:stretch>
        </p:blipFill>
        <p:spPr>
          <a:xfrm>
            <a:off x="685971" y="4191000"/>
            <a:ext cx="3975651" cy="979714"/>
          </a:xfrm>
          <a:prstGeom prst="rect">
            <a:avLst/>
          </a:prstGeom>
        </p:spPr>
      </p:pic>
      <p:pic>
        <p:nvPicPr>
          <p:cNvPr id="10" name="图片 4">
            <a:extLst>
              <a:ext uri="{FF2B5EF4-FFF2-40B4-BE49-F238E27FC236}">
                <a16:creationId xmlns:a16="http://schemas.microsoft.com/office/drawing/2014/main" id="{41CE0359-73D2-099B-BA38-31869E64FB6E}"/>
              </a:ext>
            </a:extLst>
          </p:cNvPr>
          <p:cNvPicPr>
            <a:picLocks noChangeAspect="1"/>
          </p:cNvPicPr>
          <p:nvPr/>
        </p:nvPicPr>
        <p:blipFill>
          <a:blip r:embed="rId5"/>
          <a:stretch>
            <a:fillRect/>
          </a:stretch>
        </p:blipFill>
        <p:spPr>
          <a:xfrm>
            <a:off x="5089735" y="1556832"/>
            <a:ext cx="7130143" cy="4872596"/>
          </a:xfrm>
          <a:prstGeom prst="rect">
            <a:avLst/>
          </a:prstGeom>
        </p:spPr>
      </p:pic>
      <p:sp>
        <p:nvSpPr>
          <p:cNvPr id="12" name="TextBox 11">
            <a:extLst>
              <a:ext uri="{FF2B5EF4-FFF2-40B4-BE49-F238E27FC236}">
                <a16:creationId xmlns:a16="http://schemas.microsoft.com/office/drawing/2014/main" id="{36084CB8-8199-DEBB-F6E4-608BBB966320}"/>
              </a:ext>
            </a:extLst>
          </p:cNvPr>
          <p:cNvSpPr txBox="1"/>
          <p:nvPr/>
        </p:nvSpPr>
        <p:spPr>
          <a:xfrm>
            <a:off x="6248400" y="790321"/>
            <a:ext cx="4876800" cy="830997"/>
          </a:xfrm>
          <a:prstGeom prst="rect">
            <a:avLst/>
          </a:prstGeom>
          <a:noFill/>
        </p:spPr>
        <p:txBody>
          <a:bodyPr wrap="square">
            <a:spAutoFit/>
          </a:bodyPr>
          <a:lstStyle/>
          <a:p>
            <a:r>
              <a:rPr lang="en-US" altLang="zh-CN" sz="2400" b="0" dirty="0">
                <a:latin typeface="Gill Sans" panose="020B0502020104020203"/>
              </a:rPr>
              <a:t>Possible execution trace of two</a:t>
            </a:r>
            <a:r>
              <a:rPr lang="zh-CN" altLang="en-US" sz="2400" b="0" dirty="0">
                <a:latin typeface="Gill Sans" panose="020B0502020104020203"/>
              </a:rPr>
              <a:t> </a:t>
            </a:r>
            <a:r>
              <a:rPr lang="en-US" altLang="zh-CN" sz="2400" b="0" dirty="0">
                <a:latin typeface="Gill Sans" panose="020B0502020104020203"/>
              </a:rPr>
              <a:t>threads</a:t>
            </a:r>
            <a:r>
              <a:rPr lang="zh-CN" altLang="en-US" sz="2400" b="0" dirty="0">
                <a:latin typeface="Gill Sans" panose="020B0502020104020203"/>
              </a:rPr>
              <a:t> </a:t>
            </a:r>
            <a:r>
              <a:rPr lang="en-US" altLang="zh-CN" sz="2400" b="0" dirty="0">
                <a:latin typeface="Gill Sans" panose="020B0502020104020203"/>
              </a:rPr>
              <a:t>using</a:t>
            </a:r>
            <a:r>
              <a:rPr lang="zh-CN" altLang="en-US" sz="2400" b="0" dirty="0">
                <a:latin typeface="Gill Sans" panose="020B0502020104020203"/>
              </a:rPr>
              <a:t> </a:t>
            </a:r>
            <a:r>
              <a:rPr lang="en-US" altLang="zh-CN" sz="2400" b="0" dirty="0">
                <a:latin typeface="Gill Sans" panose="020B0502020104020203"/>
              </a:rPr>
              <a:t>a</a:t>
            </a:r>
            <a:r>
              <a:rPr lang="zh-CN" altLang="en-US" sz="2400" b="0" dirty="0">
                <a:latin typeface="Gill Sans" panose="020B0502020104020203"/>
              </a:rPr>
              <a:t> </a:t>
            </a:r>
            <a:r>
              <a:rPr lang="en-US" altLang="zh-CN" sz="2400" b="0" dirty="0">
                <a:latin typeface="Gill Sans" panose="020B0502020104020203"/>
              </a:rPr>
              <a:t>binary</a:t>
            </a:r>
            <a:r>
              <a:rPr lang="zh-CN" altLang="en-US" sz="2400" b="0" dirty="0">
                <a:latin typeface="Gill Sans" panose="020B0502020104020203"/>
              </a:rPr>
              <a:t> </a:t>
            </a:r>
            <a:r>
              <a:rPr lang="en-US" altLang="zh-CN" sz="2400" b="0" dirty="0">
                <a:latin typeface="Gill Sans" panose="020B0502020104020203"/>
              </a:rPr>
              <a:t>semaphore</a:t>
            </a:r>
            <a:endParaRPr lang="en-US" sz="2400" b="0" dirty="0">
              <a:latin typeface="Gill Sans" panose="020B0502020104020203"/>
            </a:endParaRPr>
          </a:p>
        </p:txBody>
      </p:sp>
    </p:spTree>
    <p:extLst>
      <p:ext uri="{BB962C8B-B14F-4D97-AF65-F5344CB8AC3E}">
        <p14:creationId xmlns:p14="http://schemas.microsoft.com/office/powerpoint/2010/main" val="29618826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D1FDA44-3130-E11F-5E45-242032383B57}"/>
              </a:ext>
            </a:extLst>
          </p:cNvPr>
          <p:cNvSpPr>
            <a:spLocks noGrp="1"/>
          </p:cNvSpPr>
          <p:nvPr>
            <p:ph type="title"/>
          </p:nvPr>
        </p:nvSpPr>
        <p:spPr/>
        <p:txBody>
          <a:bodyPr/>
          <a:lstStyle/>
          <a:p>
            <a:r>
              <a:rPr lang="en-US" altLang="zh-CN" dirty="0"/>
              <a:t>Semaphore</a:t>
            </a:r>
            <a:r>
              <a:rPr lang="zh-CN" altLang="en-US" dirty="0"/>
              <a:t> </a:t>
            </a:r>
            <a:r>
              <a:rPr lang="en-US" altLang="zh-CN" dirty="0"/>
              <a:t>for</a:t>
            </a:r>
            <a:r>
              <a:rPr lang="zh-CN" altLang="en-US" dirty="0"/>
              <a:t> </a:t>
            </a:r>
            <a:r>
              <a:rPr lang="en-US" altLang="zh-CN" dirty="0"/>
              <a:t>Ordering</a:t>
            </a:r>
            <a:endParaRPr lang="en-US" dirty="0"/>
          </a:p>
        </p:txBody>
      </p:sp>
      <p:sp>
        <p:nvSpPr>
          <p:cNvPr id="3" name="内容占位符 2">
            <a:extLst>
              <a:ext uri="{FF2B5EF4-FFF2-40B4-BE49-F238E27FC236}">
                <a16:creationId xmlns:a16="http://schemas.microsoft.com/office/drawing/2014/main" id="{6234B3AB-2029-4094-29D6-331A31A4CA3A}"/>
              </a:ext>
            </a:extLst>
          </p:cNvPr>
          <p:cNvSpPr>
            <a:spLocks noGrp="1"/>
          </p:cNvSpPr>
          <p:nvPr>
            <p:ph idx="1"/>
          </p:nvPr>
        </p:nvSpPr>
        <p:spPr>
          <a:xfrm>
            <a:off x="419449" y="1073427"/>
            <a:ext cx="11336392" cy="562557"/>
          </a:xfrm>
        </p:spPr>
        <p:txBody>
          <a:bodyPr/>
          <a:lstStyle/>
          <a:p>
            <a:r>
              <a:rPr lang="en-US" altLang="zh-CN" dirty="0"/>
              <a:t>Parent call </a:t>
            </a:r>
            <a:r>
              <a:rPr lang="en-US" altLang="zh-CN" dirty="0" err="1"/>
              <a:t>thr_join</a:t>
            </a:r>
            <a:r>
              <a:rPr lang="en-US" altLang="zh-CN" dirty="0"/>
              <a:t>() and</a:t>
            </a:r>
            <a:r>
              <a:rPr lang="zh-CN" altLang="en-US" dirty="0"/>
              <a:t> </a:t>
            </a:r>
            <a:r>
              <a:rPr lang="en-US" altLang="zh-CN" dirty="0"/>
              <a:t>waits</a:t>
            </a:r>
            <a:r>
              <a:rPr lang="zh-CN" altLang="en-US" dirty="0"/>
              <a:t> </a:t>
            </a:r>
            <a:r>
              <a:rPr lang="en-US" altLang="zh-CN" dirty="0"/>
              <a:t>for</a:t>
            </a:r>
            <a:r>
              <a:rPr lang="zh-CN" altLang="en-US" dirty="0"/>
              <a:t> </a:t>
            </a:r>
            <a:r>
              <a:rPr lang="en-US" altLang="zh-CN" dirty="0"/>
              <a:t>child</a:t>
            </a:r>
            <a:r>
              <a:rPr lang="zh-CN" altLang="en-US" dirty="0"/>
              <a:t> </a:t>
            </a:r>
            <a:r>
              <a:rPr lang="en-US" altLang="zh-CN" dirty="0"/>
              <a:t>to</a:t>
            </a:r>
            <a:r>
              <a:rPr lang="zh-CN" altLang="en-US" dirty="0"/>
              <a:t> </a:t>
            </a:r>
            <a:r>
              <a:rPr lang="en-US" altLang="zh-CN" dirty="0"/>
              <a:t>complete by calling </a:t>
            </a:r>
            <a:r>
              <a:rPr lang="en-US" altLang="zh-CN" dirty="0" err="1"/>
              <a:t>thr_exit</a:t>
            </a:r>
            <a:r>
              <a:rPr lang="en-US" altLang="zh-CN" dirty="0"/>
              <a:t>():</a:t>
            </a:r>
            <a:endParaRPr lang="en-US" dirty="0"/>
          </a:p>
        </p:txBody>
      </p:sp>
      <p:pic>
        <p:nvPicPr>
          <p:cNvPr id="5" name="图片 4">
            <a:extLst>
              <a:ext uri="{FF2B5EF4-FFF2-40B4-BE49-F238E27FC236}">
                <a16:creationId xmlns:a16="http://schemas.microsoft.com/office/drawing/2014/main" id="{20A9E87A-1FF5-CA0E-7F49-CDE1B7EEBAE8}"/>
              </a:ext>
            </a:extLst>
          </p:cNvPr>
          <p:cNvPicPr>
            <a:picLocks noChangeAspect="1"/>
          </p:cNvPicPr>
          <p:nvPr/>
        </p:nvPicPr>
        <p:blipFill>
          <a:blip r:embed="rId2"/>
          <a:stretch>
            <a:fillRect/>
          </a:stretch>
        </p:blipFill>
        <p:spPr>
          <a:xfrm>
            <a:off x="1510033" y="4390467"/>
            <a:ext cx="4572000" cy="1616364"/>
          </a:xfrm>
          <a:prstGeom prst="rect">
            <a:avLst/>
          </a:prstGeom>
        </p:spPr>
      </p:pic>
      <p:pic>
        <p:nvPicPr>
          <p:cNvPr id="6" name="图片 5" descr="图形用户界面, 文本, 应用程序&#10;&#10;描述已自动生成">
            <a:extLst>
              <a:ext uri="{FF2B5EF4-FFF2-40B4-BE49-F238E27FC236}">
                <a16:creationId xmlns:a16="http://schemas.microsoft.com/office/drawing/2014/main" id="{DF780A1E-36D8-5D4F-5007-E12306DDAB81}"/>
              </a:ext>
            </a:extLst>
          </p:cNvPr>
          <p:cNvPicPr>
            <a:picLocks noChangeAspect="1"/>
          </p:cNvPicPr>
          <p:nvPr/>
        </p:nvPicPr>
        <p:blipFill>
          <a:blip r:embed="rId3"/>
          <a:stretch>
            <a:fillRect/>
          </a:stretch>
        </p:blipFill>
        <p:spPr>
          <a:xfrm>
            <a:off x="6248400" y="4320959"/>
            <a:ext cx="4220576" cy="1685873"/>
          </a:xfrm>
          <a:prstGeom prst="rect">
            <a:avLst/>
          </a:prstGeom>
        </p:spPr>
      </p:pic>
      <p:pic>
        <p:nvPicPr>
          <p:cNvPr id="8" name="图片 7">
            <a:extLst>
              <a:ext uri="{FF2B5EF4-FFF2-40B4-BE49-F238E27FC236}">
                <a16:creationId xmlns:a16="http://schemas.microsoft.com/office/drawing/2014/main" id="{95D78C9A-27A0-836E-13C1-EA1048DD156A}"/>
              </a:ext>
            </a:extLst>
          </p:cNvPr>
          <p:cNvPicPr>
            <a:picLocks noChangeAspect="1"/>
          </p:cNvPicPr>
          <p:nvPr/>
        </p:nvPicPr>
        <p:blipFill>
          <a:blip r:embed="rId4"/>
          <a:stretch>
            <a:fillRect/>
          </a:stretch>
        </p:blipFill>
        <p:spPr>
          <a:xfrm>
            <a:off x="2438400" y="1635984"/>
            <a:ext cx="2395987" cy="1663097"/>
          </a:xfrm>
          <a:prstGeom prst="rect">
            <a:avLst/>
          </a:prstGeom>
        </p:spPr>
      </p:pic>
      <p:pic>
        <p:nvPicPr>
          <p:cNvPr id="9" name="图片 8">
            <a:extLst>
              <a:ext uri="{FF2B5EF4-FFF2-40B4-BE49-F238E27FC236}">
                <a16:creationId xmlns:a16="http://schemas.microsoft.com/office/drawing/2014/main" id="{0D64AC54-B281-982C-A80C-FC075443E92B}"/>
              </a:ext>
            </a:extLst>
          </p:cNvPr>
          <p:cNvPicPr>
            <a:picLocks noChangeAspect="1"/>
          </p:cNvPicPr>
          <p:nvPr/>
        </p:nvPicPr>
        <p:blipFill>
          <a:blip r:embed="rId5"/>
          <a:stretch>
            <a:fillRect/>
          </a:stretch>
        </p:blipFill>
        <p:spPr>
          <a:xfrm>
            <a:off x="6238120" y="1844672"/>
            <a:ext cx="2667959" cy="1116820"/>
          </a:xfrm>
          <a:prstGeom prst="rect">
            <a:avLst/>
          </a:prstGeom>
        </p:spPr>
      </p:pic>
      <p:sp>
        <p:nvSpPr>
          <p:cNvPr id="11" name="内容占位符 2">
            <a:extLst>
              <a:ext uri="{FF2B5EF4-FFF2-40B4-BE49-F238E27FC236}">
                <a16:creationId xmlns:a16="http://schemas.microsoft.com/office/drawing/2014/main" id="{9EDDD2E4-E6D2-2D96-EE17-2938440CEBDB}"/>
              </a:ext>
            </a:extLst>
          </p:cNvPr>
          <p:cNvSpPr txBox="1">
            <a:spLocks/>
          </p:cNvSpPr>
          <p:nvPr/>
        </p:nvSpPr>
        <p:spPr bwMode="auto">
          <a:xfrm>
            <a:off x="413837" y="3579089"/>
            <a:ext cx="11336392" cy="562557"/>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pattFill prst="narHorz">
                  <a:fgClr>
                    <a:schemeClr val="tx1"/>
                  </a:fgClr>
                  <a:bgClr>
                    <a:schemeClr val="bg1"/>
                  </a:bgClr>
                </a:patt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0478" tIns="44445" rIns="90478" bIns="44445" numCol="1" anchor="t" anchorCtr="0" compatLnSpc="1">
            <a:prstTxWarp prst="textNoShape">
              <a:avLst/>
            </a:prstTxWarp>
          </a:bodyPr>
          <a:lstStyle>
            <a:lvl1pPr marL="285750" indent="-285750" algn="l" rtl="0" eaLnBrk="0" fontAlgn="base" hangingPunct="0">
              <a:lnSpc>
                <a:spcPct val="90000"/>
              </a:lnSpc>
              <a:spcBef>
                <a:spcPct val="30000"/>
              </a:spcBef>
              <a:spcAft>
                <a:spcPct val="0"/>
              </a:spcAft>
              <a:buSzPct val="100000"/>
              <a:buChar char="•"/>
              <a:defRPr sz="2400">
                <a:solidFill>
                  <a:schemeClr val="tx1"/>
                </a:solidFill>
                <a:latin typeface="Gill Sans" charset="0"/>
                <a:ea typeface="ＭＳ Ｐゴシック" charset="0"/>
                <a:cs typeface="Gill Sans" charset="0"/>
              </a:defRPr>
            </a:lvl1pPr>
            <a:lvl2pPr marL="685800" indent="-228600" algn="l" rtl="0" eaLnBrk="0" fontAlgn="base" hangingPunct="0">
              <a:lnSpc>
                <a:spcPct val="90000"/>
              </a:lnSpc>
              <a:spcBef>
                <a:spcPct val="30000"/>
              </a:spcBef>
              <a:spcAft>
                <a:spcPct val="0"/>
              </a:spcAft>
              <a:buSzPct val="100000"/>
              <a:buChar char="–"/>
              <a:defRPr sz="2200">
                <a:solidFill>
                  <a:schemeClr val="tx1"/>
                </a:solidFill>
                <a:latin typeface="Gill Sans" charset="0"/>
                <a:ea typeface="Gill Sans" charset="0"/>
                <a:cs typeface="Gill Sans" charset="0"/>
              </a:defRPr>
            </a:lvl2pPr>
            <a:lvl3pPr marL="1143000" indent="-228600" algn="l" rtl="0" eaLnBrk="0" fontAlgn="base" hangingPunct="0">
              <a:lnSpc>
                <a:spcPct val="90000"/>
              </a:lnSpc>
              <a:spcBef>
                <a:spcPct val="30000"/>
              </a:spcBef>
              <a:spcAft>
                <a:spcPct val="0"/>
              </a:spcAft>
              <a:buSzPct val="100000"/>
              <a:buChar char="»"/>
              <a:defRPr sz="2000">
                <a:solidFill>
                  <a:schemeClr val="tx1"/>
                </a:solidFill>
                <a:latin typeface="Gill Sans" charset="0"/>
                <a:ea typeface="Gill Sans" charset="0"/>
                <a:cs typeface="Gill Sans" charset="0"/>
              </a:defRPr>
            </a:lvl3pPr>
            <a:lvl4pPr marL="1543050" indent="-171450" algn="l" rtl="0" eaLnBrk="0" fontAlgn="base" hangingPunct="0">
              <a:lnSpc>
                <a:spcPct val="90000"/>
              </a:lnSpc>
              <a:spcBef>
                <a:spcPct val="30000"/>
              </a:spcBef>
              <a:spcAft>
                <a:spcPct val="0"/>
              </a:spcAft>
              <a:buSzPct val="100000"/>
              <a:buChar char="•"/>
              <a:defRPr sz="2000">
                <a:solidFill>
                  <a:schemeClr val="tx1"/>
                </a:solidFill>
                <a:latin typeface="Gill Sans" charset="0"/>
                <a:ea typeface="Gill Sans" charset="0"/>
                <a:cs typeface="Gill Sans" charset="0"/>
              </a:defRPr>
            </a:lvl4pPr>
            <a:lvl5pPr marL="2000250" indent="-171450" algn="l" rtl="0" eaLnBrk="0" fontAlgn="base" hangingPunct="0">
              <a:lnSpc>
                <a:spcPct val="90000"/>
              </a:lnSpc>
              <a:spcBef>
                <a:spcPct val="30000"/>
              </a:spcBef>
              <a:spcAft>
                <a:spcPct val="0"/>
              </a:spcAft>
              <a:buSzPct val="100000"/>
              <a:buChar char="–"/>
              <a:defRPr sz="2000">
                <a:solidFill>
                  <a:schemeClr val="tx1"/>
                </a:solidFill>
                <a:latin typeface="Gill Sans" charset="0"/>
                <a:ea typeface="Gill Sans" charset="0"/>
                <a:cs typeface="Gill Sans" charset="0"/>
              </a:defRPr>
            </a:lvl5pPr>
            <a:lvl6pPr marL="2457450" indent="-171450" algn="l" rtl="0" eaLnBrk="0" fontAlgn="base" hangingPunct="0">
              <a:lnSpc>
                <a:spcPct val="90000"/>
              </a:lnSpc>
              <a:spcBef>
                <a:spcPct val="30000"/>
              </a:spcBef>
              <a:spcAft>
                <a:spcPct val="0"/>
              </a:spcAft>
              <a:buSzPct val="100000"/>
              <a:buChar char="–"/>
              <a:defRPr sz="2000" b="1">
                <a:solidFill>
                  <a:schemeClr val="tx1"/>
                </a:solidFill>
                <a:latin typeface="+mn-lt"/>
              </a:defRPr>
            </a:lvl6pPr>
            <a:lvl7pPr marL="2914650" indent="-171450" algn="l" rtl="0" eaLnBrk="0" fontAlgn="base" hangingPunct="0">
              <a:lnSpc>
                <a:spcPct val="90000"/>
              </a:lnSpc>
              <a:spcBef>
                <a:spcPct val="30000"/>
              </a:spcBef>
              <a:spcAft>
                <a:spcPct val="0"/>
              </a:spcAft>
              <a:buSzPct val="100000"/>
              <a:buChar char="–"/>
              <a:defRPr sz="2000" b="1">
                <a:solidFill>
                  <a:schemeClr val="tx1"/>
                </a:solidFill>
                <a:latin typeface="+mn-lt"/>
              </a:defRPr>
            </a:lvl7pPr>
            <a:lvl8pPr marL="3371850" indent="-171450" algn="l" rtl="0" eaLnBrk="0" fontAlgn="base" hangingPunct="0">
              <a:lnSpc>
                <a:spcPct val="90000"/>
              </a:lnSpc>
              <a:spcBef>
                <a:spcPct val="30000"/>
              </a:spcBef>
              <a:spcAft>
                <a:spcPct val="0"/>
              </a:spcAft>
              <a:buSzPct val="100000"/>
              <a:buChar char="–"/>
              <a:defRPr sz="2000" b="1">
                <a:solidFill>
                  <a:schemeClr val="tx1"/>
                </a:solidFill>
                <a:latin typeface="+mn-lt"/>
              </a:defRPr>
            </a:lvl8pPr>
            <a:lvl9pPr marL="3829050" indent="-171450" algn="l" rtl="0" eaLnBrk="0" fontAlgn="base" hangingPunct="0">
              <a:lnSpc>
                <a:spcPct val="90000"/>
              </a:lnSpc>
              <a:spcBef>
                <a:spcPct val="30000"/>
              </a:spcBef>
              <a:spcAft>
                <a:spcPct val="0"/>
              </a:spcAft>
              <a:buSzPct val="100000"/>
              <a:buChar char="–"/>
              <a:defRPr sz="2000" b="1">
                <a:solidFill>
                  <a:schemeClr val="tx1"/>
                </a:solidFill>
                <a:latin typeface="+mn-lt"/>
              </a:defRPr>
            </a:lvl9pPr>
          </a:lstStyle>
          <a:p>
            <a:r>
              <a:rPr lang="en-GB" b="0" kern="0" dirty="0"/>
              <a:t>Equivalent implementation using a Condition variable (discussed later)</a:t>
            </a:r>
            <a:r>
              <a:rPr lang="en-US" b="0" kern="0" dirty="0"/>
              <a:t>:</a:t>
            </a:r>
            <a:endParaRPr lang="en-GB" b="0" kern="0" dirty="0"/>
          </a:p>
        </p:txBody>
      </p:sp>
    </p:spTree>
    <p:extLst>
      <p:ext uri="{BB962C8B-B14F-4D97-AF65-F5344CB8AC3E}">
        <p14:creationId xmlns:p14="http://schemas.microsoft.com/office/powerpoint/2010/main" val="1947900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D63636-E4DC-944C-A236-9B9FF8352CFA}"/>
              </a:ext>
            </a:extLst>
          </p:cNvPr>
          <p:cNvSpPr>
            <a:spLocks noGrp="1"/>
          </p:cNvSpPr>
          <p:nvPr>
            <p:ph type="title"/>
          </p:nvPr>
        </p:nvSpPr>
        <p:spPr/>
        <p:txBody>
          <a:bodyPr/>
          <a:lstStyle/>
          <a:p>
            <a:r>
              <a:rPr lang="en-US" altLang="zh-CN" dirty="0"/>
              <a:t>Semaphore</a:t>
            </a:r>
            <a:r>
              <a:rPr lang="zh-CN" altLang="en-US" dirty="0"/>
              <a:t> </a:t>
            </a:r>
            <a:r>
              <a:rPr lang="en-US" altLang="zh-CN" dirty="0"/>
              <a:t>for</a:t>
            </a:r>
            <a:r>
              <a:rPr lang="zh-CN" altLang="en-US" dirty="0"/>
              <a:t> </a:t>
            </a:r>
            <a:r>
              <a:rPr lang="en-US" altLang="zh-CN" dirty="0"/>
              <a:t>Ordering</a:t>
            </a:r>
            <a:endParaRPr lang="en-US" dirty="0"/>
          </a:p>
        </p:txBody>
      </p:sp>
      <p:sp>
        <p:nvSpPr>
          <p:cNvPr id="3" name="内容占位符 2">
            <a:extLst>
              <a:ext uri="{FF2B5EF4-FFF2-40B4-BE49-F238E27FC236}">
                <a16:creationId xmlns:a16="http://schemas.microsoft.com/office/drawing/2014/main" id="{3D71998F-C807-54AC-A616-2865A617E3B1}"/>
              </a:ext>
            </a:extLst>
          </p:cNvPr>
          <p:cNvSpPr>
            <a:spLocks noGrp="1"/>
          </p:cNvSpPr>
          <p:nvPr>
            <p:ph idx="1"/>
          </p:nvPr>
        </p:nvSpPr>
        <p:spPr/>
        <p:txBody>
          <a:bodyPr/>
          <a:lstStyle/>
          <a:p>
            <a:r>
              <a:rPr lang="en-US" altLang="zh-CN" dirty="0"/>
              <a:t>Case</a:t>
            </a:r>
            <a:r>
              <a:rPr lang="zh-CN" altLang="en-US" dirty="0"/>
              <a:t> </a:t>
            </a:r>
            <a:r>
              <a:rPr lang="en-US" altLang="zh-CN" dirty="0"/>
              <a:t>1: parent runs first</a:t>
            </a:r>
            <a:endParaRPr lang="en-US" dirty="0"/>
          </a:p>
        </p:txBody>
      </p:sp>
      <p:pic>
        <p:nvPicPr>
          <p:cNvPr id="5" name="图片 4">
            <a:extLst>
              <a:ext uri="{FF2B5EF4-FFF2-40B4-BE49-F238E27FC236}">
                <a16:creationId xmlns:a16="http://schemas.microsoft.com/office/drawing/2014/main" id="{267D9C5A-B620-7CBF-8737-559A7325BB63}"/>
              </a:ext>
            </a:extLst>
          </p:cNvPr>
          <p:cNvPicPr>
            <a:picLocks noChangeAspect="1"/>
          </p:cNvPicPr>
          <p:nvPr/>
        </p:nvPicPr>
        <p:blipFill>
          <a:blip r:embed="rId2"/>
          <a:stretch>
            <a:fillRect/>
          </a:stretch>
        </p:blipFill>
        <p:spPr>
          <a:xfrm>
            <a:off x="1695846" y="1660091"/>
            <a:ext cx="8787777" cy="3727636"/>
          </a:xfrm>
          <a:prstGeom prst="rect">
            <a:avLst/>
          </a:prstGeom>
        </p:spPr>
      </p:pic>
      <p:sp>
        <p:nvSpPr>
          <p:cNvPr id="7" name="TextBox 6">
            <a:extLst>
              <a:ext uri="{FF2B5EF4-FFF2-40B4-BE49-F238E27FC236}">
                <a16:creationId xmlns:a16="http://schemas.microsoft.com/office/drawing/2014/main" id="{4C1EE36F-A27C-4354-0B6A-6805465D0AB0}"/>
              </a:ext>
            </a:extLst>
          </p:cNvPr>
          <p:cNvSpPr txBox="1"/>
          <p:nvPr/>
        </p:nvSpPr>
        <p:spPr>
          <a:xfrm>
            <a:off x="6248400" y="790321"/>
            <a:ext cx="4876800" cy="461665"/>
          </a:xfrm>
          <a:prstGeom prst="rect">
            <a:avLst/>
          </a:prstGeom>
          <a:noFill/>
        </p:spPr>
        <p:txBody>
          <a:bodyPr wrap="square">
            <a:spAutoFit/>
          </a:bodyPr>
          <a:lstStyle/>
          <a:p>
            <a:r>
              <a:rPr lang="en-GB" altLang="zh-CN" sz="2400" b="0" dirty="0">
                <a:latin typeface="Gill Sans" panose="020B0502020104020203"/>
              </a:rPr>
              <a:t>Sem=-1 here</a:t>
            </a:r>
            <a:endParaRPr lang="en-US" sz="2400" b="0" dirty="0">
              <a:latin typeface="Gill Sans" panose="020B0502020104020203"/>
            </a:endParaRPr>
          </a:p>
        </p:txBody>
      </p:sp>
      <p:sp>
        <p:nvSpPr>
          <p:cNvPr id="9" name="Arrow: Pentagon 8">
            <a:extLst>
              <a:ext uri="{FF2B5EF4-FFF2-40B4-BE49-F238E27FC236}">
                <a16:creationId xmlns:a16="http://schemas.microsoft.com/office/drawing/2014/main" id="{FF36E248-071B-652B-3D0B-A545FBC56D2C}"/>
              </a:ext>
            </a:extLst>
          </p:cNvPr>
          <p:cNvSpPr/>
          <p:nvPr/>
        </p:nvSpPr>
        <p:spPr bwMode="auto">
          <a:xfrm>
            <a:off x="973873" y="2613102"/>
            <a:ext cx="990600" cy="319559"/>
          </a:xfrm>
          <a:prstGeom prst="homePlate">
            <a:avLst/>
          </a:prstGeom>
          <a:solidFill>
            <a:srgbClr val="FFFF00"/>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r>
              <a:rPr lang="en-GB" altLang="zh-CN" sz="1800" b="0">
                <a:latin typeface="Gill Sans" panose="020B0502020104020203"/>
              </a:rPr>
              <a:t>Sem=-1</a:t>
            </a:r>
            <a:endParaRPr lang="en-US" sz="1800" b="0" dirty="0">
              <a:latin typeface="Gill Sans" panose="020B0502020104020203"/>
            </a:endParaRPr>
          </a:p>
        </p:txBody>
      </p:sp>
      <p:sp>
        <p:nvSpPr>
          <p:cNvPr id="10" name="Arrow: Pentagon 9">
            <a:extLst>
              <a:ext uri="{FF2B5EF4-FFF2-40B4-BE49-F238E27FC236}">
                <a16:creationId xmlns:a16="http://schemas.microsoft.com/office/drawing/2014/main" id="{E0FD6A0C-435B-A8A8-AFCD-076A84475A7C}"/>
              </a:ext>
            </a:extLst>
          </p:cNvPr>
          <p:cNvSpPr/>
          <p:nvPr/>
        </p:nvSpPr>
        <p:spPr bwMode="auto">
          <a:xfrm>
            <a:off x="973873" y="3765560"/>
            <a:ext cx="990600" cy="319559"/>
          </a:xfrm>
          <a:prstGeom prst="homePlate">
            <a:avLst/>
          </a:prstGeom>
          <a:solidFill>
            <a:srgbClr val="FFFF00"/>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r>
              <a:rPr lang="en-GB" altLang="zh-CN" sz="1800" b="0" dirty="0">
                <a:latin typeface="Gill Sans" panose="020B0502020104020203"/>
              </a:rPr>
              <a:t>Sem=0</a:t>
            </a:r>
            <a:endParaRPr lang="en-US" sz="1800" b="0" dirty="0">
              <a:latin typeface="Gill Sans" panose="020B0502020104020203"/>
            </a:endParaRPr>
          </a:p>
        </p:txBody>
      </p:sp>
    </p:spTree>
    <p:extLst>
      <p:ext uri="{BB962C8B-B14F-4D97-AF65-F5344CB8AC3E}">
        <p14:creationId xmlns:p14="http://schemas.microsoft.com/office/powerpoint/2010/main" val="33080781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032A25-6059-35EE-CC4D-E9A5D1472D2C}"/>
              </a:ext>
            </a:extLst>
          </p:cNvPr>
          <p:cNvSpPr>
            <a:spLocks noGrp="1"/>
          </p:cNvSpPr>
          <p:nvPr>
            <p:ph type="title"/>
          </p:nvPr>
        </p:nvSpPr>
        <p:spPr/>
        <p:txBody>
          <a:bodyPr/>
          <a:lstStyle/>
          <a:p>
            <a:r>
              <a:rPr lang="en-US" altLang="zh-CN" dirty="0"/>
              <a:t>Concurrency</a:t>
            </a:r>
            <a:endParaRPr lang="en-US" dirty="0"/>
          </a:p>
        </p:txBody>
      </p:sp>
      <p:sp>
        <p:nvSpPr>
          <p:cNvPr id="5" name="Plassholder for innhold 2">
            <a:extLst>
              <a:ext uri="{FF2B5EF4-FFF2-40B4-BE49-F238E27FC236}">
                <a16:creationId xmlns:a16="http://schemas.microsoft.com/office/drawing/2014/main" id="{73098D89-A25D-664B-2795-2EC7A8EF17F9}"/>
              </a:ext>
            </a:extLst>
          </p:cNvPr>
          <p:cNvSpPr txBox="1">
            <a:spLocks/>
          </p:cNvSpPr>
          <p:nvPr/>
        </p:nvSpPr>
        <p:spPr>
          <a:xfrm>
            <a:off x="1975692" y="1056181"/>
            <a:ext cx="3409114" cy="513853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240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8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6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altLang="zh-CN" sz="1600" b="0" dirty="0">
                <a:solidFill>
                  <a:srgbClr val="9C6500"/>
                </a:solidFill>
              </a:rPr>
              <a:t>#include</a:t>
            </a:r>
            <a:r>
              <a:rPr lang="en-US" altLang="zh-CN" sz="1600" b="0" dirty="0">
                <a:solidFill>
                  <a:srgbClr val="BBBBBB"/>
                </a:solidFill>
              </a:rPr>
              <a:t> </a:t>
            </a:r>
            <a:r>
              <a:rPr lang="en-US" altLang="zh-CN" sz="1600" b="0" i="1" dirty="0">
                <a:solidFill>
                  <a:srgbClr val="3D7B7B"/>
                </a:solidFill>
              </a:rPr>
              <a:t>&lt;</a:t>
            </a:r>
            <a:r>
              <a:rPr lang="en-US" altLang="zh-CN" sz="1600" b="0" i="1" dirty="0" err="1">
                <a:solidFill>
                  <a:srgbClr val="3D7B7B"/>
                </a:solidFill>
              </a:rPr>
              <a:t>stdio.h</a:t>
            </a:r>
            <a:r>
              <a:rPr lang="en-US" altLang="zh-CN" sz="1600" b="0" i="1" dirty="0">
                <a:solidFill>
                  <a:srgbClr val="3D7B7B"/>
                </a:solidFill>
              </a:rPr>
              <a:t>&gt;</a:t>
            </a:r>
          </a:p>
          <a:p>
            <a:pPr marL="0" indent="0">
              <a:buNone/>
            </a:pPr>
            <a:r>
              <a:rPr lang="en-US" altLang="zh-CN" sz="1600" b="0" dirty="0">
                <a:solidFill>
                  <a:srgbClr val="9C6500"/>
                </a:solidFill>
              </a:rPr>
              <a:t>#include</a:t>
            </a:r>
            <a:r>
              <a:rPr lang="en-US" altLang="zh-CN" sz="1600" b="0" dirty="0">
                <a:solidFill>
                  <a:srgbClr val="BBBBBB"/>
                </a:solidFill>
              </a:rPr>
              <a:t> </a:t>
            </a:r>
            <a:r>
              <a:rPr lang="en-US" altLang="zh-CN" sz="1600" b="0" i="1" dirty="0">
                <a:solidFill>
                  <a:srgbClr val="3D7B7B"/>
                </a:solidFill>
              </a:rPr>
              <a:t>&lt;</a:t>
            </a:r>
            <a:r>
              <a:rPr lang="en-US" altLang="zh-CN" sz="1600" b="0" i="1" dirty="0" err="1">
                <a:solidFill>
                  <a:srgbClr val="3D7B7B"/>
                </a:solidFill>
              </a:rPr>
              <a:t>stdlib.h</a:t>
            </a:r>
            <a:r>
              <a:rPr lang="en-US" altLang="zh-CN" sz="1600" b="0" i="1" dirty="0">
                <a:solidFill>
                  <a:srgbClr val="3D7B7B"/>
                </a:solidFill>
              </a:rPr>
              <a:t>&gt;</a:t>
            </a:r>
            <a:r>
              <a:rPr lang="en-US" altLang="zh-CN" sz="1600" b="0" dirty="0"/>
              <a:t> </a:t>
            </a:r>
          </a:p>
          <a:p>
            <a:pPr marL="0" indent="0">
              <a:buNone/>
            </a:pPr>
            <a:r>
              <a:rPr lang="en-US" altLang="zh-CN" sz="1600" b="0" dirty="0">
                <a:solidFill>
                  <a:srgbClr val="9C6500"/>
                </a:solidFill>
              </a:rPr>
              <a:t>#include</a:t>
            </a:r>
            <a:r>
              <a:rPr lang="en-US" altLang="zh-CN" sz="1600" b="0" dirty="0">
                <a:solidFill>
                  <a:srgbClr val="BBBBBB"/>
                </a:solidFill>
              </a:rPr>
              <a:t> </a:t>
            </a:r>
            <a:r>
              <a:rPr lang="en-US" altLang="zh-CN" sz="1600" b="0" i="1" dirty="0">
                <a:solidFill>
                  <a:srgbClr val="3D7B7B"/>
                </a:solidFill>
              </a:rPr>
              <a:t>"</a:t>
            </a:r>
            <a:r>
              <a:rPr lang="en-US" altLang="zh-CN" sz="1600" b="0" i="1" dirty="0" err="1">
                <a:solidFill>
                  <a:srgbClr val="3D7B7B"/>
                </a:solidFill>
              </a:rPr>
              <a:t>common.h</a:t>
            </a:r>
            <a:r>
              <a:rPr lang="en-US" altLang="zh-CN" sz="1600" b="0" i="1" dirty="0">
                <a:solidFill>
                  <a:srgbClr val="3D7B7B"/>
                </a:solidFill>
              </a:rPr>
              <a:t>"</a:t>
            </a:r>
            <a:r>
              <a:rPr lang="en-US" altLang="zh-CN" sz="1600" b="0" dirty="0"/>
              <a:t> </a:t>
            </a:r>
          </a:p>
          <a:p>
            <a:pPr marL="0" indent="0">
              <a:buNone/>
            </a:pPr>
            <a:r>
              <a:rPr lang="en-US" altLang="zh-CN" sz="1600" b="0" dirty="0">
                <a:solidFill>
                  <a:srgbClr val="9C6500"/>
                </a:solidFill>
              </a:rPr>
              <a:t>#include</a:t>
            </a:r>
            <a:r>
              <a:rPr lang="en-US" altLang="zh-CN" sz="1600" b="0" dirty="0">
                <a:solidFill>
                  <a:srgbClr val="BBBBBB"/>
                </a:solidFill>
              </a:rPr>
              <a:t> </a:t>
            </a:r>
            <a:r>
              <a:rPr lang="en-US" altLang="zh-CN" sz="1600" b="0" i="1" dirty="0">
                <a:solidFill>
                  <a:srgbClr val="3D7B7B"/>
                </a:solidFill>
              </a:rPr>
              <a:t>"</a:t>
            </a:r>
            <a:r>
              <a:rPr lang="en-US" altLang="zh-CN" sz="1600" b="0" i="1" dirty="0" err="1">
                <a:solidFill>
                  <a:srgbClr val="3D7B7B"/>
                </a:solidFill>
              </a:rPr>
              <a:t>common_threads.h</a:t>
            </a:r>
            <a:r>
              <a:rPr lang="en-US" altLang="zh-CN" sz="1600" b="0" i="1" dirty="0">
                <a:solidFill>
                  <a:srgbClr val="3D7B7B"/>
                </a:solidFill>
              </a:rPr>
              <a:t>”</a:t>
            </a:r>
          </a:p>
          <a:p>
            <a:pPr marL="0" indent="0">
              <a:buNone/>
            </a:pPr>
            <a:endParaRPr lang="en-US" altLang="zh-CN" sz="1600" b="0" dirty="0">
              <a:solidFill>
                <a:srgbClr val="008000"/>
              </a:solidFill>
            </a:endParaRPr>
          </a:p>
          <a:p>
            <a:pPr marL="0" indent="0">
              <a:buNone/>
            </a:pPr>
            <a:r>
              <a:rPr lang="en-US" altLang="zh-CN" sz="1600" b="0" dirty="0">
                <a:solidFill>
                  <a:srgbClr val="B00040"/>
                </a:solidFill>
              </a:rPr>
              <a:t>int</a:t>
            </a:r>
            <a:r>
              <a:rPr lang="en-US" altLang="zh-CN" sz="1600" b="0" dirty="0">
                <a:solidFill>
                  <a:srgbClr val="BBBBBB"/>
                </a:solidFill>
              </a:rPr>
              <a:t> </a:t>
            </a:r>
            <a:r>
              <a:rPr lang="en-US" altLang="zh-CN" sz="1600" b="0" dirty="0"/>
              <a:t>counter</a:t>
            </a:r>
            <a:r>
              <a:rPr lang="en-US" altLang="zh-CN" sz="1600" b="0" dirty="0">
                <a:solidFill>
                  <a:srgbClr val="BBBBBB"/>
                </a:solidFill>
              </a:rPr>
              <a:t> </a:t>
            </a:r>
            <a:r>
              <a:rPr lang="en-US" altLang="zh-CN" sz="1600" b="0" dirty="0">
                <a:solidFill>
                  <a:srgbClr val="666666"/>
                </a:solidFill>
              </a:rPr>
              <a:t>=</a:t>
            </a:r>
            <a:r>
              <a:rPr lang="en-US" altLang="zh-CN" sz="1600" b="0" dirty="0">
                <a:solidFill>
                  <a:srgbClr val="BBBBBB"/>
                </a:solidFill>
              </a:rPr>
              <a:t> </a:t>
            </a:r>
            <a:r>
              <a:rPr lang="en-US" altLang="zh-CN" sz="1600" b="0" dirty="0">
                <a:solidFill>
                  <a:srgbClr val="666666"/>
                </a:solidFill>
              </a:rPr>
              <a:t>0</a:t>
            </a:r>
            <a:r>
              <a:rPr lang="en-US" altLang="zh-CN" sz="1600" b="0" dirty="0"/>
              <a:t>;</a:t>
            </a:r>
            <a:r>
              <a:rPr lang="en-US" altLang="zh-CN" sz="1600" b="0" dirty="0">
                <a:solidFill>
                  <a:srgbClr val="BBBBBB"/>
                </a:solidFill>
              </a:rPr>
              <a:t> </a:t>
            </a:r>
          </a:p>
          <a:p>
            <a:pPr marL="0" indent="0">
              <a:buNone/>
            </a:pPr>
            <a:r>
              <a:rPr lang="en-US" altLang="zh-CN" sz="1600" b="0" dirty="0">
                <a:solidFill>
                  <a:srgbClr val="B00040"/>
                </a:solidFill>
              </a:rPr>
              <a:t>int</a:t>
            </a:r>
            <a:r>
              <a:rPr lang="en-US" altLang="zh-CN" sz="1600" b="0" dirty="0">
                <a:solidFill>
                  <a:srgbClr val="BBBBBB"/>
                </a:solidFill>
              </a:rPr>
              <a:t> </a:t>
            </a:r>
            <a:r>
              <a:rPr lang="en-US" altLang="zh-CN" sz="1600" b="0" dirty="0"/>
              <a:t>loops; </a:t>
            </a:r>
          </a:p>
          <a:p>
            <a:pPr marL="0" indent="0">
              <a:buNone/>
            </a:pPr>
            <a:r>
              <a:rPr lang="en-US" altLang="zh-CN" sz="1600" b="0" dirty="0">
                <a:solidFill>
                  <a:srgbClr val="B00040"/>
                </a:solidFill>
              </a:rPr>
              <a:t>void</a:t>
            </a:r>
            <a:r>
              <a:rPr lang="en-US" altLang="zh-CN" sz="1600" b="0" dirty="0">
                <a:solidFill>
                  <a:srgbClr val="BBBBBB"/>
                </a:solidFill>
              </a:rPr>
              <a:t> </a:t>
            </a:r>
            <a:r>
              <a:rPr lang="en-US" altLang="zh-CN" sz="1600" b="0" dirty="0">
                <a:solidFill>
                  <a:srgbClr val="666666"/>
                </a:solidFill>
              </a:rPr>
              <a:t>*</a:t>
            </a:r>
            <a:r>
              <a:rPr lang="en-US" altLang="zh-CN" sz="1600" b="0" dirty="0">
                <a:solidFill>
                  <a:srgbClr val="0000FF"/>
                </a:solidFill>
              </a:rPr>
              <a:t>worker</a:t>
            </a:r>
            <a:r>
              <a:rPr lang="en-US" altLang="zh-CN" sz="1600" b="0" dirty="0"/>
              <a:t>(</a:t>
            </a:r>
            <a:r>
              <a:rPr lang="en-US" altLang="zh-CN" sz="1600" b="0" dirty="0">
                <a:solidFill>
                  <a:srgbClr val="B00040"/>
                </a:solidFill>
              </a:rPr>
              <a:t>void</a:t>
            </a:r>
            <a:r>
              <a:rPr lang="en-US" altLang="zh-CN" sz="1600" b="0" dirty="0">
                <a:solidFill>
                  <a:srgbClr val="BBBBBB"/>
                </a:solidFill>
              </a:rPr>
              <a:t> </a:t>
            </a:r>
            <a:r>
              <a:rPr lang="en-US" altLang="zh-CN" sz="1600" b="0" dirty="0">
                <a:solidFill>
                  <a:srgbClr val="666666"/>
                </a:solidFill>
              </a:rPr>
              <a:t>*</a:t>
            </a:r>
            <a:r>
              <a:rPr lang="en-US" altLang="zh-CN" sz="1600" b="0" dirty="0" err="1"/>
              <a:t>arg</a:t>
            </a:r>
            <a:r>
              <a:rPr lang="en-US" altLang="zh-CN" sz="1600" b="0" dirty="0"/>
              <a:t>)</a:t>
            </a:r>
            <a:r>
              <a:rPr lang="en-US" altLang="zh-CN" sz="1600" b="0" dirty="0">
                <a:solidFill>
                  <a:srgbClr val="BBBBBB"/>
                </a:solidFill>
              </a:rPr>
              <a:t> </a:t>
            </a:r>
            <a:r>
              <a:rPr lang="en-US" altLang="zh-CN" sz="1600" b="0" dirty="0"/>
              <a:t>{ </a:t>
            </a:r>
          </a:p>
          <a:p>
            <a:pPr marL="0" indent="0">
              <a:buNone/>
            </a:pPr>
            <a:r>
              <a:rPr lang="en-US" altLang="zh-CN" sz="1600" b="0" dirty="0">
                <a:solidFill>
                  <a:srgbClr val="B00040"/>
                </a:solidFill>
              </a:rPr>
              <a:t>	int</a:t>
            </a:r>
            <a:r>
              <a:rPr lang="en-US" altLang="zh-CN" sz="1600" b="0" dirty="0">
                <a:solidFill>
                  <a:srgbClr val="BBBBBB"/>
                </a:solidFill>
              </a:rPr>
              <a:t> </a:t>
            </a:r>
            <a:r>
              <a:rPr lang="en-US" altLang="zh-CN" sz="1600" b="0" dirty="0" err="1"/>
              <a:t>i</a:t>
            </a:r>
            <a:r>
              <a:rPr lang="en-US" altLang="zh-CN" sz="1600" b="0" dirty="0"/>
              <a:t>; </a:t>
            </a:r>
          </a:p>
          <a:p>
            <a:pPr marL="0" indent="0">
              <a:buNone/>
            </a:pPr>
            <a:r>
              <a:rPr lang="en-US" altLang="zh-CN" sz="1600" b="0" dirty="0">
                <a:solidFill>
                  <a:srgbClr val="008000"/>
                </a:solidFill>
              </a:rPr>
              <a:t>	for</a:t>
            </a:r>
            <a:r>
              <a:rPr lang="en-US" altLang="zh-CN" sz="1600" b="0" dirty="0">
                <a:solidFill>
                  <a:srgbClr val="BBBBBB"/>
                </a:solidFill>
              </a:rPr>
              <a:t> </a:t>
            </a:r>
            <a:r>
              <a:rPr lang="en-US" altLang="zh-CN" sz="1600" b="0" dirty="0"/>
              <a:t>(i</a:t>
            </a:r>
            <a:r>
              <a:rPr lang="en-US" altLang="zh-CN" sz="1600" b="0" dirty="0">
                <a:solidFill>
                  <a:srgbClr val="BBBBBB"/>
                </a:solidFill>
              </a:rPr>
              <a:t> </a:t>
            </a:r>
            <a:r>
              <a:rPr lang="en-US" altLang="zh-CN" sz="1600" b="0" dirty="0">
                <a:solidFill>
                  <a:srgbClr val="666666"/>
                </a:solidFill>
              </a:rPr>
              <a:t>=</a:t>
            </a:r>
            <a:r>
              <a:rPr lang="en-US" altLang="zh-CN" sz="1600" b="0" dirty="0">
                <a:solidFill>
                  <a:srgbClr val="BBBBBB"/>
                </a:solidFill>
              </a:rPr>
              <a:t> </a:t>
            </a:r>
            <a:r>
              <a:rPr lang="en-US" altLang="zh-CN" sz="1600" b="0" dirty="0">
                <a:solidFill>
                  <a:srgbClr val="666666"/>
                </a:solidFill>
              </a:rPr>
              <a:t>0</a:t>
            </a:r>
            <a:r>
              <a:rPr lang="en-US" altLang="zh-CN" sz="1600" b="0" dirty="0"/>
              <a:t>;</a:t>
            </a:r>
            <a:r>
              <a:rPr lang="en-US" altLang="zh-CN" sz="1600" b="0" dirty="0">
                <a:solidFill>
                  <a:srgbClr val="BBBBBB"/>
                </a:solidFill>
              </a:rPr>
              <a:t> </a:t>
            </a:r>
            <a:r>
              <a:rPr lang="en-US" altLang="zh-CN" sz="1600" b="0" dirty="0"/>
              <a:t>i</a:t>
            </a:r>
            <a:r>
              <a:rPr lang="en-US" altLang="zh-CN" sz="1600" b="0" dirty="0">
                <a:solidFill>
                  <a:srgbClr val="BBBBBB"/>
                </a:solidFill>
              </a:rPr>
              <a:t> </a:t>
            </a:r>
            <a:r>
              <a:rPr lang="en-US" altLang="zh-CN" sz="1600" b="0" dirty="0">
                <a:solidFill>
                  <a:srgbClr val="666666"/>
                </a:solidFill>
              </a:rPr>
              <a:t>&lt;</a:t>
            </a:r>
            <a:r>
              <a:rPr lang="en-US" altLang="zh-CN" sz="1600" b="0" dirty="0">
                <a:solidFill>
                  <a:srgbClr val="BBBBBB"/>
                </a:solidFill>
              </a:rPr>
              <a:t> </a:t>
            </a:r>
            <a:r>
              <a:rPr lang="en-US" altLang="zh-CN" sz="1600" b="0" dirty="0" err="1"/>
              <a:t>loops;i</a:t>
            </a:r>
            <a:r>
              <a:rPr lang="en-US" altLang="zh-CN" sz="1600" b="0" dirty="0">
                <a:solidFill>
                  <a:srgbClr val="666666"/>
                </a:solidFill>
              </a:rPr>
              <a:t>++</a:t>
            </a:r>
            <a:r>
              <a:rPr lang="en-US" altLang="zh-CN" sz="1600" b="0" dirty="0"/>
              <a:t>)</a:t>
            </a:r>
            <a:r>
              <a:rPr lang="en-US" altLang="zh-CN" sz="1600" b="0" dirty="0">
                <a:solidFill>
                  <a:srgbClr val="BBBBBB"/>
                </a:solidFill>
              </a:rPr>
              <a:t> 	</a:t>
            </a:r>
            <a:r>
              <a:rPr lang="en-US" altLang="zh-CN" sz="1600" b="0" dirty="0"/>
              <a:t>{counter</a:t>
            </a:r>
            <a:r>
              <a:rPr lang="en-US" altLang="zh-CN" sz="1600" b="0" dirty="0">
                <a:solidFill>
                  <a:srgbClr val="666666"/>
                </a:solidFill>
              </a:rPr>
              <a:t>++</a:t>
            </a:r>
            <a:r>
              <a:rPr lang="en-US" altLang="zh-CN" sz="1600" b="0" dirty="0"/>
              <a:t>; } </a:t>
            </a:r>
          </a:p>
          <a:p>
            <a:pPr marL="0" indent="0">
              <a:buNone/>
            </a:pPr>
            <a:r>
              <a:rPr lang="zh-CN" altLang="en-US" sz="1600" b="0" dirty="0">
                <a:solidFill>
                  <a:srgbClr val="008000"/>
                </a:solidFill>
              </a:rPr>
              <a:t>        </a:t>
            </a:r>
            <a:r>
              <a:rPr lang="en-US" altLang="zh-CN" sz="1600" b="0" dirty="0">
                <a:solidFill>
                  <a:srgbClr val="008000"/>
                </a:solidFill>
              </a:rPr>
              <a:t>return</a:t>
            </a:r>
            <a:r>
              <a:rPr lang="en-US" altLang="zh-CN" sz="1600" b="0" dirty="0">
                <a:solidFill>
                  <a:srgbClr val="BBBBBB"/>
                </a:solidFill>
              </a:rPr>
              <a:t> </a:t>
            </a:r>
            <a:r>
              <a:rPr lang="en-US" altLang="zh-CN" sz="1600" b="0" dirty="0">
                <a:solidFill>
                  <a:srgbClr val="008000"/>
                </a:solidFill>
              </a:rPr>
              <a:t>NULL</a:t>
            </a:r>
            <a:r>
              <a:rPr lang="en-US" altLang="zh-CN" sz="1600" b="0" dirty="0"/>
              <a:t>; </a:t>
            </a:r>
          </a:p>
          <a:p>
            <a:pPr marL="0" indent="0">
              <a:buNone/>
            </a:pPr>
            <a:r>
              <a:rPr lang="en-US" altLang="zh-CN" sz="1600" b="0" dirty="0"/>
              <a:t>}</a:t>
            </a:r>
            <a:endParaRPr lang="nb-NO" sz="1600" b="0" dirty="0"/>
          </a:p>
        </p:txBody>
      </p:sp>
      <p:sp>
        <p:nvSpPr>
          <p:cNvPr id="6" name="Plassholder for innhold 2">
            <a:extLst>
              <a:ext uri="{FF2B5EF4-FFF2-40B4-BE49-F238E27FC236}">
                <a16:creationId xmlns:a16="http://schemas.microsoft.com/office/drawing/2014/main" id="{852474F5-ACE0-59CD-AB00-FA592FA2D415}"/>
              </a:ext>
            </a:extLst>
          </p:cNvPr>
          <p:cNvSpPr txBox="1">
            <a:spLocks/>
          </p:cNvSpPr>
          <p:nvPr/>
        </p:nvSpPr>
        <p:spPr>
          <a:xfrm>
            <a:off x="5384806" y="1073426"/>
            <a:ext cx="5511794" cy="513853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240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8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6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altLang="zh-CN" sz="1600" b="0" dirty="0">
                <a:solidFill>
                  <a:srgbClr val="B00040"/>
                </a:solidFill>
              </a:rPr>
              <a:t>int</a:t>
            </a:r>
            <a:r>
              <a:rPr lang="en-US" altLang="zh-CN" sz="1600" b="0" dirty="0">
                <a:solidFill>
                  <a:srgbClr val="BBBBBB"/>
                </a:solidFill>
              </a:rPr>
              <a:t> </a:t>
            </a:r>
            <a:r>
              <a:rPr lang="en-US" altLang="zh-CN" sz="1600" b="0" dirty="0">
                <a:solidFill>
                  <a:srgbClr val="0000FF"/>
                </a:solidFill>
              </a:rPr>
              <a:t>main</a:t>
            </a:r>
            <a:r>
              <a:rPr lang="en-US" altLang="zh-CN" sz="1600" b="0" dirty="0"/>
              <a:t>(</a:t>
            </a:r>
            <a:r>
              <a:rPr lang="en-US" altLang="zh-CN" sz="1600" b="0" dirty="0">
                <a:solidFill>
                  <a:srgbClr val="B00040"/>
                </a:solidFill>
              </a:rPr>
              <a:t>int</a:t>
            </a:r>
            <a:r>
              <a:rPr lang="en-US" altLang="zh-CN" sz="1600" b="0" dirty="0">
                <a:solidFill>
                  <a:srgbClr val="BBBBBB"/>
                </a:solidFill>
              </a:rPr>
              <a:t> </a:t>
            </a:r>
            <a:r>
              <a:rPr lang="en-US" altLang="zh-CN" sz="1600" b="0" dirty="0" err="1"/>
              <a:t>argc</a:t>
            </a:r>
            <a:r>
              <a:rPr lang="en-US" altLang="zh-CN" sz="1600" b="0" dirty="0"/>
              <a:t>,</a:t>
            </a:r>
            <a:r>
              <a:rPr lang="en-US" altLang="zh-CN" sz="1600" b="0" dirty="0">
                <a:solidFill>
                  <a:srgbClr val="BBBBBB"/>
                </a:solidFill>
              </a:rPr>
              <a:t> </a:t>
            </a:r>
            <a:r>
              <a:rPr lang="en-US" altLang="zh-CN" sz="1600" b="0" dirty="0">
                <a:solidFill>
                  <a:srgbClr val="B00040"/>
                </a:solidFill>
              </a:rPr>
              <a:t>char</a:t>
            </a:r>
            <a:r>
              <a:rPr lang="en-US" altLang="zh-CN" sz="1600" b="0" dirty="0">
                <a:solidFill>
                  <a:srgbClr val="BBBBBB"/>
                </a:solidFill>
              </a:rPr>
              <a:t> </a:t>
            </a:r>
            <a:r>
              <a:rPr lang="en-US" altLang="zh-CN" sz="1600" b="0" dirty="0">
                <a:solidFill>
                  <a:srgbClr val="666666"/>
                </a:solidFill>
              </a:rPr>
              <a:t>*</a:t>
            </a:r>
            <a:r>
              <a:rPr lang="en-US" altLang="zh-CN" sz="1600" b="0" dirty="0" err="1"/>
              <a:t>argv</a:t>
            </a:r>
            <a:r>
              <a:rPr lang="en-US" altLang="zh-CN" sz="1600" b="0" dirty="0"/>
              <a:t>[])</a:t>
            </a:r>
            <a:r>
              <a:rPr lang="en-US" altLang="zh-CN" sz="1600" b="0" dirty="0">
                <a:solidFill>
                  <a:srgbClr val="BBBBBB"/>
                </a:solidFill>
              </a:rPr>
              <a:t> </a:t>
            </a:r>
          </a:p>
          <a:p>
            <a:pPr marL="0" indent="0">
              <a:buNone/>
            </a:pPr>
            <a:r>
              <a:rPr lang="en-US" altLang="zh-CN" sz="1600" b="0" dirty="0"/>
              <a:t>{ </a:t>
            </a:r>
          </a:p>
          <a:p>
            <a:pPr marL="0" indent="0">
              <a:buNone/>
            </a:pPr>
            <a:r>
              <a:rPr lang="en-US" altLang="zh-CN" sz="1600" b="0" dirty="0">
                <a:solidFill>
                  <a:srgbClr val="008000"/>
                </a:solidFill>
              </a:rPr>
              <a:t>	if</a:t>
            </a:r>
            <a:r>
              <a:rPr lang="en-US" altLang="zh-CN" sz="1600" b="0" dirty="0">
                <a:solidFill>
                  <a:srgbClr val="BBBBBB"/>
                </a:solidFill>
              </a:rPr>
              <a:t> </a:t>
            </a:r>
            <a:r>
              <a:rPr lang="en-US" altLang="zh-CN" sz="1600" b="0" dirty="0"/>
              <a:t>(</a:t>
            </a:r>
            <a:r>
              <a:rPr lang="en-US" altLang="zh-CN" sz="1600" b="0" dirty="0" err="1"/>
              <a:t>argc</a:t>
            </a:r>
            <a:r>
              <a:rPr lang="en-US" altLang="zh-CN" sz="1600" b="0" dirty="0">
                <a:solidFill>
                  <a:srgbClr val="BBBBBB"/>
                </a:solidFill>
              </a:rPr>
              <a:t> </a:t>
            </a:r>
            <a:r>
              <a:rPr lang="en-US" altLang="zh-CN" sz="1600" b="0" dirty="0">
                <a:solidFill>
                  <a:srgbClr val="666666"/>
                </a:solidFill>
              </a:rPr>
              <a:t>!=</a:t>
            </a:r>
            <a:r>
              <a:rPr lang="en-US" altLang="zh-CN" sz="1600" b="0" dirty="0">
                <a:solidFill>
                  <a:srgbClr val="BBBBBB"/>
                </a:solidFill>
              </a:rPr>
              <a:t> </a:t>
            </a:r>
            <a:r>
              <a:rPr lang="en-US" altLang="zh-CN" sz="1600" b="0" dirty="0">
                <a:solidFill>
                  <a:srgbClr val="666666"/>
                </a:solidFill>
              </a:rPr>
              <a:t>2</a:t>
            </a:r>
            <a:r>
              <a:rPr lang="en-US" altLang="zh-CN" sz="1600" b="0" dirty="0"/>
              <a:t>){</a:t>
            </a:r>
            <a:r>
              <a:rPr lang="en-US" altLang="zh-CN" sz="1600" b="0" dirty="0">
                <a:solidFill>
                  <a:srgbClr val="BBBBBB"/>
                </a:solidFill>
              </a:rPr>
              <a:t> </a:t>
            </a:r>
          </a:p>
          <a:p>
            <a:pPr marL="0" indent="0">
              <a:buNone/>
            </a:pPr>
            <a:r>
              <a:rPr lang="en-US" altLang="zh-CN" sz="1600" b="0" dirty="0">
                <a:solidFill>
                  <a:srgbClr val="BBBBBB"/>
                </a:solidFill>
              </a:rPr>
              <a:t>		</a:t>
            </a:r>
            <a:r>
              <a:rPr lang="en-US" altLang="zh-CN" sz="1600" b="0" dirty="0" err="1"/>
              <a:t>fprintf</a:t>
            </a:r>
            <a:r>
              <a:rPr lang="en-US" altLang="zh-CN" sz="1600" b="0" dirty="0"/>
              <a:t>(stderr,</a:t>
            </a:r>
            <a:r>
              <a:rPr lang="en-US" altLang="zh-CN" sz="1600" b="0" dirty="0">
                <a:solidFill>
                  <a:srgbClr val="BBBBBB"/>
                </a:solidFill>
              </a:rPr>
              <a:t> </a:t>
            </a:r>
            <a:r>
              <a:rPr lang="en-US" altLang="zh-CN" sz="1600" b="0" dirty="0">
                <a:solidFill>
                  <a:srgbClr val="BA2121"/>
                </a:solidFill>
              </a:rPr>
              <a:t>"usage: threads &lt;loops&gt;</a:t>
            </a:r>
            <a:r>
              <a:rPr lang="en-US" altLang="zh-CN" sz="1600" b="0" dirty="0">
                <a:solidFill>
                  <a:srgbClr val="AA5D1F"/>
                </a:solidFill>
              </a:rPr>
              <a:t>\n</a:t>
            </a:r>
            <a:r>
              <a:rPr lang="en-US" altLang="zh-CN" sz="1600" b="0" dirty="0">
                <a:solidFill>
                  <a:srgbClr val="BA2121"/>
                </a:solidFill>
              </a:rPr>
              <a:t>"</a:t>
            </a:r>
            <a:r>
              <a:rPr lang="en-US" altLang="zh-CN" sz="1600" b="0" dirty="0"/>
              <a:t>);</a:t>
            </a:r>
            <a:r>
              <a:rPr lang="en-US" altLang="zh-CN" sz="1600" b="0" dirty="0">
                <a:solidFill>
                  <a:srgbClr val="BBBBBB"/>
                </a:solidFill>
              </a:rPr>
              <a:t> </a:t>
            </a:r>
          </a:p>
          <a:p>
            <a:pPr marL="0" indent="0">
              <a:buNone/>
            </a:pPr>
            <a:r>
              <a:rPr lang="en-US" altLang="zh-CN" sz="1600" b="0" dirty="0">
                <a:solidFill>
                  <a:srgbClr val="BBBBBB"/>
                </a:solidFill>
              </a:rPr>
              <a:t>		</a:t>
            </a:r>
            <a:r>
              <a:rPr lang="en-US" altLang="zh-CN" sz="1600" b="0" dirty="0"/>
              <a:t>exit(</a:t>
            </a:r>
            <a:r>
              <a:rPr lang="en-US" altLang="zh-CN" sz="1600" b="0" dirty="0">
                <a:solidFill>
                  <a:srgbClr val="666666"/>
                </a:solidFill>
              </a:rPr>
              <a:t>1</a:t>
            </a:r>
            <a:r>
              <a:rPr lang="en-US" altLang="zh-CN" sz="1600" b="0" dirty="0"/>
              <a:t>);</a:t>
            </a:r>
            <a:r>
              <a:rPr lang="en-US" altLang="zh-CN" sz="1600" b="0" dirty="0">
                <a:solidFill>
                  <a:srgbClr val="BBBBBB"/>
                </a:solidFill>
              </a:rPr>
              <a:t> </a:t>
            </a:r>
            <a:r>
              <a:rPr lang="en-US" altLang="zh-CN" sz="1600" b="0" dirty="0"/>
              <a:t>}</a:t>
            </a:r>
            <a:r>
              <a:rPr lang="en-US" altLang="zh-CN" sz="1600" b="0" dirty="0">
                <a:solidFill>
                  <a:srgbClr val="BBBBBB"/>
                </a:solidFill>
              </a:rPr>
              <a:t> </a:t>
            </a:r>
          </a:p>
          <a:p>
            <a:pPr marL="0" indent="0">
              <a:buNone/>
            </a:pPr>
            <a:r>
              <a:rPr lang="en-US" altLang="zh-CN" sz="1600" b="0" dirty="0">
                <a:solidFill>
                  <a:srgbClr val="BBBBBB"/>
                </a:solidFill>
              </a:rPr>
              <a:t>	</a:t>
            </a:r>
            <a:r>
              <a:rPr lang="en-US" altLang="zh-CN" sz="1600" b="0" dirty="0"/>
              <a:t>loops</a:t>
            </a:r>
            <a:r>
              <a:rPr lang="en-US" altLang="zh-CN" sz="1600" b="0" dirty="0">
                <a:solidFill>
                  <a:srgbClr val="BBBBBB"/>
                </a:solidFill>
              </a:rPr>
              <a:t> </a:t>
            </a:r>
            <a:r>
              <a:rPr lang="en-US" altLang="zh-CN" sz="1600" b="0" dirty="0">
                <a:solidFill>
                  <a:srgbClr val="666666"/>
                </a:solidFill>
              </a:rPr>
              <a:t>=</a:t>
            </a:r>
            <a:r>
              <a:rPr lang="en-US" altLang="zh-CN" sz="1600" b="0" dirty="0">
                <a:solidFill>
                  <a:srgbClr val="BBBBBB"/>
                </a:solidFill>
              </a:rPr>
              <a:t> </a:t>
            </a:r>
            <a:r>
              <a:rPr lang="en-US" altLang="zh-CN" sz="1600" b="0" dirty="0" err="1"/>
              <a:t>atoi</a:t>
            </a:r>
            <a:r>
              <a:rPr lang="en-US" altLang="zh-CN" sz="1600" b="0" dirty="0"/>
              <a:t>(</a:t>
            </a:r>
            <a:r>
              <a:rPr lang="en-US" altLang="zh-CN" sz="1600" b="0" dirty="0" err="1"/>
              <a:t>argv</a:t>
            </a:r>
            <a:r>
              <a:rPr lang="en-US" altLang="zh-CN" sz="1600" b="0" dirty="0"/>
              <a:t>[</a:t>
            </a:r>
            <a:r>
              <a:rPr lang="en-US" altLang="zh-CN" sz="1600" b="0" dirty="0">
                <a:solidFill>
                  <a:srgbClr val="666666"/>
                </a:solidFill>
              </a:rPr>
              <a:t>1</a:t>
            </a:r>
            <a:r>
              <a:rPr lang="en-US" altLang="zh-CN" sz="1600" b="0" dirty="0"/>
              <a:t>]); </a:t>
            </a:r>
          </a:p>
          <a:p>
            <a:pPr marL="0" indent="0">
              <a:buNone/>
            </a:pPr>
            <a:r>
              <a:rPr lang="en-US" altLang="zh-CN" sz="1600" b="0" dirty="0"/>
              <a:t>	</a:t>
            </a:r>
            <a:r>
              <a:rPr lang="en-US" altLang="zh-CN" sz="1600" b="0" dirty="0" err="1"/>
              <a:t>pthread_t</a:t>
            </a:r>
            <a:r>
              <a:rPr lang="en-US" altLang="zh-CN" sz="1600" b="0" dirty="0">
                <a:solidFill>
                  <a:srgbClr val="BBBBBB"/>
                </a:solidFill>
              </a:rPr>
              <a:t> </a:t>
            </a:r>
            <a:r>
              <a:rPr lang="en-US" altLang="zh-CN" sz="1600" b="0" dirty="0"/>
              <a:t>p1,</a:t>
            </a:r>
            <a:r>
              <a:rPr lang="en-US" altLang="zh-CN" sz="1600" b="0" dirty="0">
                <a:solidFill>
                  <a:srgbClr val="BBBBBB"/>
                </a:solidFill>
              </a:rPr>
              <a:t> </a:t>
            </a:r>
            <a:r>
              <a:rPr lang="en-US" altLang="zh-CN" sz="1600" b="0" dirty="0"/>
              <a:t>p2; </a:t>
            </a:r>
          </a:p>
          <a:p>
            <a:pPr marL="0" indent="0">
              <a:buNone/>
            </a:pPr>
            <a:r>
              <a:rPr lang="en-US" altLang="zh-CN" sz="1600" b="0" dirty="0"/>
              <a:t>	</a:t>
            </a:r>
            <a:r>
              <a:rPr lang="en-US" altLang="zh-CN" sz="1600" b="0" dirty="0" err="1"/>
              <a:t>printf</a:t>
            </a:r>
            <a:r>
              <a:rPr lang="en-US" altLang="zh-CN" sz="1600" b="0" dirty="0"/>
              <a:t>(</a:t>
            </a:r>
            <a:r>
              <a:rPr lang="en-US" altLang="zh-CN" sz="1600" b="0" dirty="0">
                <a:solidFill>
                  <a:srgbClr val="BA2121"/>
                </a:solidFill>
              </a:rPr>
              <a:t>"Initial value : %d</a:t>
            </a:r>
            <a:r>
              <a:rPr lang="en-US" altLang="zh-CN" sz="1600" b="0" dirty="0">
                <a:solidFill>
                  <a:srgbClr val="AA5D1F"/>
                </a:solidFill>
              </a:rPr>
              <a:t>\n</a:t>
            </a:r>
            <a:r>
              <a:rPr lang="en-US" altLang="zh-CN" sz="1600" b="0" dirty="0">
                <a:solidFill>
                  <a:srgbClr val="BA2121"/>
                </a:solidFill>
              </a:rPr>
              <a:t>"</a:t>
            </a:r>
            <a:r>
              <a:rPr lang="en-US" altLang="zh-CN" sz="1600" b="0" dirty="0"/>
              <a:t>,</a:t>
            </a:r>
            <a:r>
              <a:rPr lang="en-US" altLang="zh-CN" sz="1600" b="0" dirty="0">
                <a:solidFill>
                  <a:srgbClr val="BBBBBB"/>
                </a:solidFill>
              </a:rPr>
              <a:t> </a:t>
            </a:r>
            <a:r>
              <a:rPr lang="en-US" altLang="zh-CN" sz="1600" b="0" dirty="0"/>
              <a:t>counter); 	</a:t>
            </a:r>
            <a:r>
              <a:rPr lang="en-US" altLang="zh-CN" sz="1600" b="0" dirty="0" err="1"/>
              <a:t>pthread_create</a:t>
            </a:r>
            <a:r>
              <a:rPr lang="en-US" altLang="zh-CN" sz="1600" b="0" dirty="0"/>
              <a:t>(</a:t>
            </a:r>
            <a:r>
              <a:rPr lang="en-US" altLang="zh-CN" sz="1600" b="0" dirty="0">
                <a:solidFill>
                  <a:srgbClr val="666666"/>
                </a:solidFill>
              </a:rPr>
              <a:t>&amp;</a:t>
            </a:r>
            <a:r>
              <a:rPr lang="en-US" altLang="zh-CN" sz="1600" b="0" dirty="0"/>
              <a:t>p1,</a:t>
            </a:r>
            <a:r>
              <a:rPr lang="en-US" altLang="zh-CN" sz="1600" b="0" dirty="0">
                <a:solidFill>
                  <a:srgbClr val="BBBBBB"/>
                </a:solidFill>
              </a:rPr>
              <a:t> </a:t>
            </a:r>
            <a:r>
              <a:rPr lang="en-US" altLang="zh-CN" sz="1600" b="0" dirty="0">
                <a:solidFill>
                  <a:srgbClr val="008000"/>
                </a:solidFill>
              </a:rPr>
              <a:t>NULL</a:t>
            </a:r>
            <a:r>
              <a:rPr lang="en-US" altLang="zh-CN" sz="1600" b="0" dirty="0"/>
              <a:t>,</a:t>
            </a:r>
            <a:r>
              <a:rPr lang="en-US" altLang="zh-CN" sz="1600" b="0" dirty="0">
                <a:solidFill>
                  <a:srgbClr val="BBBBBB"/>
                </a:solidFill>
              </a:rPr>
              <a:t> </a:t>
            </a:r>
            <a:r>
              <a:rPr lang="en-US" altLang="zh-CN" sz="1600" b="0" dirty="0"/>
              <a:t>worker,</a:t>
            </a:r>
            <a:r>
              <a:rPr lang="en-US" altLang="zh-CN" sz="1600" b="0" dirty="0">
                <a:solidFill>
                  <a:srgbClr val="BBBBBB"/>
                </a:solidFill>
              </a:rPr>
              <a:t> </a:t>
            </a:r>
            <a:r>
              <a:rPr lang="en-US" altLang="zh-CN" sz="1600" b="0" dirty="0">
                <a:solidFill>
                  <a:srgbClr val="008000"/>
                </a:solidFill>
              </a:rPr>
              <a:t>NULL</a:t>
            </a:r>
            <a:r>
              <a:rPr lang="en-US" altLang="zh-CN" sz="1600" b="0" dirty="0"/>
              <a:t>);</a:t>
            </a:r>
            <a:r>
              <a:rPr lang="en-US" altLang="zh-CN" sz="1600" b="0" dirty="0">
                <a:solidFill>
                  <a:srgbClr val="BBBBBB"/>
                </a:solidFill>
              </a:rPr>
              <a:t> 	</a:t>
            </a:r>
            <a:r>
              <a:rPr lang="en-US" altLang="zh-CN" sz="1600" b="0" dirty="0" err="1"/>
              <a:t>pthread_create</a:t>
            </a:r>
            <a:r>
              <a:rPr lang="en-US" altLang="zh-CN" sz="1600" b="0" dirty="0"/>
              <a:t>(</a:t>
            </a:r>
            <a:r>
              <a:rPr lang="en-US" altLang="zh-CN" sz="1600" b="0" dirty="0">
                <a:solidFill>
                  <a:srgbClr val="666666"/>
                </a:solidFill>
              </a:rPr>
              <a:t>&amp;</a:t>
            </a:r>
            <a:r>
              <a:rPr lang="en-US" altLang="zh-CN" sz="1600" b="0" dirty="0"/>
              <a:t>p2,</a:t>
            </a:r>
            <a:r>
              <a:rPr lang="en-US" altLang="zh-CN" sz="1600" b="0" dirty="0">
                <a:solidFill>
                  <a:srgbClr val="BBBBBB"/>
                </a:solidFill>
              </a:rPr>
              <a:t> </a:t>
            </a:r>
            <a:r>
              <a:rPr lang="en-US" altLang="zh-CN" sz="1600" b="0" dirty="0">
                <a:solidFill>
                  <a:srgbClr val="008000"/>
                </a:solidFill>
              </a:rPr>
              <a:t>NULL</a:t>
            </a:r>
            <a:r>
              <a:rPr lang="en-US" altLang="zh-CN" sz="1600" b="0" dirty="0"/>
              <a:t>,</a:t>
            </a:r>
            <a:r>
              <a:rPr lang="en-US" altLang="zh-CN" sz="1600" b="0" dirty="0">
                <a:solidFill>
                  <a:srgbClr val="BBBBBB"/>
                </a:solidFill>
              </a:rPr>
              <a:t> </a:t>
            </a:r>
            <a:r>
              <a:rPr lang="en-US" altLang="zh-CN" sz="1600" b="0" dirty="0"/>
              <a:t>worker,</a:t>
            </a:r>
            <a:r>
              <a:rPr lang="en-US" altLang="zh-CN" sz="1600" b="0" dirty="0">
                <a:solidFill>
                  <a:srgbClr val="BBBBBB"/>
                </a:solidFill>
              </a:rPr>
              <a:t> </a:t>
            </a:r>
            <a:r>
              <a:rPr lang="en-US" altLang="zh-CN" sz="1600" b="0" dirty="0">
                <a:solidFill>
                  <a:srgbClr val="008000"/>
                </a:solidFill>
              </a:rPr>
              <a:t>NULL</a:t>
            </a:r>
            <a:r>
              <a:rPr lang="en-US" altLang="zh-CN" sz="1600" b="0" dirty="0"/>
              <a:t>); 	</a:t>
            </a:r>
            <a:r>
              <a:rPr lang="en-US" altLang="zh-CN" sz="1600" b="0" dirty="0" err="1"/>
              <a:t>pthread_join</a:t>
            </a:r>
            <a:r>
              <a:rPr lang="en-US" altLang="zh-CN" sz="1600" b="0" dirty="0"/>
              <a:t>(p1,</a:t>
            </a:r>
            <a:r>
              <a:rPr lang="en-US" altLang="zh-CN" sz="1600" b="0" dirty="0">
                <a:solidFill>
                  <a:srgbClr val="BBBBBB"/>
                </a:solidFill>
              </a:rPr>
              <a:t> </a:t>
            </a:r>
            <a:r>
              <a:rPr lang="en-US" altLang="zh-CN" sz="1600" b="0" dirty="0">
                <a:solidFill>
                  <a:srgbClr val="008000"/>
                </a:solidFill>
              </a:rPr>
              <a:t>NULL</a:t>
            </a:r>
            <a:r>
              <a:rPr lang="en-US" altLang="zh-CN" sz="1600" b="0" dirty="0"/>
              <a:t>); </a:t>
            </a:r>
          </a:p>
          <a:p>
            <a:pPr marL="0" indent="0">
              <a:buNone/>
            </a:pPr>
            <a:r>
              <a:rPr lang="en-US" altLang="zh-CN" sz="1600" b="0" dirty="0"/>
              <a:t>	</a:t>
            </a:r>
            <a:r>
              <a:rPr lang="en-US" altLang="zh-CN" sz="1600" b="0" dirty="0" err="1"/>
              <a:t>pthread_join</a:t>
            </a:r>
            <a:r>
              <a:rPr lang="en-US" altLang="zh-CN" sz="1600" b="0" dirty="0"/>
              <a:t>(p2,</a:t>
            </a:r>
            <a:r>
              <a:rPr lang="en-US" altLang="zh-CN" sz="1600" b="0" dirty="0">
                <a:solidFill>
                  <a:srgbClr val="BBBBBB"/>
                </a:solidFill>
              </a:rPr>
              <a:t> </a:t>
            </a:r>
            <a:r>
              <a:rPr lang="en-US" altLang="zh-CN" sz="1600" b="0" dirty="0">
                <a:solidFill>
                  <a:srgbClr val="008000"/>
                </a:solidFill>
              </a:rPr>
              <a:t>NULL</a:t>
            </a:r>
            <a:r>
              <a:rPr lang="en-US" altLang="zh-CN" sz="1600" b="0" dirty="0"/>
              <a:t>); </a:t>
            </a:r>
          </a:p>
          <a:p>
            <a:pPr marL="0" indent="0">
              <a:buNone/>
            </a:pPr>
            <a:r>
              <a:rPr lang="en-US" altLang="zh-CN" sz="1600" b="0" dirty="0"/>
              <a:t>	</a:t>
            </a:r>
            <a:r>
              <a:rPr lang="en-US" altLang="zh-CN" sz="1600" b="0" dirty="0" err="1"/>
              <a:t>printf</a:t>
            </a:r>
            <a:r>
              <a:rPr lang="en-US" altLang="zh-CN" sz="1600" b="0" dirty="0"/>
              <a:t>(</a:t>
            </a:r>
            <a:r>
              <a:rPr lang="en-US" altLang="zh-CN" sz="1600" b="0" dirty="0">
                <a:solidFill>
                  <a:srgbClr val="BA2121"/>
                </a:solidFill>
              </a:rPr>
              <a:t>"Final value : %d</a:t>
            </a:r>
            <a:r>
              <a:rPr lang="en-US" altLang="zh-CN" sz="1600" b="0" dirty="0">
                <a:solidFill>
                  <a:srgbClr val="AA5D1F"/>
                </a:solidFill>
              </a:rPr>
              <a:t>\n</a:t>
            </a:r>
            <a:r>
              <a:rPr lang="en-US" altLang="zh-CN" sz="1600" b="0" dirty="0">
                <a:solidFill>
                  <a:srgbClr val="BA2121"/>
                </a:solidFill>
              </a:rPr>
              <a:t>"</a:t>
            </a:r>
            <a:r>
              <a:rPr lang="en-US" altLang="zh-CN" sz="1600" b="0" dirty="0"/>
              <a:t>,</a:t>
            </a:r>
            <a:r>
              <a:rPr lang="en-US" altLang="zh-CN" sz="1600" b="0" dirty="0">
                <a:solidFill>
                  <a:srgbClr val="BBBBBB"/>
                </a:solidFill>
              </a:rPr>
              <a:t> </a:t>
            </a:r>
            <a:r>
              <a:rPr lang="en-US" altLang="zh-CN" sz="1600" b="0" dirty="0"/>
              <a:t>counter); </a:t>
            </a:r>
          </a:p>
          <a:p>
            <a:pPr marL="0" indent="0">
              <a:buNone/>
            </a:pPr>
            <a:r>
              <a:rPr lang="en-US" altLang="zh-CN" sz="1600" b="0" dirty="0">
                <a:solidFill>
                  <a:srgbClr val="008000"/>
                </a:solidFill>
              </a:rPr>
              <a:t>	return</a:t>
            </a:r>
            <a:r>
              <a:rPr lang="en-US" altLang="zh-CN" sz="1600" b="0" dirty="0">
                <a:solidFill>
                  <a:srgbClr val="BBBBBB"/>
                </a:solidFill>
              </a:rPr>
              <a:t> </a:t>
            </a:r>
            <a:r>
              <a:rPr lang="en-US" altLang="zh-CN" sz="1600" b="0" dirty="0">
                <a:solidFill>
                  <a:srgbClr val="666666"/>
                </a:solidFill>
              </a:rPr>
              <a:t>0</a:t>
            </a:r>
            <a:r>
              <a:rPr lang="en-US" altLang="zh-CN" sz="1600" b="0" dirty="0"/>
              <a:t>; </a:t>
            </a:r>
          </a:p>
          <a:p>
            <a:pPr marL="0" indent="0">
              <a:buNone/>
            </a:pPr>
            <a:r>
              <a:rPr lang="en-US" altLang="zh-CN" sz="1600" b="0" dirty="0"/>
              <a:t>}</a:t>
            </a:r>
            <a:endParaRPr lang="nb-NO" sz="2000" b="0" dirty="0"/>
          </a:p>
        </p:txBody>
      </p:sp>
      <p:sp>
        <p:nvSpPr>
          <p:cNvPr id="3" name="文本框 15">
            <a:extLst>
              <a:ext uri="{FF2B5EF4-FFF2-40B4-BE49-F238E27FC236}">
                <a16:creationId xmlns:a16="http://schemas.microsoft.com/office/drawing/2014/main" id="{A81D9DEE-F573-5AFF-BA4D-4B263097FA8C}"/>
              </a:ext>
            </a:extLst>
          </p:cNvPr>
          <p:cNvSpPr txBox="1"/>
          <p:nvPr/>
        </p:nvSpPr>
        <p:spPr>
          <a:xfrm>
            <a:off x="2391945" y="5597435"/>
            <a:ext cx="7391400" cy="1015663"/>
          </a:xfrm>
          <a:prstGeom prst="rect">
            <a:avLst/>
          </a:prstGeom>
          <a:noFill/>
        </p:spPr>
        <p:txBody>
          <a:bodyPr wrap="square">
            <a:spAutoFit/>
          </a:bodyPr>
          <a:lstStyle/>
          <a:p>
            <a:r>
              <a:rPr lang="en-GB" altLang="zh-CN" sz="2000" b="0" dirty="0"/>
              <a:t>This concurrent program has a race condition, and may produce different final values of counter for different runs, depending on different </a:t>
            </a:r>
            <a:r>
              <a:rPr lang="en-GB" altLang="zh-CN" sz="2000" b="0" dirty="0" err="1"/>
              <a:t>interleavings</a:t>
            </a:r>
            <a:r>
              <a:rPr lang="en-GB" altLang="zh-CN" sz="2000" b="0" dirty="0"/>
              <a:t> of worker threads</a:t>
            </a:r>
            <a:endParaRPr lang="en-US" altLang="zh-CN" sz="2000" b="0" dirty="0">
              <a:latin typeface="Helvetica" pitchFamily="2" charset="0"/>
            </a:endParaRPr>
          </a:p>
        </p:txBody>
      </p:sp>
    </p:spTree>
    <p:extLst>
      <p:ext uri="{BB962C8B-B14F-4D97-AF65-F5344CB8AC3E}">
        <p14:creationId xmlns:p14="http://schemas.microsoft.com/office/powerpoint/2010/main" val="17650833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64C38E-073B-DEC0-30A1-9C9C5F4F4C4A}"/>
              </a:ext>
            </a:extLst>
          </p:cNvPr>
          <p:cNvSpPr>
            <a:spLocks noGrp="1"/>
          </p:cNvSpPr>
          <p:nvPr>
            <p:ph type="title"/>
          </p:nvPr>
        </p:nvSpPr>
        <p:spPr/>
        <p:txBody>
          <a:bodyPr/>
          <a:lstStyle/>
          <a:p>
            <a:r>
              <a:rPr lang="en-US" altLang="zh-CN" dirty="0"/>
              <a:t>Semaphore</a:t>
            </a:r>
            <a:r>
              <a:rPr lang="zh-CN" altLang="en-US" dirty="0"/>
              <a:t> </a:t>
            </a:r>
            <a:r>
              <a:rPr lang="en-US" altLang="zh-CN" dirty="0"/>
              <a:t>for</a:t>
            </a:r>
            <a:r>
              <a:rPr lang="zh-CN" altLang="en-US" dirty="0"/>
              <a:t> </a:t>
            </a:r>
            <a:r>
              <a:rPr lang="en-US" altLang="zh-CN" dirty="0"/>
              <a:t>Ordering</a:t>
            </a:r>
            <a:endParaRPr lang="en-US" dirty="0"/>
          </a:p>
        </p:txBody>
      </p:sp>
      <p:sp>
        <p:nvSpPr>
          <p:cNvPr id="3" name="内容占位符 2">
            <a:extLst>
              <a:ext uri="{FF2B5EF4-FFF2-40B4-BE49-F238E27FC236}">
                <a16:creationId xmlns:a16="http://schemas.microsoft.com/office/drawing/2014/main" id="{09C8EC84-C08E-1C4D-FD51-C282D37FB106}"/>
              </a:ext>
            </a:extLst>
          </p:cNvPr>
          <p:cNvSpPr>
            <a:spLocks noGrp="1"/>
          </p:cNvSpPr>
          <p:nvPr>
            <p:ph idx="1"/>
          </p:nvPr>
        </p:nvSpPr>
        <p:spPr/>
        <p:txBody>
          <a:bodyPr/>
          <a:lstStyle/>
          <a:p>
            <a:r>
              <a:rPr lang="en-US" altLang="zh-CN" dirty="0"/>
              <a:t>Case</a:t>
            </a:r>
            <a:r>
              <a:rPr lang="zh-CN" altLang="en-US" dirty="0"/>
              <a:t> </a:t>
            </a:r>
            <a:r>
              <a:rPr lang="en-US" altLang="zh-CN" dirty="0"/>
              <a:t>2: child runs first</a:t>
            </a:r>
            <a:endParaRPr lang="en-US" dirty="0"/>
          </a:p>
        </p:txBody>
      </p:sp>
      <p:pic>
        <p:nvPicPr>
          <p:cNvPr id="5" name="图片 4">
            <a:extLst>
              <a:ext uri="{FF2B5EF4-FFF2-40B4-BE49-F238E27FC236}">
                <a16:creationId xmlns:a16="http://schemas.microsoft.com/office/drawing/2014/main" id="{474F4D77-ECAB-6AAF-B18B-FB7149EE3404}"/>
              </a:ext>
            </a:extLst>
          </p:cNvPr>
          <p:cNvPicPr>
            <a:picLocks noChangeAspect="1"/>
          </p:cNvPicPr>
          <p:nvPr/>
        </p:nvPicPr>
        <p:blipFill>
          <a:blip r:embed="rId2"/>
          <a:stretch>
            <a:fillRect/>
          </a:stretch>
        </p:blipFill>
        <p:spPr>
          <a:xfrm>
            <a:off x="1631771" y="1855824"/>
            <a:ext cx="8709111" cy="3734868"/>
          </a:xfrm>
          <a:prstGeom prst="rect">
            <a:avLst/>
          </a:prstGeom>
        </p:spPr>
      </p:pic>
      <p:sp>
        <p:nvSpPr>
          <p:cNvPr id="7" name="Arrow: Pentagon 6">
            <a:extLst>
              <a:ext uri="{FF2B5EF4-FFF2-40B4-BE49-F238E27FC236}">
                <a16:creationId xmlns:a16="http://schemas.microsoft.com/office/drawing/2014/main" id="{249BE50D-0931-5D74-CED9-E6E14CC89A12}"/>
              </a:ext>
            </a:extLst>
          </p:cNvPr>
          <p:cNvSpPr/>
          <p:nvPr/>
        </p:nvSpPr>
        <p:spPr bwMode="auto">
          <a:xfrm>
            <a:off x="873528" y="3109441"/>
            <a:ext cx="990600" cy="319559"/>
          </a:xfrm>
          <a:prstGeom prst="homePlate">
            <a:avLst/>
          </a:prstGeom>
          <a:solidFill>
            <a:srgbClr val="FFFF00"/>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r>
              <a:rPr lang="en-GB" altLang="zh-CN" sz="1800" b="0" dirty="0">
                <a:latin typeface="Gill Sans" panose="020B0502020104020203"/>
              </a:rPr>
              <a:t>Sem=1</a:t>
            </a:r>
            <a:endParaRPr lang="en-US" sz="1800" b="0" dirty="0">
              <a:latin typeface="Gill Sans" panose="020B0502020104020203"/>
            </a:endParaRPr>
          </a:p>
        </p:txBody>
      </p:sp>
      <p:sp>
        <p:nvSpPr>
          <p:cNvPr id="8" name="Arrow: Pentagon 7">
            <a:extLst>
              <a:ext uri="{FF2B5EF4-FFF2-40B4-BE49-F238E27FC236}">
                <a16:creationId xmlns:a16="http://schemas.microsoft.com/office/drawing/2014/main" id="{3D73CDFE-49FF-0666-E77D-CC4D6967899E}"/>
              </a:ext>
            </a:extLst>
          </p:cNvPr>
          <p:cNvSpPr/>
          <p:nvPr/>
        </p:nvSpPr>
        <p:spPr bwMode="auto">
          <a:xfrm>
            <a:off x="873528" y="4572000"/>
            <a:ext cx="990600" cy="319559"/>
          </a:xfrm>
          <a:prstGeom prst="homePlate">
            <a:avLst/>
          </a:prstGeom>
          <a:solidFill>
            <a:srgbClr val="FFFF00"/>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r>
              <a:rPr lang="en-GB" altLang="zh-CN" sz="1800" b="0" dirty="0">
                <a:latin typeface="Gill Sans" panose="020B0502020104020203"/>
              </a:rPr>
              <a:t>Sem=0</a:t>
            </a:r>
            <a:endParaRPr lang="en-US" sz="1800" b="0" dirty="0">
              <a:latin typeface="Gill Sans" panose="020B0502020104020203"/>
            </a:endParaRPr>
          </a:p>
        </p:txBody>
      </p:sp>
    </p:spTree>
    <p:extLst>
      <p:ext uri="{BB962C8B-B14F-4D97-AF65-F5344CB8AC3E}">
        <p14:creationId xmlns:p14="http://schemas.microsoft.com/office/powerpoint/2010/main" val="42158744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41CDBE-9D5D-D8C3-B099-A295AD730ACA}"/>
              </a:ext>
            </a:extLst>
          </p:cNvPr>
          <p:cNvSpPr>
            <a:spLocks noGrp="1"/>
          </p:cNvSpPr>
          <p:nvPr>
            <p:ph type="title"/>
          </p:nvPr>
        </p:nvSpPr>
        <p:spPr/>
        <p:txBody>
          <a:bodyPr/>
          <a:lstStyle/>
          <a:p>
            <a:r>
              <a:rPr lang="en-US" altLang="zh-CN" dirty="0"/>
              <a:t>Semaphore</a:t>
            </a:r>
            <a:r>
              <a:rPr lang="zh-CN" altLang="en-US" dirty="0"/>
              <a:t> </a:t>
            </a:r>
            <a:r>
              <a:rPr lang="en-US" altLang="zh-CN" dirty="0"/>
              <a:t>for</a:t>
            </a:r>
            <a:r>
              <a:rPr lang="zh-CN" altLang="en-US" dirty="0"/>
              <a:t> </a:t>
            </a:r>
            <a:r>
              <a:rPr lang="en-US" altLang="zh-CN" dirty="0"/>
              <a:t>P/C</a:t>
            </a:r>
            <a:endParaRPr lang="en-US" dirty="0"/>
          </a:p>
        </p:txBody>
      </p:sp>
      <p:sp>
        <p:nvSpPr>
          <p:cNvPr id="3" name="内容占位符 2">
            <a:extLst>
              <a:ext uri="{FF2B5EF4-FFF2-40B4-BE49-F238E27FC236}">
                <a16:creationId xmlns:a16="http://schemas.microsoft.com/office/drawing/2014/main" id="{EB23BCCD-F653-B137-BBE3-0B5CE0A54945}"/>
              </a:ext>
            </a:extLst>
          </p:cNvPr>
          <p:cNvSpPr>
            <a:spLocks noGrp="1"/>
          </p:cNvSpPr>
          <p:nvPr>
            <p:ph idx="1"/>
          </p:nvPr>
        </p:nvSpPr>
        <p:spPr/>
        <p:txBody>
          <a:bodyPr/>
          <a:lstStyle/>
          <a:p>
            <a:r>
              <a:rPr lang="en-US" altLang="zh-CN" dirty="0"/>
              <a:t>Shared</a:t>
            </a:r>
            <a:r>
              <a:rPr lang="zh-CN" altLang="en-US" dirty="0"/>
              <a:t> </a:t>
            </a:r>
            <a:r>
              <a:rPr lang="en-US" altLang="zh-CN" dirty="0"/>
              <a:t>data:</a:t>
            </a:r>
          </a:p>
          <a:p>
            <a:endParaRPr lang="en-US" altLang="zh-CN" dirty="0"/>
          </a:p>
          <a:p>
            <a:endParaRPr lang="en-US" altLang="zh-CN" dirty="0"/>
          </a:p>
          <a:p>
            <a:endParaRPr lang="en-US" altLang="zh-CN" dirty="0"/>
          </a:p>
          <a:p>
            <a:endParaRPr lang="en-US" altLang="zh-CN" dirty="0"/>
          </a:p>
          <a:p>
            <a:r>
              <a:rPr lang="en-US" altLang="zh-CN" dirty="0"/>
              <a:t>Initialization:</a:t>
            </a:r>
          </a:p>
          <a:p>
            <a:pPr lvl="1"/>
            <a:endParaRPr lang="en-US" dirty="0"/>
          </a:p>
        </p:txBody>
      </p:sp>
      <p:pic>
        <p:nvPicPr>
          <p:cNvPr id="11" name="图片 10">
            <a:extLst>
              <a:ext uri="{FF2B5EF4-FFF2-40B4-BE49-F238E27FC236}">
                <a16:creationId xmlns:a16="http://schemas.microsoft.com/office/drawing/2014/main" id="{EE3E5040-891C-9A62-282C-6C4EBE1E8FD7}"/>
              </a:ext>
            </a:extLst>
          </p:cNvPr>
          <p:cNvPicPr>
            <a:picLocks noChangeAspect="1"/>
          </p:cNvPicPr>
          <p:nvPr/>
        </p:nvPicPr>
        <p:blipFill>
          <a:blip r:embed="rId2"/>
          <a:stretch>
            <a:fillRect/>
          </a:stretch>
        </p:blipFill>
        <p:spPr>
          <a:xfrm>
            <a:off x="2432050" y="1755322"/>
            <a:ext cx="3060700" cy="952500"/>
          </a:xfrm>
          <a:prstGeom prst="rect">
            <a:avLst/>
          </a:prstGeom>
        </p:spPr>
      </p:pic>
      <p:pic>
        <p:nvPicPr>
          <p:cNvPr id="12" name="图片 11">
            <a:extLst>
              <a:ext uri="{FF2B5EF4-FFF2-40B4-BE49-F238E27FC236}">
                <a16:creationId xmlns:a16="http://schemas.microsoft.com/office/drawing/2014/main" id="{CA9CF019-092D-96E1-BF0F-F4F55E8B7A99}"/>
              </a:ext>
            </a:extLst>
          </p:cNvPr>
          <p:cNvPicPr>
            <a:picLocks noChangeAspect="1"/>
          </p:cNvPicPr>
          <p:nvPr/>
        </p:nvPicPr>
        <p:blipFill>
          <a:blip r:embed="rId3"/>
          <a:stretch>
            <a:fillRect/>
          </a:stretch>
        </p:blipFill>
        <p:spPr>
          <a:xfrm>
            <a:off x="2260600" y="3880756"/>
            <a:ext cx="5211034" cy="1279072"/>
          </a:xfrm>
          <a:prstGeom prst="rect">
            <a:avLst/>
          </a:prstGeom>
        </p:spPr>
      </p:pic>
      <p:sp>
        <p:nvSpPr>
          <p:cNvPr id="13" name="文本框 12">
            <a:extLst>
              <a:ext uri="{FF2B5EF4-FFF2-40B4-BE49-F238E27FC236}">
                <a16:creationId xmlns:a16="http://schemas.microsoft.com/office/drawing/2014/main" id="{7C1D4AC7-C497-E4F8-4E1F-564FC8A0F190}"/>
              </a:ext>
            </a:extLst>
          </p:cNvPr>
          <p:cNvSpPr txBox="1"/>
          <p:nvPr/>
        </p:nvSpPr>
        <p:spPr>
          <a:xfrm>
            <a:off x="5820697" y="1784595"/>
            <a:ext cx="1518364" cy="461665"/>
          </a:xfrm>
          <a:prstGeom prst="rect">
            <a:avLst/>
          </a:prstGeom>
          <a:noFill/>
        </p:spPr>
        <p:txBody>
          <a:bodyPr wrap="none" rtlCol="0">
            <a:spAutoFit/>
          </a:bodyPr>
          <a:lstStyle/>
          <a:p>
            <a:r>
              <a:rPr lang="en-US" altLang="zh-CN" sz="2400" dirty="0">
                <a:solidFill>
                  <a:srgbClr val="0070C0"/>
                </a:solidFill>
              </a:rPr>
              <a:t>producer</a:t>
            </a:r>
            <a:endParaRPr lang="en-US" b="1" dirty="0">
              <a:solidFill>
                <a:srgbClr val="0070C0"/>
              </a:solidFill>
            </a:endParaRPr>
          </a:p>
        </p:txBody>
      </p:sp>
      <p:sp>
        <p:nvSpPr>
          <p:cNvPr id="14" name="文本框 13">
            <a:extLst>
              <a:ext uri="{FF2B5EF4-FFF2-40B4-BE49-F238E27FC236}">
                <a16:creationId xmlns:a16="http://schemas.microsoft.com/office/drawing/2014/main" id="{30594C67-1A0B-11EF-9DE3-7D68DDE5101C}"/>
              </a:ext>
            </a:extLst>
          </p:cNvPr>
          <p:cNvSpPr txBox="1"/>
          <p:nvPr/>
        </p:nvSpPr>
        <p:spPr>
          <a:xfrm>
            <a:off x="5820697" y="2246260"/>
            <a:ext cx="1534394" cy="461665"/>
          </a:xfrm>
          <a:prstGeom prst="rect">
            <a:avLst/>
          </a:prstGeom>
          <a:noFill/>
        </p:spPr>
        <p:txBody>
          <a:bodyPr wrap="none" rtlCol="0">
            <a:spAutoFit/>
          </a:bodyPr>
          <a:lstStyle/>
          <a:p>
            <a:r>
              <a:rPr lang="en-US" altLang="zh-CN" sz="2400" dirty="0">
                <a:solidFill>
                  <a:srgbClr val="0070C0"/>
                </a:solidFill>
              </a:rPr>
              <a:t>consumer</a:t>
            </a:r>
            <a:endParaRPr lang="en-US" b="1" dirty="0">
              <a:solidFill>
                <a:srgbClr val="0070C0"/>
              </a:solidFill>
            </a:endParaRPr>
          </a:p>
        </p:txBody>
      </p:sp>
    </p:spTree>
    <p:extLst>
      <p:ext uri="{BB962C8B-B14F-4D97-AF65-F5344CB8AC3E}">
        <p14:creationId xmlns:p14="http://schemas.microsoft.com/office/powerpoint/2010/main" val="1998459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41CDBE-9D5D-D8C3-B099-A295AD730ACA}"/>
              </a:ext>
            </a:extLst>
          </p:cNvPr>
          <p:cNvSpPr>
            <a:spLocks noGrp="1"/>
          </p:cNvSpPr>
          <p:nvPr>
            <p:ph type="title"/>
          </p:nvPr>
        </p:nvSpPr>
        <p:spPr/>
        <p:txBody>
          <a:bodyPr/>
          <a:lstStyle/>
          <a:p>
            <a:r>
              <a:rPr lang="en-US" altLang="zh-CN" dirty="0"/>
              <a:t>Semaphore</a:t>
            </a:r>
            <a:r>
              <a:rPr lang="zh-CN" altLang="en-US" dirty="0"/>
              <a:t> </a:t>
            </a:r>
            <a:r>
              <a:rPr lang="en-US" altLang="zh-CN" dirty="0"/>
              <a:t>for</a:t>
            </a:r>
            <a:r>
              <a:rPr lang="zh-CN" altLang="en-US" dirty="0"/>
              <a:t> </a:t>
            </a:r>
            <a:r>
              <a:rPr lang="en-US" altLang="zh-CN" dirty="0"/>
              <a:t>P/C</a:t>
            </a:r>
            <a:endParaRPr lang="en-US" dirty="0"/>
          </a:p>
        </p:txBody>
      </p:sp>
      <p:sp>
        <p:nvSpPr>
          <p:cNvPr id="3" name="内容占位符 2">
            <a:extLst>
              <a:ext uri="{FF2B5EF4-FFF2-40B4-BE49-F238E27FC236}">
                <a16:creationId xmlns:a16="http://schemas.microsoft.com/office/drawing/2014/main" id="{EB23BCCD-F653-B137-BBE3-0B5CE0A54945}"/>
              </a:ext>
            </a:extLst>
          </p:cNvPr>
          <p:cNvSpPr>
            <a:spLocks noGrp="1"/>
          </p:cNvSpPr>
          <p:nvPr>
            <p:ph idx="1"/>
          </p:nvPr>
        </p:nvSpPr>
        <p:spPr/>
        <p:txBody>
          <a:bodyPr/>
          <a:lstStyle/>
          <a:p>
            <a:endParaRPr lang="en-US" dirty="0"/>
          </a:p>
        </p:txBody>
      </p:sp>
      <p:pic>
        <p:nvPicPr>
          <p:cNvPr id="7" name="图片 6">
            <a:extLst>
              <a:ext uri="{FF2B5EF4-FFF2-40B4-BE49-F238E27FC236}">
                <a16:creationId xmlns:a16="http://schemas.microsoft.com/office/drawing/2014/main" id="{DA2C64E6-9D4F-EA6C-A972-ECCADC17476C}"/>
              </a:ext>
            </a:extLst>
          </p:cNvPr>
          <p:cNvPicPr>
            <a:picLocks noChangeAspect="1"/>
          </p:cNvPicPr>
          <p:nvPr/>
        </p:nvPicPr>
        <p:blipFill rotWithShape="1">
          <a:blip r:embed="rId2"/>
          <a:srcRect t="27041"/>
          <a:stretch/>
        </p:blipFill>
        <p:spPr>
          <a:xfrm>
            <a:off x="1999972" y="921250"/>
            <a:ext cx="7228810" cy="2507750"/>
          </a:xfrm>
          <a:prstGeom prst="rect">
            <a:avLst/>
          </a:prstGeom>
        </p:spPr>
      </p:pic>
      <p:pic>
        <p:nvPicPr>
          <p:cNvPr id="10" name="图片 9">
            <a:extLst>
              <a:ext uri="{FF2B5EF4-FFF2-40B4-BE49-F238E27FC236}">
                <a16:creationId xmlns:a16="http://schemas.microsoft.com/office/drawing/2014/main" id="{5F07E3BE-EC82-156C-B044-9DA8ACEC7496}"/>
              </a:ext>
            </a:extLst>
          </p:cNvPr>
          <p:cNvPicPr>
            <a:picLocks noChangeAspect="1"/>
          </p:cNvPicPr>
          <p:nvPr/>
        </p:nvPicPr>
        <p:blipFill>
          <a:blip r:embed="rId3"/>
          <a:stretch>
            <a:fillRect/>
          </a:stretch>
        </p:blipFill>
        <p:spPr>
          <a:xfrm>
            <a:off x="1999973" y="3652020"/>
            <a:ext cx="6672889" cy="2571503"/>
          </a:xfrm>
          <a:prstGeom prst="rect">
            <a:avLst/>
          </a:prstGeom>
        </p:spPr>
      </p:pic>
      <p:sp>
        <p:nvSpPr>
          <p:cNvPr id="5" name="文本框 4">
            <a:extLst>
              <a:ext uri="{FF2B5EF4-FFF2-40B4-BE49-F238E27FC236}">
                <a16:creationId xmlns:a16="http://schemas.microsoft.com/office/drawing/2014/main" id="{10C1BC2E-34E5-5D79-8D0E-A66D405F7A07}"/>
              </a:ext>
            </a:extLst>
          </p:cNvPr>
          <p:cNvSpPr txBox="1"/>
          <p:nvPr/>
        </p:nvSpPr>
        <p:spPr>
          <a:xfrm>
            <a:off x="8033657" y="959322"/>
            <a:ext cx="1463862" cy="523220"/>
          </a:xfrm>
          <a:prstGeom prst="rect">
            <a:avLst/>
          </a:prstGeom>
          <a:noFill/>
        </p:spPr>
        <p:txBody>
          <a:bodyPr wrap="none" rtlCol="0">
            <a:spAutoFit/>
          </a:bodyPr>
          <a:lstStyle/>
          <a:p>
            <a:r>
              <a:rPr lang="en-US" altLang="zh-CN" sz="2800" dirty="0">
                <a:solidFill>
                  <a:srgbClr val="FF0000"/>
                </a:solidFill>
              </a:rPr>
              <a:t>MAX=1</a:t>
            </a:r>
            <a:endParaRPr lang="en-US" sz="2800" dirty="0">
              <a:solidFill>
                <a:srgbClr val="FF0000"/>
              </a:solidFill>
            </a:endParaRPr>
          </a:p>
        </p:txBody>
      </p:sp>
    </p:spTree>
    <p:extLst>
      <p:ext uri="{BB962C8B-B14F-4D97-AF65-F5344CB8AC3E}">
        <p14:creationId xmlns:p14="http://schemas.microsoft.com/office/powerpoint/2010/main" val="295751057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41CDBE-9D5D-D8C3-B099-A295AD730ACA}"/>
              </a:ext>
            </a:extLst>
          </p:cNvPr>
          <p:cNvSpPr>
            <a:spLocks noGrp="1"/>
          </p:cNvSpPr>
          <p:nvPr>
            <p:ph type="title"/>
          </p:nvPr>
        </p:nvSpPr>
        <p:spPr/>
        <p:txBody>
          <a:bodyPr/>
          <a:lstStyle/>
          <a:p>
            <a:r>
              <a:rPr lang="en-US" altLang="zh-CN" dirty="0"/>
              <a:t>Semaphore</a:t>
            </a:r>
            <a:r>
              <a:rPr lang="zh-CN" altLang="en-US" dirty="0"/>
              <a:t> </a:t>
            </a:r>
            <a:r>
              <a:rPr lang="en-US" altLang="zh-CN" dirty="0"/>
              <a:t>for</a:t>
            </a:r>
            <a:r>
              <a:rPr lang="zh-CN" altLang="en-US" dirty="0"/>
              <a:t> </a:t>
            </a:r>
            <a:r>
              <a:rPr lang="en-US" altLang="zh-CN" dirty="0"/>
              <a:t>P/C</a:t>
            </a:r>
            <a:endParaRPr lang="en-US" dirty="0"/>
          </a:p>
        </p:txBody>
      </p:sp>
      <p:sp>
        <p:nvSpPr>
          <p:cNvPr id="3" name="内容占位符 2">
            <a:extLst>
              <a:ext uri="{FF2B5EF4-FFF2-40B4-BE49-F238E27FC236}">
                <a16:creationId xmlns:a16="http://schemas.microsoft.com/office/drawing/2014/main" id="{EB23BCCD-F653-B137-BBE3-0B5CE0A54945}"/>
              </a:ext>
            </a:extLst>
          </p:cNvPr>
          <p:cNvSpPr>
            <a:spLocks noGrp="1"/>
          </p:cNvSpPr>
          <p:nvPr>
            <p:ph idx="1"/>
          </p:nvPr>
        </p:nvSpPr>
        <p:spPr/>
        <p:txBody>
          <a:bodyPr/>
          <a:lstStyle/>
          <a:p>
            <a:endParaRPr lang="en-US" dirty="0"/>
          </a:p>
        </p:txBody>
      </p:sp>
      <p:pic>
        <p:nvPicPr>
          <p:cNvPr id="7" name="图片 6">
            <a:extLst>
              <a:ext uri="{FF2B5EF4-FFF2-40B4-BE49-F238E27FC236}">
                <a16:creationId xmlns:a16="http://schemas.microsoft.com/office/drawing/2014/main" id="{DA2C64E6-9D4F-EA6C-A972-ECCADC17476C}"/>
              </a:ext>
            </a:extLst>
          </p:cNvPr>
          <p:cNvPicPr>
            <a:picLocks noChangeAspect="1"/>
          </p:cNvPicPr>
          <p:nvPr/>
        </p:nvPicPr>
        <p:blipFill rotWithShape="1">
          <a:blip r:embed="rId2"/>
          <a:srcRect t="27041"/>
          <a:stretch/>
        </p:blipFill>
        <p:spPr>
          <a:xfrm>
            <a:off x="1999972" y="921250"/>
            <a:ext cx="7228810" cy="2507750"/>
          </a:xfrm>
          <a:prstGeom prst="rect">
            <a:avLst/>
          </a:prstGeom>
        </p:spPr>
      </p:pic>
      <p:pic>
        <p:nvPicPr>
          <p:cNvPr id="10" name="图片 9">
            <a:extLst>
              <a:ext uri="{FF2B5EF4-FFF2-40B4-BE49-F238E27FC236}">
                <a16:creationId xmlns:a16="http://schemas.microsoft.com/office/drawing/2014/main" id="{5F07E3BE-EC82-156C-B044-9DA8ACEC7496}"/>
              </a:ext>
            </a:extLst>
          </p:cNvPr>
          <p:cNvPicPr>
            <a:picLocks noChangeAspect="1"/>
          </p:cNvPicPr>
          <p:nvPr/>
        </p:nvPicPr>
        <p:blipFill>
          <a:blip r:embed="rId3"/>
          <a:stretch>
            <a:fillRect/>
          </a:stretch>
        </p:blipFill>
        <p:spPr>
          <a:xfrm>
            <a:off x="1999973" y="3652020"/>
            <a:ext cx="6672889" cy="2571503"/>
          </a:xfrm>
          <a:prstGeom prst="rect">
            <a:avLst/>
          </a:prstGeom>
        </p:spPr>
      </p:pic>
      <p:sp>
        <p:nvSpPr>
          <p:cNvPr id="5" name="文本框 4">
            <a:extLst>
              <a:ext uri="{FF2B5EF4-FFF2-40B4-BE49-F238E27FC236}">
                <a16:creationId xmlns:a16="http://schemas.microsoft.com/office/drawing/2014/main" id="{10C1BC2E-34E5-5D79-8D0E-A66D405F7A07}"/>
              </a:ext>
            </a:extLst>
          </p:cNvPr>
          <p:cNvSpPr txBox="1"/>
          <p:nvPr/>
        </p:nvSpPr>
        <p:spPr>
          <a:xfrm>
            <a:off x="7396678" y="646043"/>
            <a:ext cx="1774845" cy="523220"/>
          </a:xfrm>
          <a:prstGeom prst="rect">
            <a:avLst/>
          </a:prstGeom>
          <a:noFill/>
        </p:spPr>
        <p:txBody>
          <a:bodyPr wrap="none" rtlCol="0">
            <a:spAutoFit/>
          </a:bodyPr>
          <a:lstStyle/>
          <a:p>
            <a:r>
              <a:rPr lang="en-US" altLang="zh-CN" sz="2800" dirty="0">
                <a:solidFill>
                  <a:srgbClr val="FF0000"/>
                </a:solidFill>
              </a:rPr>
              <a:t>MAX</a:t>
            </a:r>
            <a:r>
              <a:rPr lang="zh-CN" altLang="en-US" sz="2800" dirty="0">
                <a:solidFill>
                  <a:srgbClr val="FF0000"/>
                </a:solidFill>
              </a:rPr>
              <a:t> </a:t>
            </a:r>
            <a:r>
              <a:rPr lang="en-US" altLang="zh-CN" sz="2800" dirty="0">
                <a:solidFill>
                  <a:srgbClr val="FF0000"/>
                </a:solidFill>
              </a:rPr>
              <a:t>&gt;</a:t>
            </a:r>
            <a:r>
              <a:rPr lang="zh-CN" altLang="en-US" sz="2800" dirty="0">
                <a:solidFill>
                  <a:srgbClr val="FF0000"/>
                </a:solidFill>
              </a:rPr>
              <a:t> </a:t>
            </a:r>
            <a:r>
              <a:rPr lang="en-US" altLang="zh-CN" sz="2800" dirty="0">
                <a:solidFill>
                  <a:srgbClr val="FF0000"/>
                </a:solidFill>
              </a:rPr>
              <a:t>1</a:t>
            </a:r>
            <a:endParaRPr lang="en-US" sz="2800" dirty="0">
              <a:solidFill>
                <a:srgbClr val="FF0000"/>
              </a:solidFill>
            </a:endParaRPr>
          </a:p>
        </p:txBody>
      </p:sp>
      <p:sp>
        <p:nvSpPr>
          <p:cNvPr id="6" name="文本框 5">
            <a:extLst>
              <a:ext uri="{FF2B5EF4-FFF2-40B4-BE49-F238E27FC236}">
                <a16:creationId xmlns:a16="http://schemas.microsoft.com/office/drawing/2014/main" id="{7E147460-D0F8-B440-FBD1-5F3EE1AE8441}"/>
              </a:ext>
            </a:extLst>
          </p:cNvPr>
          <p:cNvSpPr txBox="1"/>
          <p:nvPr/>
        </p:nvSpPr>
        <p:spPr>
          <a:xfrm>
            <a:off x="6753489" y="2074507"/>
            <a:ext cx="2762295" cy="523220"/>
          </a:xfrm>
          <a:prstGeom prst="rect">
            <a:avLst/>
          </a:prstGeom>
          <a:noFill/>
        </p:spPr>
        <p:txBody>
          <a:bodyPr wrap="none" rtlCol="0">
            <a:spAutoFit/>
          </a:bodyPr>
          <a:lstStyle/>
          <a:p>
            <a:r>
              <a:rPr lang="en-US" altLang="zh-CN" sz="2800" dirty="0">
                <a:solidFill>
                  <a:srgbClr val="FF0000"/>
                </a:solidFill>
              </a:rPr>
              <a:t>Race</a:t>
            </a:r>
            <a:r>
              <a:rPr lang="zh-CN" altLang="en-US" sz="2800" dirty="0">
                <a:solidFill>
                  <a:srgbClr val="FF0000"/>
                </a:solidFill>
              </a:rPr>
              <a:t> </a:t>
            </a:r>
            <a:r>
              <a:rPr lang="en-US" altLang="zh-CN" sz="2800" dirty="0">
                <a:solidFill>
                  <a:srgbClr val="FF0000"/>
                </a:solidFill>
              </a:rPr>
              <a:t>condition</a:t>
            </a:r>
            <a:endParaRPr lang="en-US" sz="2800" dirty="0">
              <a:solidFill>
                <a:srgbClr val="FF0000"/>
              </a:solidFill>
            </a:endParaRPr>
          </a:p>
        </p:txBody>
      </p:sp>
      <p:sp>
        <p:nvSpPr>
          <p:cNvPr id="8" name="右箭头 7">
            <a:extLst>
              <a:ext uri="{FF2B5EF4-FFF2-40B4-BE49-F238E27FC236}">
                <a16:creationId xmlns:a16="http://schemas.microsoft.com/office/drawing/2014/main" id="{68009A3A-6479-D340-6C7F-87C02E66B0D5}"/>
              </a:ext>
            </a:extLst>
          </p:cNvPr>
          <p:cNvSpPr/>
          <p:nvPr/>
        </p:nvSpPr>
        <p:spPr>
          <a:xfrm rot="10800000">
            <a:off x="5322879" y="2175126"/>
            <a:ext cx="1172936" cy="265569"/>
          </a:xfrm>
          <a:prstGeom prst="rightArrow">
            <a:avLst/>
          </a:prstGeom>
          <a:solidFill>
            <a:srgbClr val="FF0000"/>
          </a:solidFill>
          <a:ln>
            <a:noFill/>
          </a:ln>
          <a:effectLst>
            <a:outerShdw blurRad="114300" dist="127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82791580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3AE10C-5B54-8532-724D-411E9A5E6382}"/>
              </a:ext>
            </a:extLst>
          </p:cNvPr>
          <p:cNvSpPr>
            <a:spLocks noGrp="1"/>
          </p:cNvSpPr>
          <p:nvPr>
            <p:ph type="title"/>
          </p:nvPr>
        </p:nvSpPr>
        <p:spPr/>
        <p:txBody>
          <a:bodyPr/>
          <a:lstStyle/>
          <a:p>
            <a:r>
              <a:rPr lang="en-US" altLang="zh-CN" dirty="0"/>
              <a:t>Semaphore</a:t>
            </a:r>
            <a:r>
              <a:rPr lang="zh-CN" altLang="en-US" dirty="0"/>
              <a:t> </a:t>
            </a:r>
            <a:r>
              <a:rPr lang="en-US" altLang="zh-CN" dirty="0"/>
              <a:t>for</a:t>
            </a:r>
            <a:r>
              <a:rPr lang="zh-CN" altLang="en-US" dirty="0"/>
              <a:t> </a:t>
            </a:r>
            <a:r>
              <a:rPr lang="en-US" altLang="zh-CN" dirty="0"/>
              <a:t>P/C</a:t>
            </a:r>
            <a:endParaRPr lang="en-US" dirty="0"/>
          </a:p>
        </p:txBody>
      </p:sp>
      <p:grpSp>
        <p:nvGrpSpPr>
          <p:cNvPr id="9" name="组合 8">
            <a:extLst>
              <a:ext uri="{FF2B5EF4-FFF2-40B4-BE49-F238E27FC236}">
                <a16:creationId xmlns:a16="http://schemas.microsoft.com/office/drawing/2014/main" id="{1A5429E6-18F1-4A0D-76DC-0BA615274982}"/>
              </a:ext>
            </a:extLst>
          </p:cNvPr>
          <p:cNvGrpSpPr/>
          <p:nvPr/>
        </p:nvGrpSpPr>
        <p:grpSpPr>
          <a:xfrm>
            <a:off x="6409994" y="1924903"/>
            <a:ext cx="4258006" cy="2061714"/>
            <a:chOff x="4429387" y="2049251"/>
            <a:chExt cx="3832871" cy="1589881"/>
          </a:xfrm>
        </p:grpSpPr>
        <p:pic>
          <p:nvPicPr>
            <p:cNvPr id="7" name="内容占位符 4">
              <a:extLst>
                <a:ext uri="{FF2B5EF4-FFF2-40B4-BE49-F238E27FC236}">
                  <a16:creationId xmlns:a16="http://schemas.microsoft.com/office/drawing/2014/main" id="{9DFCC647-291C-EE93-9041-3E1143EB4633}"/>
                </a:ext>
              </a:extLst>
            </p:cNvPr>
            <p:cNvPicPr>
              <a:picLocks noChangeAspect="1"/>
            </p:cNvPicPr>
            <p:nvPr/>
          </p:nvPicPr>
          <p:blipFill>
            <a:blip r:embed="rId2"/>
            <a:stretch>
              <a:fillRect/>
            </a:stretch>
          </p:blipFill>
          <p:spPr>
            <a:xfrm>
              <a:off x="4429387" y="2049251"/>
              <a:ext cx="3752587" cy="1589881"/>
            </a:xfrm>
            <a:prstGeom prst="rect">
              <a:avLst/>
            </a:prstGeom>
          </p:spPr>
        </p:pic>
        <p:sp>
          <p:nvSpPr>
            <p:cNvPr id="8" name="矩形 7">
              <a:extLst>
                <a:ext uri="{FF2B5EF4-FFF2-40B4-BE49-F238E27FC236}">
                  <a16:creationId xmlns:a16="http://schemas.microsoft.com/office/drawing/2014/main" id="{9DA66A02-FC2D-5CA1-C01E-4E3EB5B97533}"/>
                </a:ext>
              </a:extLst>
            </p:cNvPr>
            <p:cNvSpPr/>
            <p:nvPr/>
          </p:nvSpPr>
          <p:spPr>
            <a:xfrm>
              <a:off x="7913915" y="2689464"/>
              <a:ext cx="348343" cy="620485"/>
            </a:xfrm>
            <a:prstGeom prst="rect">
              <a:avLst/>
            </a:prstGeom>
            <a:solidFill>
              <a:schemeClr val="bg1"/>
            </a:solidFill>
            <a:ln>
              <a:noFill/>
            </a:ln>
            <a:effectLst>
              <a:outerShdw blurRad="114300" dist="12700" dir="5400000" rotWithShape="0">
                <a:srgbClr val="000000">
                  <a:alpha val="0"/>
                </a:srgb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2" name="组合 11">
            <a:extLst>
              <a:ext uri="{FF2B5EF4-FFF2-40B4-BE49-F238E27FC236}">
                <a16:creationId xmlns:a16="http://schemas.microsoft.com/office/drawing/2014/main" id="{9D1095AD-726B-C36F-2308-940252B647A4}"/>
              </a:ext>
            </a:extLst>
          </p:cNvPr>
          <p:cNvGrpSpPr/>
          <p:nvPr/>
        </p:nvGrpSpPr>
        <p:grpSpPr>
          <a:xfrm>
            <a:off x="1592904" y="1992446"/>
            <a:ext cx="4349103" cy="1964224"/>
            <a:chOff x="4429387" y="2049251"/>
            <a:chExt cx="3832871" cy="1589881"/>
          </a:xfrm>
        </p:grpSpPr>
        <p:pic>
          <p:nvPicPr>
            <p:cNvPr id="13" name="内容占位符 4">
              <a:extLst>
                <a:ext uri="{FF2B5EF4-FFF2-40B4-BE49-F238E27FC236}">
                  <a16:creationId xmlns:a16="http://schemas.microsoft.com/office/drawing/2014/main" id="{3D576A5F-8939-8E54-9201-07721539111E}"/>
                </a:ext>
              </a:extLst>
            </p:cNvPr>
            <p:cNvPicPr>
              <a:picLocks noChangeAspect="1"/>
            </p:cNvPicPr>
            <p:nvPr/>
          </p:nvPicPr>
          <p:blipFill>
            <a:blip r:embed="rId2"/>
            <a:stretch>
              <a:fillRect/>
            </a:stretch>
          </p:blipFill>
          <p:spPr>
            <a:xfrm>
              <a:off x="4429387" y="2049251"/>
              <a:ext cx="3752587" cy="1589881"/>
            </a:xfrm>
            <a:prstGeom prst="rect">
              <a:avLst/>
            </a:prstGeom>
          </p:spPr>
        </p:pic>
        <p:sp>
          <p:nvSpPr>
            <p:cNvPr id="14" name="矩形 13">
              <a:extLst>
                <a:ext uri="{FF2B5EF4-FFF2-40B4-BE49-F238E27FC236}">
                  <a16:creationId xmlns:a16="http://schemas.microsoft.com/office/drawing/2014/main" id="{1F202300-5576-184D-B7B8-BD3E76398DF1}"/>
                </a:ext>
              </a:extLst>
            </p:cNvPr>
            <p:cNvSpPr/>
            <p:nvPr/>
          </p:nvSpPr>
          <p:spPr>
            <a:xfrm>
              <a:off x="7913915" y="2689464"/>
              <a:ext cx="348343" cy="620485"/>
            </a:xfrm>
            <a:prstGeom prst="rect">
              <a:avLst/>
            </a:prstGeom>
            <a:solidFill>
              <a:schemeClr val="bg1"/>
            </a:solidFill>
            <a:ln>
              <a:noFill/>
            </a:ln>
            <a:effectLst>
              <a:outerShdw blurRad="114300" dist="12700" dir="5400000" rotWithShape="0">
                <a:srgbClr val="000000">
                  <a:alpha val="0"/>
                </a:srgb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5" name="文本框 14">
            <a:extLst>
              <a:ext uri="{FF2B5EF4-FFF2-40B4-BE49-F238E27FC236}">
                <a16:creationId xmlns:a16="http://schemas.microsoft.com/office/drawing/2014/main" id="{53CE3A10-BCE9-729D-848A-D0632687488F}"/>
              </a:ext>
            </a:extLst>
          </p:cNvPr>
          <p:cNvSpPr txBox="1"/>
          <p:nvPr/>
        </p:nvSpPr>
        <p:spPr>
          <a:xfrm>
            <a:off x="4749906" y="876316"/>
            <a:ext cx="2244525" cy="954107"/>
          </a:xfrm>
          <a:prstGeom prst="rect">
            <a:avLst/>
          </a:prstGeom>
          <a:noFill/>
        </p:spPr>
        <p:txBody>
          <a:bodyPr wrap="none" rtlCol="0">
            <a:spAutoFit/>
          </a:bodyPr>
          <a:lstStyle/>
          <a:p>
            <a:r>
              <a:rPr lang="en-US" altLang="zh-CN" sz="2800" dirty="0"/>
              <a:t>2</a:t>
            </a:r>
            <a:r>
              <a:rPr lang="zh-CN" altLang="en-US" sz="2800" dirty="0"/>
              <a:t> </a:t>
            </a:r>
            <a:r>
              <a:rPr lang="en-US" altLang="zh-CN" sz="2800" dirty="0"/>
              <a:t>producers</a:t>
            </a:r>
          </a:p>
          <a:p>
            <a:r>
              <a:rPr lang="en-US" altLang="zh-CN" sz="2800" dirty="0">
                <a:solidFill>
                  <a:srgbClr val="FF0000"/>
                </a:solidFill>
              </a:rPr>
              <a:t>Empty</a:t>
            </a:r>
            <a:r>
              <a:rPr lang="zh-CN" altLang="en-US" sz="2800" dirty="0">
                <a:solidFill>
                  <a:srgbClr val="FF0000"/>
                </a:solidFill>
              </a:rPr>
              <a:t> </a:t>
            </a:r>
            <a:r>
              <a:rPr lang="en-US" altLang="zh-CN" sz="2800" dirty="0">
                <a:solidFill>
                  <a:srgbClr val="FF0000"/>
                </a:solidFill>
              </a:rPr>
              <a:t>=</a:t>
            </a:r>
            <a:r>
              <a:rPr lang="zh-CN" altLang="en-US" sz="2800" dirty="0">
                <a:solidFill>
                  <a:srgbClr val="FF0000"/>
                </a:solidFill>
              </a:rPr>
              <a:t> </a:t>
            </a:r>
            <a:r>
              <a:rPr lang="en-US" altLang="zh-CN" sz="2800" dirty="0">
                <a:solidFill>
                  <a:srgbClr val="FF0000"/>
                </a:solidFill>
              </a:rPr>
              <a:t>9</a:t>
            </a:r>
            <a:endParaRPr lang="en-US" sz="2800" dirty="0">
              <a:solidFill>
                <a:srgbClr val="FF0000"/>
              </a:solidFill>
            </a:endParaRPr>
          </a:p>
        </p:txBody>
      </p:sp>
      <p:cxnSp>
        <p:nvCxnSpPr>
          <p:cNvPr id="17" name="直线连接符 16">
            <a:extLst>
              <a:ext uri="{FF2B5EF4-FFF2-40B4-BE49-F238E27FC236}">
                <a16:creationId xmlns:a16="http://schemas.microsoft.com/office/drawing/2014/main" id="{B807CBAC-4778-DFBD-1331-9A7720C7CFBD}"/>
              </a:ext>
            </a:extLst>
          </p:cNvPr>
          <p:cNvCxnSpPr/>
          <p:nvPr/>
        </p:nvCxnSpPr>
        <p:spPr>
          <a:xfrm>
            <a:off x="2586280" y="2955760"/>
            <a:ext cx="2271252" cy="0"/>
          </a:xfrm>
          <a:prstGeom prst="line">
            <a:avLst/>
          </a:prstGeom>
        </p:spPr>
        <p:style>
          <a:lnRef idx="2">
            <a:schemeClr val="accent4"/>
          </a:lnRef>
          <a:fillRef idx="0">
            <a:schemeClr val="accent4"/>
          </a:fillRef>
          <a:effectRef idx="1">
            <a:schemeClr val="accent4"/>
          </a:effectRef>
          <a:fontRef idx="minor">
            <a:schemeClr val="tx1"/>
          </a:fontRef>
        </p:style>
      </p:cxnSp>
      <p:pic>
        <p:nvPicPr>
          <p:cNvPr id="19" name="图片 18">
            <a:extLst>
              <a:ext uri="{FF2B5EF4-FFF2-40B4-BE49-F238E27FC236}">
                <a16:creationId xmlns:a16="http://schemas.microsoft.com/office/drawing/2014/main" id="{790699F4-236D-0596-59DD-90D6C611EDF0}"/>
              </a:ext>
            </a:extLst>
          </p:cNvPr>
          <p:cNvPicPr>
            <a:picLocks noChangeAspect="1"/>
          </p:cNvPicPr>
          <p:nvPr/>
        </p:nvPicPr>
        <p:blipFill>
          <a:blip r:embed="rId3"/>
          <a:stretch>
            <a:fillRect/>
          </a:stretch>
        </p:blipFill>
        <p:spPr>
          <a:xfrm>
            <a:off x="1755784" y="4614247"/>
            <a:ext cx="3869887" cy="1009536"/>
          </a:xfrm>
          <a:prstGeom prst="rect">
            <a:avLst/>
          </a:prstGeom>
        </p:spPr>
      </p:pic>
      <p:sp>
        <p:nvSpPr>
          <p:cNvPr id="27" name="文本框 26">
            <a:extLst>
              <a:ext uri="{FF2B5EF4-FFF2-40B4-BE49-F238E27FC236}">
                <a16:creationId xmlns:a16="http://schemas.microsoft.com/office/drawing/2014/main" id="{CAC0A613-FF36-22AB-7F33-DFAD33ADCDFF}"/>
              </a:ext>
            </a:extLst>
          </p:cNvPr>
          <p:cNvSpPr txBox="1"/>
          <p:nvPr/>
        </p:nvSpPr>
        <p:spPr>
          <a:xfrm>
            <a:off x="7425097" y="1092833"/>
            <a:ext cx="1683474" cy="523220"/>
          </a:xfrm>
          <a:prstGeom prst="rect">
            <a:avLst/>
          </a:prstGeom>
          <a:noFill/>
        </p:spPr>
        <p:txBody>
          <a:bodyPr wrap="none" rtlCol="0">
            <a:spAutoFit/>
          </a:bodyPr>
          <a:lstStyle/>
          <a:p>
            <a:r>
              <a:rPr lang="en-US" altLang="zh-CN" sz="2800" dirty="0">
                <a:solidFill>
                  <a:srgbClr val="FF0000"/>
                </a:solidFill>
              </a:rPr>
              <a:t>MAX=10</a:t>
            </a:r>
            <a:endParaRPr lang="en-US" sz="2800" dirty="0">
              <a:solidFill>
                <a:srgbClr val="FF0000"/>
              </a:solidFill>
            </a:endParaRPr>
          </a:p>
        </p:txBody>
      </p:sp>
      <p:sp>
        <p:nvSpPr>
          <p:cNvPr id="28" name="文本框 27">
            <a:extLst>
              <a:ext uri="{FF2B5EF4-FFF2-40B4-BE49-F238E27FC236}">
                <a16:creationId xmlns:a16="http://schemas.microsoft.com/office/drawing/2014/main" id="{30B9C327-1F33-24E0-09C0-8F4DE9149F56}"/>
              </a:ext>
            </a:extLst>
          </p:cNvPr>
          <p:cNvSpPr txBox="1"/>
          <p:nvPr/>
        </p:nvSpPr>
        <p:spPr>
          <a:xfrm>
            <a:off x="2133556" y="3902240"/>
            <a:ext cx="2068195" cy="523220"/>
          </a:xfrm>
          <a:prstGeom prst="rect">
            <a:avLst/>
          </a:prstGeom>
          <a:noFill/>
        </p:spPr>
        <p:txBody>
          <a:bodyPr wrap="none" rtlCol="0">
            <a:spAutoFit/>
          </a:bodyPr>
          <a:lstStyle/>
          <a:p>
            <a:r>
              <a:rPr lang="en-US" altLang="zh-CN" sz="2800" dirty="0"/>
              <a:t>Producer</a:t>
            </a:r>
            <a:r>
              <a:rPr lang="zh-CN" altLang="en-US" sz="2800" dirty="0"/>
              <a:t> </a:t>
            </a:r>
            <a:r>
              <a:rPr lang="en-US" altLang="zh-CN" sz="2800" dirty="0"/>
              <a:t>1</a:t>
            </a:r>
          </a:p>
        </p:txBody>
      </p:sp>
      <p:sp>
        <p:nvSpPr>
          <p:cNvPr id="29" name="文本框 28">
            <a:extLst>
              <a:ext uri="{FF2B5EF4-FFF2-40B4-BE49-F238E27FC236}">
                <a16:creationId xmlns:a16="http://schemas.microsoft.com/office/drawing/2014/main" id="{5AB8A9DA-6A60-2607-F303-57F50FDFEA1C}"/>
              </a:ext>
            </a:extLst>
          </p:cNvPr>
          <p:cNvSpPr txBox="1"/>
          <p:nvPr/>
        </p:nvSpPr>
        <p:spPr>
          <a:xfrm>
            <a:off x="7522021" y="3877002"/>
            <a:ext cx="2068195" cy="523220"/>
          </a:xfrm>
          <a:prstGeom prst="rect">
            <a:avLst/>
          </a:prstGeom>
          <a:noFill/>
        </p:spPr>
        <p:txBody>
          <a:bodyPr wrap="none" rtlCol="0">
            <a:spAutoFit/>
          </a:bodyPr>
          <a:lstStyle/>
          <a:p>
            <a:r>
              <a:rPr lang="en-US" altLang="zh-CN" sz="2800" dirty="0"/>
              <a:t>Producer</a:t>
            </a:r>
            <a:r>
              <a:rPr lang="zh-CN" altLang="en-US" sz="2800" dirty="0"/>
              <a:t> </a:t>
            </a:r>
            <a:r>
              <a:rPr lang="en-US" altLang="zh-CN" sz="2800" dirty="0"/>
              <a:t>2</a:t>
            </a:r>
          </a:p>
        </p:txBody>
      </p:sp>
      <p:pic>
        <p:nvPicPr>
          <p:cNvPr id="3" name="图片 2">
            <a:extLst>
              <a:ext uri="{FF2B5EF4-FFF2-40B4-BE49-F238E27FC236}">
                <a16:creationId xmlns:a16="http://schemas.microsoft.com/office/drawing/2014/main" id="{111130CC-51D9-2AB1-A03A-978F692BE5F0}"/>
              </a:ext>
            </a:extLst>
          </p:cNvPr>
          <p:cNvPicPr>
            <a:picLocks noChangeAspect="1"/>
          </p:cNvPicPr>
          <p:nvPr/>
        </p:nvPicPr>
        <p:blipFill>
          <a:blip r:embed="rId3"/>
          <a:stretch>
            <a:fillRect/>
          </a:stretch>
        </p:blipFill>
        <p:spPr>
          <a:xfrm>
            <a:off x="6287007" y="4628021"/>
            <a:ext cx="3869887" cy="1009536"/>
          </a:xfrm>
          <a:prstGeom prst="rect">
            <a:avLst/>
          </a:prstGeom>
        </p:spPr>
      </p:pic>
    </p:spTree>
    <p:extLst>
      <p:ext uri="{BB962C8B-B14F-4D97-AF65-F5344CB8AC3E}">
        <p14:creationId xmlns:p14="http://schemas.microsoft.com/office/powerpoint/2010/main" val="20273970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3AE10C-5B54-8532-724D-411E9A5E6382}"/>
              </a:ext>
            </a:extLst>
          </p:cNvPr>
          <p:cNvSpPr>
            <a:spLocks noGrp="1"/>
          </p:cNvSpPr>
          <p:nvPr>
            <p:ph type="title"/>
          </p:nvPr>
        </p:nvSpPr>
        <p:spPr/>
        <p:txBody>
          <a:bodyPr/>
          <a:lstStyle/>
          <a:p>
            <a:r>
              <a:rPr lang="en-US" altLang="zh-CN" dirty="0"/>
              <a:t>Semaphore</a:t>
            </a:r>
            <a:r>
              <a:rPr lang="zh-CN" altLang="en-US" dirty="0"/>
              <a:t> </a:t>
            </a:r>
            <a:r>
              <a:rPr lang="en-US" altLang="zh-CN" dirty="0"/>
              <a:t>for</a:t>
            </a:r>
            <a:r>
              <a:rPr lang="zh-CN" altLang="en-US" dirty="0"/>
              <a:t> </a:t>
            </a:r>
            <a:r>
              <a:rPr lang="en-US" altLang="zh-CN" dirty="0"/>
              <a:t>P/C</a:t>
            </a:r>
            <a:endParaRPr lang="en-US" dirty="0"/>
          </a:p>
        </p:txBody>
      </p:sp>
      <p:grpSp>
        <p:nvGrpSpPr>
          <p:cNvPr id="9" name="组合 8">
            <a:extLst>
              <a:ext uri="{FF2B5EF4-FFF2-40B4-BE49-F238E27FC236}">
                <a16:creationId xmlns:a16="http://schemas.microsoft.com/office/drawing/2014/main" id="{1A5429E6-18F1-4A0D-76DC-0BA615274982}"/>
              </a:ext>
            </a:extLst>
          </p:cNvPr>
          <p:cNvGrpSpPr/>
          <p:nvPr/>
        </p:nvGrpSpPr>
        <p:grpSpPr>
          <a:xfrm>
            <a:off x="6356159" y="1830422"/>
            <a:ext cx="4258006" cy="2061714"/>
            <a:chOff x="4429387" y="2049251"/>
            <a:chExt cx="3832871" cy="1589881"/>
          </a:xfrm>
        </p:grpSpPr>
        <p:pic>
          <p:nvPicPr>
            <p:cNvPr id="7" name="内容占位符 4">
              <a:extLst>
                <a:ext uri="{FF2B5EF4-FFF2-40B4-BE49-F238E27FC236}">
                  <a16:creationId xmlns:a16="http://schemas.microsoft.com/office/drawing/2014/main" id="{9DFCC647-291C-EE93-9041-3E1143EB4633}"/>
                </a:ext>
              </a:extLst>
            </p:cNvPr>
            <p:cNvPicPr>
              <a:picLocks noChangeAspect="1"/>
            </p:cNvPicPr>
            <p:nvPr/>
          </p:nvPicPr>
          <p:blipFill>
            <a:blip r:embed="rId2"/>
            <a:stretch>
              <a:fillRect/>
            </a:stretch>
          </p:blipFill>
          <p:spPr>
            <a:xfrm>
              <a:off x="4429387" y="2049251"/>
              <a:ext cx="3752587" cy="1589881"/>
            </a:xfrm>
            <a:prstGeom prst="rect">
              <a:avLst/>
            </a:prstGeom>
          </p:spPr>
        </p:pic>
        <p:sp>
          <p:nvSpPr>
            <p:cNvPr id="8" name="矩形 7">
              <a:extLst>
                <a:ext uri="{FF2B5EF4-FFF2-40B4-BE49-F238E27FC236}">
                  <a16:creationId xmlns:a16="http://schemas.microsoft.com/office/drawing/2014/main" id="{9DA66A02-FC2D-5CA1-C01E-4E3EB5B97533}"/>
                </a:ext>
              </a:extLst>
            </p:cNvPr>
            <p:cNvSpPr/>
            <p:nvPr/>
          </p:nvSpPr>
          <p:spPr>
            <a:xfrm>
              <a:off x="7913915" y="2689464"/>
              <a:ext cx="348343" cy="620485"/>
            </a:xfrm>
            <a:prstGeom prst="rect">
              <a:avLst/>
            </a:prstGeom>
            <a:solidFill>
              <a:schemeClr val="bg1"/>
            </a:solidFill>
            <a:ln>
              <a:noFill/>
            </a:ln>
            <a:effectLst>
              <a:outerShdw blurRad="114300" dist="12700" dir="5400000" rotWithShape="0">
                <a:srgbClr val="000000">
                  <a:alpha val="0"/>
                </a:srgb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2" name="组合 11">
            <a:extLst>
              <a:ext uri="{FF2B5EF4-FFF2-40B4-BE49-F238E27FC236}">
                <a16:creationId xmlns:a16="http://schemas.microsoft.com/office/drawing/2014/main" id="{9D1095AD-726B-C36F-2308-940252B647A4}"/>
              </a:ext>
            </a:extLst>
          </p:cNvPr>
          <p:cNvGrpSpPr/>
          <p:nvPr/>
        </p:nvGrpSpPr>
        <p:grpSpPr>
          <a:xfrm>
            <a:off x="1592904" y="1992446"/>
            <a:ext cx="4349103" cy="1964224"/>
            <a:chOff x="4429387" y="2049251"/>
            <a:chExt cx="3832871" cy="1589881"/>
          </a:xfrm>
        </p:grpSpPr>
        <p:pic>
          <p:nvPicPr>
            <p:cNvPr id="13" name="内容占位符 4">
              <a:extLst>
                <a:ext uri="{FF2B5EF4-FFF2-40B4-BE49-F238E27FC236}">
                  <a16:creationId xmlns:a16="http://schemas.microsoft.com/office/drawing/2014/main" id="{3D576A5F-8939-8E54-9201-07721539111E}"/>
                </a:ext>
              </a:extLst>
            </p:cNvPr>
            <p:cNvPicPr>
              <a:picLocks noChangeAspect="1"/>
            </p:cNvPicPr>
            <p:nvPr/>
          </p:nvPicPr>
          <p:blipFill>
            <a:blip r:embed="rId2"/>
            <a:stretch>
              <a:fillRect/>
            </a:stretch>
          </p:blipFill>
          <p:spPr>
            <a:xfrm>
              <a:off x="4429387" y="2049251"/>
              <a:ext cx="3752587" cy="1589881"/>
            </a:xfrm>
            <a:prstGeom prst="rect">
              <a:avLst/>
            </a:prstGeom>
          </p:spPr>
        </p:pic>
        <p:sp>
          <p:nvSpPr>
            <p:cNvPr id="14" name="矩形 13">
              <a:extLst>
                <a:ext uri="{FF2B5EF4-FFF2-40B4-BE49-F238E27FC236}">
                  <a16:creationId xmlns:a16="http://schemas.microsoft.com/office/drawing/2014/main" id="{1F202300-5576-184D-B7B8-BD3E76398DF1}"/>
                </a:ext>
              </a:extLst>
            </p:cNvPr>
            <p:cNvSpPr/>
            <p:nvPr/>
          </p:nvSpPr>
          <p:spPr>
            <a:xfrm>
              <a:off x="7913915" y="2689464"/>
              <a:ext cx="348343" cy="620485"/>
            </a:xfrm>
            <a:prstGeom prst="rect">
              <a:avLst/>
            </a:prstGeom>
            <a:solidFill>
              <a:schemeClr val="bg1"/>
            </a:solidFill>
            <a:ln>
              <a:noFill/>
            </a:ln>
            <a:effectLst>
              <a:outerShdw blurRad="114300" dist="12700" dir="5400000" rotWithShape="0">
                <a:srgbClr val="000000">
                  <a:alpha val="0"/>
                </a:srgb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5" name="文本框 14">
            <a:extLst>
              <a:ext uri="{FF2B5EF4-FFF2-40B4-BE49-F238E27FC236}">
                <a16:creationId xmlns:a16="http://schemas.microsoft.com/office/drawing/2014/main" id="{53CE3A10-BCE9-729D-848A-D0632687488F}"/>
              </a:ext>
            </a:extLst>
          </p:cNvPr>
          <p:cNvSpPr txBox="1"/>
          <p:nvPr/>
        </p:nvSpPr>
        <p:spPr>
          <a:xfrm>
            <a:off x="4749906" y="876316"/>
            <a:ext cx="2244525" cy="954107"/>
          </a:xfrm>
          <a:prstGeom prst="rect">
            <a:avLst/>
          </a:prstGeom>
          <a:noFill/>
        </p:spPr>
        <p:txBody>
          <a:bodyPr wrap="none" rtlCol="0">
            <a:spAutoFit/>
          </a:bodyPr>
          <a:lstStyle/>
          <a:p>
            <a:r>
              <a:rPr lang="en-US" altLang="zh-CN" sz="2800" dirty="0"/>
              <a:t>2</a:t>
            </a:r>
            <a:r>
              <a:rPr lang="zh-CN" altLang="en-US" sz="2800" dirty="0"/>
              <a:t> </a:t>
            </a:r>
            <a:r>
              <a:rPr lang="en-US" altLang="zh-CN" sz="2800" dirty="0"/>
              <a:t>producers</a:t>
            </a:r>
          </a:p>
          <a:p>
            <a:r>
              <a:rPr lang="en-US" altLang="zh-CN" sz="2800" dirty="0">
                <a:solidFill>
                  <a:srgbClr val="FF0000"/>
                </a:solidFill>
              </a:rPr>
              <a:t>Empty</a:t>
            </a:r>
            <a:r>
              <a:rPr lang="zh-CN" altLang="en-US" sz="2800" dirty="0">
                <a:solidFill>
                  <a:srgbClr val="FF0000"/>
                </a:solidFill>
              </a:rPr>
              <a:t> </a:t>
            </a:r>
            <a:r>
              <a:rPr lang="en-US" altLang="zh-CN" sz="2800" dirty="0">
                <a:solidFill>
                  <a:srgbClr val="FF0000"/>
                </a:solidFill>
              </a:rPr>
              <a:t>=</a:t>
            </a:r>
            <a:r>
              <a:rPr lang="zh-CN" altLang="en-US" sz="2800" dirty="0">
                <a:solidFill>
                  <a:srgbClr val="FF0000"/>
                </a:solidFill>
              </a:rPr>
              <a:t> </a:t>
            </a:r>
            <a:r>
              <a:rPr lang="en-US" altLang="zh-CN" sz="2800" dirty="0">
                <a:solidFill>
                  <a:srgbClr val="FF0000"/>
                </a:solidFill>
              </a:rPr>
              <a:t>8</a:t>
            </a:r>
            <a:endParaRPr lang="en-US" sz="2800" dirty="0">
              <a:solidFill>
                <a:srgbClr val="FF0000"/>
              </a:solidFill>
            </a:endParaRPr>
          </a:p>
        </p:txBody>
      </p:sp>
      <p:cxnSp>
        <p:nvCxnSpPr>
          <p:cNvPr id="17" name="直线连接符 16">
            <a:extLst>
              <a:ext uri="{FF2B5EF4-FFF2-40B4-BE49-F238E27FC236}">
                <a16:creationId xmlns:a16="http://schemas.microsoft.com/office/drawing/2014/main" id="{B807CBAC-4778-DFBD-1331-9A7720C7CFBD}"/>
              </a:ext>
            </a:extLst>
          </p:cNvPr>
          <p:cNvCxnSpPr/>
          <p:nvPr/>
        </p:nvCxnSpPr>
        <p:spPr>
          <a:xfrm>
            <a:off x="2586280" y="2955760"/>
            <a:ext cx="2271252" cy="0"/>
          </a:xfrm>
          <a:prstGeom prst="line">
            <a:avLst/>
          </a:prstGeom>
        </p:spPr>
        <p:style>
          <a:lnRef idx="2">
            <a:schemeClr val="accent4"/>
          </a:lnRef>
          <a:fillRef idx="0">
            <a:schemeClr val="accent4"/>
          </a:fillRef>
          <a:effectRef idx="1">
            <a:schemeClr val="accent4"/>
          </a:effectRef>
          <a:fontRef idx="minor">
            <a:schemeClr val="tx1"/>
          </a:fontRef>
        </p:style>
      </p:cxnSp>
      <p:cxnSp>
        <p:nvCxnSpPr>
          <p:cNvPr id="18" name="直线连接符 17">
            <a:extLst>
              <a:ext uri="{FF2B5EF4-FFF2-40B4-BE49-F238E27FC236}">
                <a16:creationId xmlns:a16="http://schemas.microsoft.com/office/drawing/2014/main" id="{B6CE27B8-0D64-EA08-29B2-8C7A2598FA68}"/>
              </a:ext>
            </a:extLst>
          </p:cNvPr>
          <p:cNvCxnSpPr/>
          <p:nvPr/>
        </p:nvCxnSpPr>
        <p:spPr>
          <a:xfrm>
            <a:off x="7304941" y="2861279"/>
            <a:ext cx="2271252" cy="0"/>
          </a:xfrm>
          <a:prstGeom prst="line">
            <a:avLst/>
          </a:prstGeom>
        </p:spPr>
        <p:style>
          <a:lnRef idx="2">
            <a:schemeClr val="accent4"/>
          </a:lnRef>
          <a:fillRef idx="0">
            <a:schemeClr val="accent4"/>
          </a:fillRef>
          <a:effectRef idx="1">
            <a:schemeClr val="accent4"/>
          </a:effectRef>
          <a:fontRef idx="minor">
            <a:schemeClr val="tx1"/>
          </a:fontRef>
        </p:style>
      </p:cxnSp>
      <p:pic>
        <p:nvPicPr>
          <p:cNvPr id="19" name="图片 18">
            <a:extLst>
              <a:ext uri="{FF2B5EF4-FFF2-40B4-BE49-F238E27FC236}">
                <a16:creationId xmlns:a16="http://schemas.microsoft.com/office/drawing/2014/main" id="{790699F4-236D-0596-59DD-90D6C611EDF0}"/>
              </a:ext>
            </a:extLst>
          </p:cNvPr>
          <p:cNvPicPr>
            <a:picLocks noChangeAspect="1"/>
          </p:cNvPicPr>
          <p:nvPr/>
        </p:nvPicPr>
        <p:blipFill>
          <a:blip r:embed="rId3"/>
          <a:stretch>
            <a:fillRect/>
          </a:stretch>
        </p:blipFill>
        <p:spPr>
          <a:xfrm>
            <a:off x="1755784" y="4614247"/>
            <a:ext cx="3869887" cy="1009536"/>
          </a:xfrm>
          <a:prstGeom prst="rect">
            <a:avLst/>
          </a:prstGeom>
        </p:spPr>
      </p:pic>
      <p:pic>
        <p:nvPicPr>
          <p:cNvPr id="20" name="图片 19">
            <a:extLst>
              <a:ext uri="{FF2B5EF4-FFF2-40B4-BE49-F238E27FC236}">
                <a16:creationId xmlns:a16="http://schemas.microsoft.com/office/drawing/2014/main" id="{5A12B238-4938-5964-4716-7BB1BCF97A23}"/>
              </a:ext>
            </a:extLst>
          </p:cNvPr>
          <p:cNvPicPr>
            <a:picLocks noChangeAspect="1"/>
          </p:cNvPicPr>
          <p:nvPr/>
        </p:nvPicPr>
        <p:blipFill>
          <a:blip r:embed="rId3"/>
          <a:stretch>
            <a:fillRect/>
          </a:stretch>
        </p:blipFill>
        <p:spPr>
          <a:xfrm>
            <a:off x="6331968" y="4595408"/>
            <a:ext cx="3869887" cy="1009536"/>
          </a:xfrm>
          <a:prstGeom prst="rect">
            <a:avLst/>
          </a:prstGeom>
        </p:spPr>
      </p:pic>
      <p:sp>
        <p:nvSpPr>
          <p:cNvPr id="21" name="文本框 20">
            <a:extLst>
              <a:ext uri="{FF2B5EF4-FFF2-40B4-BE49-F238E27FC236}">
                <a16:creationId xmlns:a16="http://schemas.microsoft.com/office/drawing/2014/main" id="{7E0F55E2-EBF7-4524-594B-6CB2FCA78651}"/>
              </a:ext>
            </a:extLst>
          </p:cNvPr>
          <p:cNvSpPr txBox="1"/>
          <p:nvPr/>
        </p:nvSpPr>
        <p:spPr>
          <a:xfrm>
            <a:off x="2774966" y="5693606"/>
            <a:ext cx="7396052" cy="1015663"/>
          </a:xfrm>
          <a:prstGeom prst="rect">
            <a:avLst/>
          </a:prstGeom>
          <a:noFill/>
        </p:spPr>
        <p:txBody>
          <a:bodyPr wrap="square">
            <a:spAutoFit/>
          </a:bodyPr>
          <a:lstStyle>
            <a:defPPr>
              <a:defRPr lang="en-US"/>
            </a:defPPr>
            <a:lvl1pPr>
              <a:defRPr sz="2400" b="0">
                <a:latin typeface="Gill Sans" panose="020B0502020104020203"/>
              </a:defRPr>
            </a:lvl1pPr>
          </a:lstStyle>
          <a:p>
            <a:r>
              <a:rPr lang="en-US" altLang="zh-CN" sz="2000" dirty="0"/>
              <a:t>When Producer 2 thread preempts/interrupts Producer 1 thread just after it the line buffer[fill]=value, there is a race condition on the</a:t>
            </a:r>
            <a:r>
              <a:rPr lang="zh-CN" altLang="en-US" sz="2000" dirty="0"/>
              <a:t> </a:t>
            </a:r>
            <a:r>
              <a:rPr lang="en-US" altLang="zh-CN" sz="2000" dirty="0"/>
              <a:t>global variable fill, so fill is incremented only by 1 instead of by 2.</a:t>
            </a:r>
            <a:endParaRPr lang="en-US" sz="2000" dirty="0"/>
          </a:p>
        </p:txBody>
      </p:sp>
      <p:sp>
        <p:nvSpPr>
          <p:cNvPr id="22" name="文本框 21">
            <a:extLst>
              <a:ext uri="{FF2B5EF4-FFF2-40B4-BE49-F238E27FC236}">
                <a16:creationId xmlns:a16="http://schemas.microsoft.com/office/drawing/2014/main" id="{D3B31604-A7E2-9946-7840-20F2FE3DDE2D}"/>
              </a:ext>
            </a:extLst>
          </p:cNvPr>
          <p:cNvSpPr txBox="1"/>
          <p:nvPr/>
        </p:nvSpPr>
        <p:spPr>
          <a:xfrm>
            <a:off x="4407075" y="4021203"/>
            <a:ext cx="2244525" cy="523220"/>
          </a:xfrm>
          <a:prstGeom prst="rect">
            <a:avLst/>
          </a:prstGeom>
          <a:noFill/>
        </p:spPr>
        <p:txBody>
          <a:bodyPr wrap="none" rtlCol="0">
            <a:spAutoFit/>
          </a:bodyPr>
          <a:lstStyle/>
          <a:p>
            <a:r>
              <a:rPr lang="en-US" altLang="zh-CN" sz="2800" dirty="0">
                <a:solidFill>
                  <a:srgbClr val="FF0000"/>
                </a:solidFill>
              </a:rPr>
              <a:t>Interrupted</a:t>
            </a:r>
            <a:endParaRPr lang="en-US" sz="2800" dirty="0">
              <a:solidFill>
                <a:srgbClr val="FF0000"/>
              </a:solidFill>
            </a:endParaRPr>
          </a:p>
        </p:txBody>
      </p:sp>
      <p:cxnSp>
        <p:nvCxnSpPr>
          <p:cNvPr id="24" name="直线箭头连接符 23">
            <a:extLst>
              <a:ext uri="{FF2B5EF4-FFF2-40B4-BE49-F238E27FC236}">
                <a16:creationId xmlns:a16="http://schemas.microsoft.com/office/drawing/2014/main" id="{891CE052-06CF-CED9-0D97-6E602E86E9AD}"/>
              </a:ext>
            </a:extLst>
          </p:cNvPr>
          <p:cNvCxnSpPr>
            <a:cxnSpLocks/>
            <a:stCxn id="22" idx="2"/>
          </p:cNvCxnSpPr>
          <p:nvPr/>
        </p:nvCxnSpPr>
        <p:spPr>
          <a:xfrm flipH="1">
            <a:off x="5180279" y="4544424"/>
            <a:ext cx="349058" cy="534019"/>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26" name="直线连接符 25">
            <a:extLst>
              <a:ext uri="{FF2B5EF4-FFF2-40B4-BE49-F238E27FC236}">
                <a16:creationId xmlns:a16="http://schemas.microsoft.com/office/drawing/2014/main" id="{D625DCAE-63C8-864E-6D7D-A28D27CDC5B4}"/>
              </a:ext>
            </a:extLst>
          </p:cNvPr>
          <p:cNvCxnSpPr/>
          <p:nvPr/>
        </p:nvCxnSpPr>
        <p:spPr>
          <a:xfrm>
            <a:off x="6740015" y="5083839"/>
            <a:ext cx="2271252" cy="0"/>
          </a:xfrm>
          <a:prstGeom prst="line">
            <a:avLst/>
          </a:prstGeom>
        </p:spPr>
        <p:style>
          <a:lnRef idx="2">
            <a:schemeClr val="accent4"/>
          </a:lnRef>
          <a:fillRef idx="0">
            <a:schemeClr val="accent4"/>
          </a:fillRef>
          <a:effectRef idx="1">
            <a:schemeClr val="accent4"/>
          </a:effectRef>
          <a:fontRef idx="minor">
            <a:schemeClr val="tx1"/>
          </a:fontRef>
        </p:style>
      </p:cxnSp>
      <p:sp>
        <p:nvSpPr>
          <p:cNvPr id="3" name="文本框 2">
            <a:extLst>
              <a:ext uri="{FF2B5EF4-FFF2-40B4-BE49-F238E27FC236}">
                <a16:creationId xmlns:a16="http://schemas.microsoft.com/office/drawing/2014/main" id="{0481141C-CAF1-E0DC-4C45-429453D7381A}"/>
              </a:ext>
            </a:extLst>
          </p:cNvPr>
          <p:cNvSpPr txBox="1"/>
          <p:nvPr/>
        </p:nvSpPr>
        <p:spPr>
          <a:xfrm>
            <a:off x="2250586" y="3755269"/>
            <a:ext cx="2068195" cy="523220"/>
          </a:xfrm>
          <a:prstGeom prst="rect">
            <a:avLst/>
          </a:prstGeom>
          <a:noFill/>
        </p:spPr>
        <p:txBody>
          <a:bodyPr wrap="none" rtlCol="0">
            <a:spAutoFit/>
          </a:bodyPr>
          <a:lstStyle/>
          <a:p>
            <a:r>
              <a:rPr lang="en-US" altLang="zh-CN" sz="2800" dirty="0"/>
              <a:t>Producer</a:t>
            </a:r>
            <a:r>
              <a:rPr lang="zh-CN" altLang="en-US" sz="2800" dirty="0"/>
              <a:t> </a:t>
            </a:r>
            <a:r>
              <a:rPr lang="en-US" altLang="zh-CN" sz="2800" dirty="0"/>
              <a:t>1</a:t>
            </a:r>
          </a:p>
        </p:txBody>
      </p:sp>
      <p:sp>
        <p:nvSpPr>
          <p:cNvPr id="5" name="文本框 4">
            <a:extLst>
              <a:ext uri="{FF2B5EF4-FFF2-40B4-BE49-F238E27FC236}">
                <a16:creationId xmlns:a16="http://schemas.microsoft.com/office/drawing/2014/main" id="{F435339E-472B-64EE-8C60-FAD045A2B105}"/>
              </a:ext>
            </a:extLst>
          </p:cNvPr>
          <p:cNvSpPr txBox="1"/>
          <p:nvPr/>
        </p:nvSpPr>
        <p:spPr>
          <a:xfrm>
            <a:off x="7639051" y="3730031"/>
            <a:ext cx="2068195" cy="523220"/>
          </a:xfrm>
          <a:prstGeom prst="rect">
            <a:avLst/>
          </a:prstGeom>
          <a:noFill/>
        </p:spPr>
        <p:txBody>
          <a:bodyPr wrap="none" rtlCol="0">
            <a:spAutoFit/>
          </a:bodyPr>
          <a:lstStyle/>
          <a:p>
            <a:r>
              <a:rPr lang="en-US" altLang="zh-CN" sz="2800" dirty="0"/>
              <a:t>Producer</a:t>
            </a:r>
            <a:r>
              <a:rPr lang="zh-CN" altLang="en-US" sz="2800" dirty="0"/>
              <a:t> </a:t>
            </a:r>
            <a:r>
              <a:rPr lang="en-US" altLang="zh-CN" sz="2800" dirty="0"/>
              <a:t>2</a:t>
            </a:r>
          </a:p>
        </p:txBody>
      </p:sp>
    </p:spTree>
    <p:extLst>
      <p:ext uri="{BB962C8B-B14F-4D97-AF65-F5344CB8AC3E}">
        <p14:creationId xmlns:p14="http://schemas.microsoft.com/office/powerpoint/2010/main" val="383902855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143B61CB-0C1F-57CF-0140-A27B0301F331}"/>
              </a:ext>
            </a:extLst>
          </p:cNvPr>
          <p:cNvPicPr>
            <a:picLocks noChangeAspect="1"/>
          </p:cNvPicPr>
          <p:nvPr/>
        </p:nvPicPr>
        <p:blipFill>
          <a:blip r:embed="rId2"/>
          <a:stretch>
            <a:fillRect/>
          </a:stretch>
        </p:blipFill>
        <p:spPr>
          <a:xfrm>
            <a:off x="2216148" y="1065363"/>
            <a:ext cx="6743497" cy="5138531"/>
          </a:xfrm>
          <a:prstGeom prst="rect">
            <a:avLst/>
          </a:prstGeom>
        </p:spPr>
      </p:pic>
      <p:sp>
        <p:nvSpPr>
          <p:cNvPr id="2" name="标题 1">
            <a:extLst>
              <a:ext uri="{FF2B5EF4-FFF2-40B4-BE49-F238E27FC236}">
                <a16:creationId xmlns:a16="http://schemas.microsoft.com/office/drawing/2014/main" id="{0981142E-4CC0-6E25-28D0-A0893186F025}"/>
              </a:ext>
            </a:extLst>
          </p:cNvPr>
          <p:cNvSpPr>
            <a:spLocks noGrp="1"/>
          </p:cNvSpPr>
          <p:nvPr>
            <p:ph type="title"/>
          </p:nvPr>
        </p:nvSpPr>
        <p:spPr>
          <a:xfrm>
            <a:off x="1838587" y="274639"/>
            <a:ext cx="8502294" cy="532956"/>
          </a:xfrm>
        </p:spPr>
        <p:txBody>
          <a:bodyPr/>
          <a:lstStyle/>
          <a:p>
            <a:r>
              <a:rPr lang="en-US" altLang="zh-CN" dirty="0"/>
              <a:t>Semaphore</a:t>
            </a:r>
            <a:r>
              <a:rPr lang="zh-CN" altLang="en-US" dirty="0"/>
              <a:t> </a:t>
            </a:r>
            <a:r>
              <a:rPr lang="en-US" altLang="zh-CN" dirty="0"/>
              <a:t>for</a:t>
            </a:r>
            <a:r>
              <a:rPr lang="zh-CN" altLang="en-US" dirty="0"/>
              <a:t> </a:t>
            </a:r>
            <a:r>
              <a:rPr lang="en-US" altLang="zh-CN" dirty="0"/>
              <a:t>P/C</a:t>
            </a:r>
            <a:r>
              <a:rPr lang="zh-CN" altLang="en-US" dirty="0"/>
              <a:t> </a:t>
            </a:r>
            <a:r>
              <a:rPr lang="en-US" altLang="zh-CN" dirty="0"/>
              <a:t>–</a:t>
            </a:r>
            <a:r>
              <a:rPr lang="zh-CN" altLang="en-US" dirty="0"/>
              <a:t> </a:t>
            </a:r>
            <a:r>
              <a:rPr lang="en-US" altLang="zh-CN" dirty="0"/>
              <a:t>Mutex</a:t>
            </a:r>
            <a:endParaRPr lang="en-US" dirty="0"/>
          </a:p>
        </p:txBody>
      </p:sp>
      <p:sp>
        <p:nvSpPr>
          <p:cNvPr id="3" name="内容占位符 2">
            <a:extLst>
              <a:ext uri="{FF2B5EF4-FFF2-40B4-BE49-F238E27FC236}">
                <a16:creationId xmlns:a16="http://schemas.microsoft.com/office/drawing/2014/main" id="{CDB87CE5-B828-5320-C6D1-6FF4EAD2D868}"/>
              </a:ext>
            </a:extLst>
          </p:cNvPr>
          <p:cNvSpPr>
            <a:spLocks noGrp="1"/>
          </p:cNvSpPr>
          <p:nvPr>
            <p:ph idx="1"/>
          </p:nvPr>
        </p:nvSpPr>
        <p:spPr>
          <a:xfrm>
            <a:off x="3903361" y="3083638"/>
            <a:ext cx="3869039" cy="458356"/>
          </a:xfrm>
        </p:spPr>
        <p:txBody>
          <a:bodyPr/>
          <a:lstStyle/>
          <a:p>
            <a:pPr marL="0" indent="0">
              <a:buNone/>
            </a:pPr>
            <a:r>
              <a:rPr lang="en-US" altLang="zh-CN" b="1" dirty="0">
                <a:solidFill>
                  <a:srgbClr val="0070C0"/>
                </a:solidFill>
              </a:rPr>
              <a:t>Solution: add</a:t>
            </a:r>
            <a:r>
              <a:rPr lang="zh-CN" altLang="en-US" b="1" dirty="0">
                <a:solidFill>
                  <a:srgbClr val="0070C0"/>
                </a:solidFill>
              </a:rPr>
              <a:t> </a:t>
            </a:r>
            <a:r>
              <a:rPr lang="en-US" altLang="zh-CN" b="1" dirty="0">
                <a:solidFill>
                  <a:srgbClr val="0070C0"/>
                </a:solidFill>
              </a:rPr>
              <a:t>a</a:t>
            </a:r>
            <a:r>
              <a:rPr lang="zh-CN" altLang="en-US" b="1" dirty="0">
                <a:solidFill>
                  <a:srgbClr val="0070C0"/>
                </a:solidFill>
              </a:rPr>
              <a:t> </a:t>
            </a:r>
            <a:r>
              <a:rPr lang="en-US" altLang="zh-CN" b="1" dirty="0">
                <a:solidFill>
                  <a:srgbClr val="0070C0"/>
                </a:solidFill>
              </a:rPr>
              <a:t>mutex</a:t>
            </a:r>
            <a:r>
              <a:rPr lang="zh-CN" altLang="en-US" b="1" dirty="0">
                <a:solidFill>
                  <a:srgbClr val="0070C0"/>
                </a:solidFill>
              </a:rPr>
              <a:t> </a:t>
            </a:r>
            <a:r>
              <a:rPr lang="en-US" altLang="zh-CN" b="1" dirty="0">
                <a:solidFill>
                  <a:srgbClr val="0070C0"/>
                </a:solidFill>
              </a:rPr>
              <a:t>lock</a:t>
            </a:r>
            <a:endParaRPr lang="en-US" b="1" dirty="0">
              <a:solidFill>
                <a:srgbClr val="0070C0"/>
              </a:solidFill>
            </a:endParaRPr>
          </a:p>
        </p:txBody>
      </p:sp>
      <p:cxnSp>
        <p:nvCxnSpPr>
          <p:cNvPr id="6" name="直线连接符 5">
            <a:extLst>
              <a:ext uri="{FF2B5EF4-FFF2-40B4-BE49-F238E27FC236}">
                <a16:creationId xmlns:a16="http://schemas.microsoft.com/office/drawing/2014/main" id="{9DDFC415-287A-0956-DE4C-060B49666DFC}"/>
              </a:ext>
            </a:extLst>
          </p:cNvPr>
          <p:cNvCxnSpPr>
            <a:cxnSpLocks/>
          </p:cNvCxnSpPr>
          <p:nvPr/>
        </p:nvCxnSpPr>
        <p:spPr>
          <a:xfrm>
            <a:off x="3117223" y="2002031"/>
            <a:ext cx="2801797" cy="0"/>
          </a:xfrm>
          <a:prstGeom prst="line">
            <a:avLst/>
          </a:prstGeom>
        </p:spPr>
        <p:style>
          <a:lnRef idx="2">
            <a:schemeClr val="accent4"/>
          </a:lnRef>
          <a:fillRef idx="0">
            <a:schemeClr val="accent4"/>
          </a:fillRef>
          <a:effectRef idx="1">
            <a:schemeClr val="accent4"/>
          </a:effectRef>
          <a:fontRef idx="minor">
            <a:schemeClr val="tx1"/>
          </a:fontRef>
        </p:style>
      </p:cxnSp>
      <p:cxnSp>
        <p:nvCxnSpPr>
          <p:cNvPr id="8" name="直线连接符 7">
            <a:extLst>
              <a:ext uri="{FF2B5EF4-FFF2-40B4-BE49-F238E27FC236}">
                <a16:creationId xmlns:a16="http://schemas.microsoft.com/office/drawing/2014/main" id="{9580254A-0236-4D58-7111-6558F2902738}"/>
              </a:ext>
            </a:extLst>
          </p:cNvPr>
          <p:cNvCxnSpPr>
            <a:cxnSpLocks/>
          </p:cNvCxnSpPr>
          <p:nvPr/>
        </p:nvCxnSpPr>
        <p:spPr>
          <a:xfrm>
            <a:off x="3117223" y="2931180"/>
            <a:ext cx="2801797" cy="0"/>
          </a:xfrm>
          <a:prstGeom prst="line">
            <a:avLst/>
          </a:prstGeom>
        </p:spPr>
        <p:style>
          <a:lnRef idx="2">
            <a:schemeClr val="accent4"/>
          </a:lnRef>
          <a:fillRef idx="0">
            <a:schemeClr val="accent4"/>
          </a:fillRef>
          <a:effectRef idx="1">
            <a:schemeClr val="accent4"/>
          </a:effectRef>
          <a:fontRef idx="minor">
            <a:schemeClr val="tx1"/>
          </a:fontRef>
        </p:style>
      </p:cxnSp>
      <p:cxnSp>
        <p:nvCxnSpPr>
          <p:cNvPr id="9" name="直线连接符 8">
            <a:extLst>
              <a:ext uri="{FF2B5EF4-FFF2-40B4-BE49-F238E27FC236}">
                <a16:creationId xmlns:a16="http://schemas.microsoft.com/office/drawing/2014/main" id="{6C8868C7-B76E-EEFA-831D-CEBAFC1FCFC8}"/>
              </a:ext>
            </a:extLst>
          </p:cNvPr>
          <p:cNvCxnSpPr>
            <a:cxnSpLocks/>
          </p:cNvCxnSpPr>
          <p:nvPr/>
        </p:nvCxnSpPr>
        <p:spPr>
          <a:xfrm>
            <a:off x="3294204" y="4563334"/>
            <a:ext cx="2801797" cy="0"/>
          </a:xfrm>
          <a:prstGeom prst="line">
            <a:avLst/>
          </a:prstGeom>
        </p:spPr>
        <p:style>
          <a:lnRef idx="2">
            <a:schemeClr val="accent4"/>
          </a:lnRef>
          <a:fillRef idx="0">
            <a:schemeClr val="accent4"/>
          </a:fillRef>
          <a:effectRef idx="1">
            <a:schemeClr val="accent4"/>
          </a:effectRef>
          <a:fontRef idx="minor">
            <a:schemeClr val="tx1"/>
          </a:fontRef>
        </p:style>
      </p:cxnSp>
      <p:cxnSp>
        <p:nvCxnSpPr>
          <p:cNvPr id="10" name="直线连接符 9">
            <a:extLst>
              <a:ext uri="{FF2B5EF4-FFF2-40B4-BE49-F238E27FC236}">
                <a16:creationId xmlns:a16="http://schemas.microsoft.com/office/drawing/2014/main" id="{122670CD-E788-7E20-3B60-D59460D082F3}"/>
              </a:ext>
            </a:extLst>
          </p:cNvPr>
          <p:cNvCxnSpPr>
            <a:cxnSpLocks/>
          </p:cNvCxnSpPr>
          <p:nvPr/>
        </p:nvCxnSpPr>
        <p:spPr>
          <a:xfrm>
            <a:off x="3294204" y="5523946"/>
            <a:ext cx="2801797" cy="0"/>
          </a:xfrm>
          <a:prstGeom prst="line">
            <a:avLst/>
          </a:prstGeom>
        </p:spPr>
        <p:style>
          <a:lnRef idx="2">
            <a:schemeClr val="accent4"/>
          </a:lnRef>
          <a:fillRef idx="0">
            <a:schemeClr val="accent4"/>
          </a:fillRef>
          <a:effectRef idx="1">
            <a:schemeClr val="accent4"/>
          </a:effectRef>
          <a:fontRef idx="minor">
            <a:schemeClr val="tx1"/>
          </a:fontRef>
        </p:style>
      </p:cxnSp>
    </p:spTree>
    <p:extLst>
      <p:ext uri="{BB962C8B-B14F-4D97-AF65-F5344CB8AC3E}">
        <p14:creationId xmlns:p14="http://schemas.microsoft.com/office/powerpoint/2010/main" val="163974846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内容占位符 12">
            <a:extLst>
              <a:ext uri="{FF2B5EF4-FFF2-40B4-BE49-F238E27FC236}">
                <a16:creationId xmlns:a16="http://schemas.microsoft.com/office/drawing/2014/main" id="{529889AB-1543-D4D6-E3C5-4C1A02016FF1}"/>
              </a:ext>
            </a:extLst>
          </p:cNvPr>
          <p:cNvPicPr>
            <a:picLocks noGrp="1" noChangeAspect="1"/>
          </p:cNvPicPr>
          <p:nvPr>
            <p:ph idx="1"/>
          </p:nvPr>
        </p:nvPicPr>
        <p:blipFill>
          <a:blip r:embed="rId2"/>
          <a:stretch>
            <a:fillRect/>
          </a:stretch>
        </p:blipFill>
        <p:spPr>
          <a:xfrm>
            <a:off x="6241597" y="2277128"/>
            <a:ext cx="4099285" cy="2465976"/>
          </a:xfrm>
          <a:prstGeom prst="rect">
            <a:avLst/>
          </a:prstGeom>
        </p:spPr>
      </p:pic>
      <p:sp>
        <p:nvSpPr>
          <p:cNvPr id="2" name="标题 1">
            <a:extLst>
              <a:ext uri="{FF2B5EF4-FFF2-40B4-BE49-F238E27FC236}">
                <a16:creationId xmlns:a16="http://schemas.microsoft.com/office/drawing/2014/main" id="{19265499-24F7-AE2F-C8FF-A3683D350ED0}"/>
              </a:ext>
            </a:extLst>
          </p:cNvPr>
          <p:cNvSpPr>
            <a:spLocks noGrp="1"/>
          </p:cNvSpPr>
          <p:nvPr>
            <p:ph type="title"/>
          </p:nvPr>
        </p:nvSpPr>
        <p:spPr/>
        <p:txBody>
          <a:bodyPr/>
          <a:lstStyle/>
          <a:p>
            <a:r>
              <a:rPr lang="en-US" altLang="zh-CN" dirty="0"/>
              <a:t>Semaphore</a:t>
            </a:r>
            <a:r>
              <a:rPr lang="zh-CN" altLang="en-US" dirty="0"/>
              <a:t> </a:t>
            </a:r>
            <a:r>
              <a:rPr lang="en-US" altLang="zh-CN" dirty="0"/>
              <a:t>for</a:t>
            </a:r>
            <a:r>
              <a:rPr lang="zh-CN" altLang="en-US" dirty="0"/>
              <a:t> </a:t>
            </a:r>
            <a:r>
              <a:rPr lang="en-US" altLang="zh-CN" dirty="0"/>
              <a:t>P/C</a:t>
            </a:r>
            <a:r>
              <a:rPr lang="zh-CN" altLang="en-US" dirty="0"/>
              <a:t> </a:t>
            </a:r>
            <a:r>
              <a:rPr lang="en-US" altLang="zh-CN" dirty="0"/>
              <a:t>–</a:t>
            </a:r>
            <a:r>
              <a:rPr lang="zh-CN" altLang="en-US" dirty="0"/>
              <a:t> </a:t>
            </a:r>
            <a:r>
              <a:rPr lang="en-US" altLang="zh-CN" dirty="0"/>
              <a:t>Mutex</a:t>
            </a:r>
            <a:endParaRPr lang="en-US" dirty="0"/>
          </a:p>
        </p:txBody>
      </p:sp>
      <p:sp>
        <p:nvSpPr>
          <p:cNvPr id="7" name="矩形 6">
            <a:extLst>
              <a:ext uri="{FF2B5EF4-FFF2-40B4-BE49-F238E27FC236}">
                <a16:creationId xmlns:a16="http://schemas.microsoft.com/office/drawing/2014/main" id="{19BAC3BD-0802-7947-5F1A-1D3A9F6F0F03}"/>
              </a:ext>
            </a:extLst>
          </p:cNvPr>
          <p:cNvSpPr/>
          <p:nvPr/>
        </p:nvSpPr>
        <p:spPr>
          <a:xfrm>
            <a:off x="10200576" y="2914304"/>
            <a:ext cx="176981" cy="1356852"/>
          </a:xfrm>
          <a:prstGeom prst="rect">
            <a:avLst/>
          </a:prstGeom>
          <a:solidFill>
            <a:schemeClr val="bg1"/>
          </a:solidFill>
          <a:ln>
            <a:noFill/>
          </a:ln>
          <a:effectLst>
            <a:outerShdw blurRad="114300" dist="12700" dir="5400000" rotWithShape="0">
              <a:srgbClr val="000000">
                <a:alpha val="0"/>
              </a:srgb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0" name="组合 9">
            <a:extLst>
              <a:ext uri="{FF2B5EF4-FFF2-40B4-BE49-F238E27FC236}">
                <a16:creationId xmlns:a16="http://schemas.microsoft.com/office/drawing/2014/main" id="{DD119D99-5BA9-C5A6-CBF7-30DD7AE1898B}"/>
              </a:ext>
            </a:extLst>
          </p:cNvPr>
          <p:cNvGrpSpPr/>
          <p:nvPr/>
        </p:nvGrpSpPr>
        <p:grpSpPr>
          <a:xfrm>
            <a:off x="1623192" y="2277128"/>
            <a:ext cx="4466542" cy="2465976"/>
            <a:chOff x="257858" y="3035172"/>
            <a:chExt cx="4466542" cy="2465976"/>
          </a:xfrm>
        </p:grpSpPr>
        <p:pic>
          <p:nvPicPr>
            <p:cNvPr id="8" name="内容占位符 4">
              <a:extLst>
                <a:ext uri="{FF2B5EF4-FFF2-40B4-BE49-F238E27FC236}">
                  <a16:creationId xmlns:a16="http://schemas.microsoft.com/office/drawing/2014/main" id="{50175E99-37F5-72B0-E065-8FEB80E3E7C9}"/>
                </a:ext>
              </a:extLst>
            </p:cNvPr>
            <p:cNvPicPr>
              <a:picLocks noChangeAspect="1"/>
            </p:cNvPicPr>
            <p:nvPr/>
          </p:nvPicPr>
          <p:blipFill>
            <a:blip r:embed="rId3"/>
            <a:stretch>
              <a:fillRect/>
            </a:stretch>
          </p:blipFill>
          <p:spPr>
            <a:xfrm>
              <a:off x="257858" y="3035172"/>
              <a:ext cx="4466542" cy="2465976"/>
            </a:xfrm>
            <a:prstGeom prst="rect">
              <a:avLst/>
            </a:prstGeom>
          </p:spPr>
        </p:pic>
        <p:sp>
          <p:nvSpPr>
            <p:cNvPr id="9" name="矩形 8">
              <a:extLst>
                <a:ext uri="{FF2B5EF4-FFF2-40B4-BE49-F238E27FC236}">
                  <a16:creationId xmlns:a16="http://schemas.microsoft.com/office/drawing/2014/main" id="{5AE44FEA-CEB6-0E6F-72A3-E16B999FDA92}"/>
                </a:ext>
              </a:extLst>
            </p:cNvPr>
            <p:cNvSpPr/>
            <p:nvPr/>
          </p:nvSpPr>
          <p:spPr>
            <a:xfrm>
              <a:off x="4547419" y="3770671"/>
              <a:ext cx="176981" cy="1356852"/>
            </a:xfrm>
            <a:prstGeom prst="rect">
              <a:avLst/>
            </a:prstGeom>
            <a:solidFill>
              <a:schemeClr val="bg1"/>
            </a:solidFill>
            <a:ln>
              <a:noFill/>
            </a:ln>
            <a:effectLst>
              <a:outerShdw blurRad="114300" dist="12700" dir="5400000" rotWithShape="0">
                <a:srgbClr val="000000">
                  <a:alpha val="0"/>
                </a:srgb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4" name="文本框 13">
            <a:extLst>
              <a:ext uri="{FF2B5EF4-FFF2-40B4-BE49-F238E27FC236}">
                <a16:creationId xmlns:a16="http://schemas.microsoft.com/office/drawing/2014/main" id="{201CC49E-54EE-747B-F5A3-79BEAC49F5AA}"/>
              </a:ext>
            </a:extLst>
          </p:cNvPr>
          <p:cNvSpPr txBox="1"/>
          <p:nvPr/>
        </p:nvSpPr>
        <p:spPr>
          <a:xfrm>
            <a:off x="5143477" y="998885"/>
            <a:ext cx="1903085" cy="1200329"/>
          </a:xfrm>
          <a:prstGeom prst="rect">
            <a:avLst/>
          </a:prstGeom>
          <a:noFill/>
        </p:spPr>
        <p:txBody>
          <a:bodyPr wrap="none" rtlCol="0">
            <a:spAutoFit/>
          </a:bodyPr>
          <a:lstStyle/>
          <a:p>
            <a:r>
              <a:rPr lang="en-US" altLang="zh-CN" sz="2400" dirty="0"/>
              <a:t>mutex</a:t>
            </a:r>
            <a:r>
              <a:rPr lang="zh-CN" altLang="en-US" sz="2400" dirty="0"/>
              <a:t> </a:t>
            </a:r>
            <a:r>
              <a:rPr lang="en-US" altLang="zh-CN" sz="2400" dirty="0"/>
              <a:t>=</a:t>
            </a:r>
            <a:r>
              <a:rPr lang="zh-CN" altLang="en-US" sz="2400" dirty="0"/>
              <a:t> </a:t>
            </a:r>
            <a:r>
              <a:rPr lang="en-US" altLang="zh-CN" sz="2400" dirty="0"/>
              <a:t>1</a:t>
            </a:r>
          </a:p>
          <a:p>
            <a:r>
              <a:rPr lang="en-US" altLang="zh-CN" sz="2400" dirty="0"/>
              <a:t>full</a:t>
            </a:r>
            <a:r>
              <a:rPr lang="zh-CN" altLang="en-US" sz="2400" dirty="0"/>
              <a:t> </a:t>
            </a:r>
            <a:r>
              <a:rPr lang="en-US" altLang="zh-CN" sz="2400" dirty="0"/>
              <a:t>=</a:t>
            </a:r>
            <a:r>
              <a:rPr lang="zh-CN" altLang="en-US" sz="2400" dirty="0"/>
              <a:t> </a:t>
            </a:r>
            <a:r>
              <a:rPr lang="en-US" altLang="zh-CN" sz="2400" dirty="0"/>
              <a:t>0</a:t>
            </a:r>
          </a:p>
          <a:p>
            <a:r>
              <a:rPr lang="en-US" altLang="zh-CN" sz="2400" dirty="0"/>
              <a:t>empty</a:t>
            </a:r>
            <a:r>
              <a:rPr lang="zh-CN" altLang="en-US" sz="2400" dirty="0"/>
              <a:t> </a:t>
            </a:r>
            <a:r>
              <a:rPr lang="en-US" altLang="zh-CN" sz="2400" dirty="0"/>
              <a:t>=</a:t>
            </a:r>
            <a:r>
              <a:rPr lang="zh-CN" altLang="en-US" sz="2400" dirty="0"/>
              <a:t> </a:t>
            </a:r>
            <a:r>
              <a:rPr lang="en-US" altLang="zh-CN" sz="2400" dirty="0"/>
              <a:t>10</a:t>
            </a:r>
            <a:endParaRPr lang="en-US" sz="2400" dirty="0"/>
          </a:p>
        </p:txBody>
      </p:sp>
    </p:spTree>
    <p:extLst>
      <p:ext uri="{BB962C8B-B14F-4D97-AF65-F5344CB8AC3E}">
        <p14:creationId xmlns:p14="http://schemas.microsoft.com/office/powerpoint/2010/main" val="159533581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内容占位符 12">
            <a:extLst>
              <a:ext uri="{FF2B5EF4-FFF2-40B4-BE49-F238E27FC236}">
                <a16:creationId xmlns:a16="http://schemas.microsoft.com/office/drawing/2014/main" id="{529889AB-1543-D4D6-E3C5-4C1A02016FF1}"/>
              </a:ext>
            </a:extLst>
          </p:cNvPr>
          <p:cNvPicPr>
            <a:picLocks noGrp="1" noChangeAspect="1"/>
          </p:cNvPicPr>
          <p:nvPr>
            <p:ph idx="1"/>
          </p:nvPr>
        </p:nvPicPr>
        <p:blipFill>
          <a:blip r:embed="rId2"/>
          <a:stretch>
            <a:fillRect/>
          </a:stretch>
        </p:blipFill>
        <p:spPr>
          <a:xfrm>
            <a:off x="6241597" y="2277128"/>
            <a:ext cx="4099285" cy="2465976"/>
          </a:xfrm>
          <a:prstGeom prst="rect">
            <a:avLst/>
          </a:prstGeom>
        </p:spPr>
      </p:pic>
      <p:sp>
        <p:nvSpPr>
          <p:cNvPr id="2" name="标题 1">
            <a:extLst>
              <a:ext uri="{FF2B5EF4-FFF2-40B4-BE49-F238E27FC236}">
                <a16:creationId xmlns:a16="http://schemas.microsoft.com/office/drawing/2014/main" id="{19265499-24F7-AE2F-C8FF-A3683D350ED0}"/>
              </a:ext>
            </a:extLst>
          </p:cNvPr>
          <p:cNvSpPr>
            <a:spLocks noGrp="1"/>
          </p:cNvSpPr>
          <p:nvPr>
            <p:ph type="title"/>
          </p:nvPr>
        </p:nvSpPr>
        <p:spPr/>
        <p:txBody>
          <a:bodyPr/>
          <a:lstStyle/>
          <a:p>
            <a:r>
              <a:rPr lang="en-US" altLang="zh-CN" dirty="0"/>
              <a:t>Semaphore</a:t>
            </a:r>
            <a:r>
              <a:rPr lang="zh-CN" altLang="en-US" dirty="0"/>
              <a:t> </a:t>
            </a:r>
            <a:r>
              <a:rPr lang="en-US" altLang="zh-CN" dirty="0"/>
              <a:t>for</a:t>
            </a:r>
            <a:r>
              <a:rPr lang="zh-CN" altLang="en-US" dirty="0"/>
              <a:t> </a:t>
            </a:r>
            <a:r>
              <a:rPr lang="en-US" altLang="zh-CN" dirty="0"/>
              <a:t>P/C</a:t>
            </a:r>
            <a:r>
              <a:rPr lang="zh-CN" altLang="en-US" dirty="0"/>
              <a:t> </a:t>
            </a:r>
            <a:r>
              <a:rPr lang="en-US" altLang="zh-CN" dirty="0"/>
              <a:t>–</a:t>
            </a:r>
            <a:r>
              <a:rPr lang="zh-CN" altLang="en-US" dirty="0"/>
              <a:t> </a:t>
            </a:r>
            <a:r>
              <a:rPr lang="en-US" altLang="zh-CN" dirty="0"/>
              <a:t>Mutex</a:t>
            </a:r>
            <a:endParaRPr lang="en-US" dirty="0"/>
          </a:p>
        </p:txBody>
      </p:sp>
      <p:sp>
        <p:nvSpPr>
          <p:cNvPr id="7" name="矩形 6">
            <a:extLst>
              <a:ext uri="{FF2B5EF4-FFF2-40B4-BE49-F238E27FC236}">
                <a16:creationId xmlns:a16="http://schemas.microsoft.com/office/drawing/2014/main" id="{19BAC3BD-0802-7947-5F1A-1D3A9F6F0F03}"/>
              </a:ext>
            </a:extLst>
          </p:cNvPr>
          <p:cNvSpPr/>
          <p:nvPr/>
        </p:nvSpPr>
        <p:spPr>
          <a:xfrm>
            <a:off x="10200576" y="2914304"/>
            <a:ext cx="176981" cy="1356852"/>
          </a:xfrm>
          <a:prstGeom prst="rect">
            <a:avLst/>
          </a:prstGeom>
          <a:solidFill>
            <a:schemeClr val="bg1"/>
          </a:solidFill>
          <a:ln>
            <a:noFill/>
          </a:ln>
          <a:effectLst>
            <a:outerShdw blurRad="114300" dist="12700" dir="5400000" rotWithShape="0">
              <a:srgbClr val="000000">
                <a:alpha val="0"/>
              </a:srgb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0" name="组合 9">
            <a:extLst>
              <a:ext uri="{FF2B5EF4-FFF2-40B4-BE49-F238E27FC236}">
                <a16:creationId xmlns:a16="http://schemas.microsoft.com/office/drawing/2014/main" id="{DD119D99-5BA9-C5A6-CBF7-30DD7AE1898B}"/>
              </a:ext>
            </a:extLst>
          </p:cNvPr>
          <p:cNvGrpSpPr/>
          <p:nvPr/>
        </p:nvGrpSpPr>
        <p:grpSpPr>
          <a:xfrm>
            <a:off x="1623192" y="2277128"/>
            <a:ext cx="4466542" cy="2465976"/>
            <a:chOff x="257858" y="3035172"/>
            <a:chExt cx="4466542" cy="2465976"/>
          </a:xfrm>
        </p:grpSpPr>
        <p:pic>
          <p:nvPicPr>
            <p:cNvPr id="8" name="内容占位符 4">
              <a:extLst>
                <a:ext uri="{FF2B5EF4-FFF2-40B4-BE49-F238E27FC236}">
                  <a16:creationId xmlns:a16="http://schemas.microsoft.com/office/drawing/2014/main" id="{50175E99-37F5-72B0-E065-8FEB80E3E7C9}"/>
                </a:ext>
              </a:extLst>
            </p:cNvPr>
            <p:cNvPicPr>
              <a:picLocks noChangeAspect="1"/>
            </p:cNvPicPr>
            <p:nvPr/>
          </p:nvPicPr>
          <p:blipFill>
            <a:blip r:embed="rId3"/>
            <a:stretch>
              <a:fillRect/>
            </a:stretch>
          </p:blipFill>
          <p:spPr>
            <a:xfrm>
              <a:off x="257858" y="3035172"/>
              <a:ext cx="4466542" cy="2465976"/>
            </a:xfrm>
            <a:prstGeom prst="rect">
              <a:avLst/>
            </a:prstGeom>
          </p:spPr>
        </p:pic>
        <p:sp>
          <p:nvSpPr>
            <p:cNvPr id="9" name="矩形 8">
              <a:extLst>
                <a:ext uri="{FF2B5EF4-FFF2-40B4-BE49-F238E27FC236}">
                  <a16:creationId xmlns:a16="http://schemas.microsoft.com/office/drawing/2014/main" id="{5AE44FEA-CEB6-0E6F-72A3-E16B999FDA92}"/>
                </a:ext>
              </a:extLst>
            </p:cNvPr>
            <p:cNvSpPr/>
            <p:nvPr/>
          </p:nvSpPr>
          <p:spPr>
            <a:xfrm>
              <a:off x="4547419" y="3770671"/>
              <a:ext cx="176981" cy="1356852"/>
            </a:xfrm>
            <a:prstGeom prst="rect">
              <a:avLst/>
            </a:prstGeom>
            <a:solidFill>
              <a:schemeClr val="bg1"/>
            </a:solidFill>
            <a:ln>
              <a:noFill/>
            </a:ln>
            <a:effectLst>
              <a:outerShdw blurRad="114300" dist="12700" dir="5400000" rotWithShape="0">
                <a:srgbClr val="000000">
                  <a:alpha val="0"/>
                </a:srgb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4" name="文本框 13">
            <a:extLst>
              <a:ext uri="{FF2B5EF4-FFF2-40B4-BE49-F238E27FC236}">
                <a16:creationId xmlns:a16="http://schemas.microsoft.com/office/drawing/2014/main" id="{201CC49E-54EE-747B-F5A3-79BEAC49F5AA}"/>
              </a:ext>
            </a:extLst>
          </p:cNvPr>
          <p:cNvSpPr txBox="1"/>
          <p:nvPr/>
        </p:nvSpPr>
        <p:spPr>
          <a:xfrm>
            <a:off x="5143477" y="998885"/>
            <a:ext cx="1903085" cy="1200329"/>
          </a:xfrm>
          <a:prstGeom prst="rect">
            <a:avLst/>
          </a:prstGeom>
          <a:noFill/>
        </p:spPr>
        <p:txBody>
          <a:bodyPr wrap="none" rtlCol="0">
            <a:spAutoFit/>
          </a:bodyPr>
          <a:lstStyle/>
          <a:p>
            <a:r>
              <a:rPr lang="en-US" altLang="zh-CN" sz="2400" dirty="0"/>
              <a:t>mutex</a:t>
            </a:r>
            <a:r>
              <a:rPr lang="zh-CN" altLang="en-US" sz="2400" dirty="0"/>
              <a:t> </a:t>
            </a:r>
            <a:r>
              <a:rPr lang="en-US" altLang="zh-CN" sz="2400" dirty="0"/>
              <a:t>=</a:t>
            </a:r>
            <a:r>
              <a:rPr lang="zh-CN" altLang="en-US" sz="2400" dirty="0"/>
              <a:t> </a:t>
            </a:r>
            <a:r>
              <a:rPr lang="en-US" altLang="zh-CN" sz="2400" dirty="0"/>
              <a:t>0</a:t>
            </a:r>
          </a:p>
          <a:p>
            <a:r>
              <a:rPr lang="en-US" altLang="zh-CN" sz="2400" dirty="0"/>
              <a:t>full</a:t>
            </a:r>
            <a:r>
              <a:rPr lang="zh-CN" altLang="en-US" sz="2400" dirty="0"/>
              <a:t> </a:t>
            </a:r>
            <a:r>
              <a:rPr lang="en-US" altLang="zh-CN" sz="2400" dirty="0"/>
              <a:t>=</a:t>
            </a:r>
            <a:r>
              <a:rPr lang="zh-CN" altLang="en-US" sz="2400" dirty="0"/>
              <a:t> </a:t>
            </a:r>
            <a:r>
              <a:rPr lang="en-US" altLang="zh-CN" sz="2400" dirty="0"/>
              <a:t>0</a:t>
            </a:r>
          </a:p>
          <a:p>
            <a:r>
              <a:rPr lang="en-US" altLang="zh-CN" sz="2400" dirty="0"/>
              <a:t>empty</a:t>
            </a:r>
            <a:r>
              <a:rPr lang="zh-CN" altLang="en-US" sz="2400" dirty="0"/>
              <a:t> </a:t>
            </a:r>
            <a:r>
              <a:rPr lang="en-US" altLang="zh-CN" sz="2400" dirty="0"/>
              <a:t>=</a:t>
            </a:r>
            <a:r>
              <a:rPr lang="zh-CN" altLang="en-US" sz="2400" dirty="0"/>
              <a:t> </a:t>
            </a:r>
            <a:r>
              <a:rPr lang="en-US" altLang="zh-CN" sz="2400" dirty="0"/>
              <a:t>10</a:t>
            </a:r>
            <a:endParaRPr lang="en-US" sz="2400" dirty="0"/>
          </a:p>
        </p:txBody>
      </p:sp>
      <p:sp>
        <p:nvSpPr>
          <p:cNvPr id="3" name="右箭头 2">
            <a:extLst>
              <a:ext uri="{FF2B5EF4-FFF2-40B4-BE49-F238E27FC236}">
                <a16:creationId xmlns:a16="http://schemas.microsoft.com/office/drawing/2014/main" id="{D811039F-EA96-1623-52CA-3626E3AA66FD}"/>
              </a:ext>
            </a:extLst>
          </p:cNvPr>
          <p:cNvSpPr/>
          <p:nvPr/>
        </p:nvSpPr>
        <p:spPr>
          <a:xfrm>
            <a:off x="1623192" y="3012628"/>
            <a:ext cx="982356" cy="202521"/>
          </a:xfrm>
          <a:prstGeom prst="rightArrow">
            <a:avLst/>
          </a:prstGeom>
          <a:solidFill>
            <a:srgbClr val="43B7B0"/>
          </a:solidFill>
          <a:ln>
            <a:noFill/>
          </a:ln>
          <a:effectLst>
            <a:outerShdw blurRad="114300" dist="127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 name="文本框 4">
            <a:extLst>
              <a:ext uri="{FF2B5EF4-FFF2-40B4-BE49-F238E27FC236}">
                <a16:creationId xmlns:a16="http://schemas.microsoft.com/office/drawing/2014/main" id="{8B41E9A2-67BA-6CEC-E6C4-D73ACF1A6DF0}"/>
              </a:ext>
            </a:extLst>
          </p:cNvPr>
          <p:cNvSpPr txBox="1"/>
          <p:nvPr/>
        </p:nvSpPr>
        <p:spPr>
          <a:xfrm>
            <a:off x="7232831" y="4590187"/>
            <a:ext cx="2127505" cy="1200329"/>
          </a:xfrm>
          <a:prstGeom prst="rect">
            <a:avLst/>
          </a:prstGeom>
          <a:noFill/>
        </p:spPr>
        <p:txBody>
          <a:bodyPr wrap="none" rtlCol="0">
            <a:spAutoFit/>
          </a:bodyPr>
          <a:lstStyle/>
          <a:p>
            <a:r>
              <a:rPr lang="en-US" altLang="zh-CN" sz="2400" dirty="0">
                <a:solidFill>
                  <a:srgbClr val="0070C0"/>
                </a:solidFill>
              </a:rPr>
              <a:t>Running</a:t>
            </a:r>
          </a:p>
          <a:p>
            <a:r>
              <a:rPr lang="en-US" altLang="zh-CN" sz="2400" dirty="0">
                <a:solidFill>
                  <a:srgbClr val="0070C0"/>
                </a:solidFill>
              </a:rPr>
              <a:t>Hold</a:t>
            </a:r>
            <a:r>
              <a:rPr lang="zh-CN" altLang="en-US" sz="2400" dirty="0">
                <a:solidFill>
                  <a:srgbClr val="0070C0"/>
                </a:solidFill>
              </a:rPr>
              <a:t> </a:t>
            </a:r>
            <a:r>
              <a:rPr lang="en-US" altLang="zh-CN" sz="2400" dirty="0">
                <a:solidFill>
                  <a:srgbClr val="0070C0"/>
                </a:solidFill>
              </a:rPr>
              <a:t>lock</a:t>
            </a:r>
          </a:p>
          <a:p>
            <a:r>
              <a:rPr lang="en-US" altLang="zh-CN" sz="2400" dirty="0">
                <a:solidFill>
                  <a:srgbClr val="0070C0"/>
                </a:solidFill>
              </a:rPr>
              <a:t>Wait</a:t>
            </a:r>
            <a:r>
              <a:rPr lang="zh-CN" altLang="en-US" sz="2400" dirty="0">
                <a:solidFill>
                  <a:srgbClr val="0070C0"/>
                </a:solidFill>
              </a:rPr>
              <a:t> </a:t>
            </a:r>
            <a:r>
              <a:rPr lang="en-US" altLang="zh-CN" sz="2400" dirty="0">
                <a:solidFill>
                  <a:srgbClr val="0070C0"/>
                </a:solidFill>
              </a:rPr>
              <a:t>for</a:t>
            </a:r>
            <a:r>
              <a:rPr lang="zh-CN" altLang="en-US" sz="2400" dirty="0">
                <a:solidFill>
                  <a:srgbClr val="0070C0"/>
                </a:solidFill>
              </a:rPr>
              <a:t> </a:t>
            </a:r>
            <a:r>
              <a:rPr lang="en-US" altLang="zh-CN" sz="2400" dirty="0">
                <a:solidFill>
                  <a:srgbClr val="FF0000"/>
                </a:solidFill>
              </a:rPr>
              <a:t>full</a:t>
            </a:r>
            <a:endParaRPr lang="en-US" sz="2400" dirty="0">
              <a:solidFill>
                <a:srgbClr val="FF0000"/>
              </a:solidFill>
            </a:endParaRPr>
          </a:p>
        </p:txBody>
      </p:sp>
      <p:sp>
        <p:nvSpPr>
          <p:cNvPr id="6" name="右箭头 5">
            <a:extLst>
              <a:ext uri="{FF2B5EF4-FFF2-40B4-BE49-F238E27FC236}">
                <a16:creationId xmlns:a16="http://schemas.microsoft.com/office/drawing/2014/main" id="{E626038D-0E0F-AA2F-76A3-2448731A6135}"/>
              </a:ext>
            </a:extLst>
          </p:cNvPr>
          <p:cNvSpPr/>
          <p:nvPr/>
        </p:nvSpPr>
        <p:spPr>
          <a:xfrm>
            <a:off x="6102268" y="3176575"/>
            <a:ext cx="982356" cy="202521"/>
          </a:xfrm>
          <a:prstGeom prst="rightArrow">
            <a:avLst/>
          </a:prstGeom>
          <a:solidFill>
            <a:srgbClr val="43B7B0"/>
          </a:solidFill>
          <a:ln>
            <a:noFill/>
          </a:ln>
          <a:effectLst>
            <a:outerShdw blurRad="114300" dist="127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文本框 10">
            <a:extLst>
              <a:ext uri="{FF2B5EF4-FFF2-40B4-BE49-F238E27FC236}">
                <a16:creationId xmlns:a16="http://schemas.microsoft.com/office/drawing/2014/main" id="{BC90550C-8F9F-1A34-0D58-C8E55061BF19}"/>
              </a:ext>
            </a:extLst>
          </p:cNvPr>
          <p:cNvSpPr txBox="1"/>
          <p:nvPr/>
        </p:nvSpPr>
        <p:spPr>
          <a:xfrm>
            <a:off x="2605549" y="4486949"/>
            <a:ext cx="2212465" cy="830997"/>
          </a:xfrm>
          <a:prstGeom prst="rect">
            <a:avLst/>
          </a:prstGeom>
          <a:noFill/>
        </p:spPr>
        <p:txBody>
          <a:bodyPr wrap="none" rtlCol="0">
            <a:spAutoFit/>
          </a:bodyPr>
          <a:lstStyle/>
          <a:p>
            <a:r>
              <a:rPr lang="en-US" altLang="zh-CN" sz="2400" dirty="0">
                <a:solidFill>
                  <a:srgbClr val="0070C0"/>
                </a:solidFill>
              </a:rPr>
              <a:t>Ready</a:t>
            </a:r>
          </a:p>
          <a:p>
            <a:r>
              <a:rPr lang="en-US" altLang="zh-CN" sz="2400" dirty="0">
                <a:solidFill>
                  <a:srgbClr val="0070C0"/>
                </a:solidFill>
              </a:rPr>
              <a:t>Wait</a:t>
            </a:r>
            <a:r>
              <a:rPr lang="zh-CN" altLang="en-US" sz="2400" dirty="0">
                <a:solidFill>
                  <a:srgbClr val="0070C0"/>
                </a:solidFill>
              </a:rPr>
              <a:t> </a:t>
            </a:r>
            <a:r>
              <a:rPr lang="en-US" altLang="zh-CN" sz="2400" dirty="0">
                <a:solidFill>
                  <a:srgbClr val="0070C0"/>
                </a:solidFill>
              </a:rPr>
              <a:t>for</a:t>
            </a:r>
            <a:r>
              <a:rPr lang="zh-CN" altLang="en-US" sz="2400" dirty="0">
                <a:solidFill>
                  <a:srgbClr val="0070C0"/>
                </a:solidFill>
              </a:rPr>
              <a:t> </a:t>
            </a:r>
            <a:r>
              <a:rPr lang="en-US" altLang="zh-CN" sz="2400" dirty="0">
                <a:solidFill>
                  <a:srgbClr val="FF0000"/>
                </a:solidFill>
              </a:rPr>
              <a:t>lock</a:t>
            </a:r>
            <a:endParaRPr lang="en-US" sz="2400" dirty="0">
              <a:solidFill>
                <a:srgbClr val="FF0000"/>
              </a:solidFill>
            </a:endParaRPr>
          </a:p>
        </p:txBody>
      </p:sp>
      <p:sp>
        <p:nvSpPr>
          <p:cNvPr id="12" name="文本框 20">
            <a:extLst>
              <a:ext uri="{FF2B5EF4-FFF2-40B4-BE49-F238E27FC236}">
                <a16:creationId xmlns:a16="http://schemas.microsoft.com/office/drawing/2014/main" id="{53618174-598E-BD99-1DF1-0EB4CD4B597D}"/>
              </a:ext>
            </a:extLst>
          </p:cNvPr>
          <p:cNvSpPr txBox="1"/>
          <p:nvPr/>
        </p:nvSpPr>
        <p:spPr>
          <a:xfrm>
            <a:off x="4495800" y="5981804"/>
            <a:ext cx="3063414" cy="523220"/>
          </a:xfrm>
          <a:prstGeom prst="rect">
            <a:avLst/>
          </a:prstGeom>
          <a:noFill/>
        </p:spPr>
        <p:txBody>
          <a:bodyPr wrap="square">
            <a:spAutoFit/>
          </a:bodyPr>
          <a:lstStyle>
            <a:defPPr>
              <a:defRPr lang="en-US"/>
            </a:defPPr>
            <a:lvl1pPr>
              <a:defRPr sz="2400" b="0">
                <a:latin typeface="Gill Sans" panose="020B0502020104020203"/>
              </a:defRPr>
            </a:lvl1pPr>
          </a:lstStyle>
          <a:p>
            <a:r>
              <a:rPr lang="en-GB" altLang="zh-CN" sz="2800" dirty="0"/>
              <a:t>Deadlock occurred!</a:t>
            </a:r>
            <a:endParaRPr lang="en-US" sz="2800" dirty="0"/>
          </a:p>
        </p:txBody>
      </p:sp>
    </p:spTree>
    <p:extLst>
      <p:ext uri="{BB962C8B-B14F-4D97-AF65-F5344CB8AC3E}">
        <p14:creationId xmlns:p14="http://schemas.microsoft.com/office/powerpoint/2010/main" val="244913194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内容占位符 12">
            <a:extLst>
              <a:ext uri="{FF2B5EF4-FFF2-40B4-BE49-F238E27FC236}">
                <a16:creationId xmlns:a16="http://schemas.microsoft.com/office/drawing/2014/main" id="{529889AB-1543-D4D6-E3C5-4C1A02016FF1}"/>
              </a:ext>
            </a:extLst>
          </p:cNvPr>
          <p:cNvPicPr>
            <a:picLocks noGrp="1" noChangeAspect="1"/>
          </p:cNvPicPr>
          <p:nvPr>
            <p:ph idx="1"/>
          </p:nvPr>
        </p:nvPicPr>
        <p:blipFill>
          <a:blip r:embed="rId2"/>
          <a:stretch>
            <a:fillRect/>
          </a:stretch>
        </p:blipFill>
        <p:spPr>
          <a:xfrm>
            <a:off x="6241597" y="2277128"/>
            <a:ext cx="4099285" cy="2465976"/>
          </a:xfrm>
          <a:prstGeom prst="rect">
            <a:avLst/>
          </a:prstGeom>
        </p:spPr>
      </p:pic>
      <p:sp>
        <p:nvSpPr>
          <p:cNvPr id="2" name="标题 1">
            <a:extLst>
              <a:ext uri="{FF2B5EF4-FFF2-40B4-BE49-F238E27FC236}">
                <a16:creationId xmlns:a16="http://schemas.microsoft.com/office/drawing/2014/main" id="{19265499-24F7-AE2F-C8FF-A3683D350ED0}"/>
              </a:ext>
            </a:extLst>
          </p:cNvPr>
          <p:cNvSpPr>
            <a:spLocks noGrp="1"/>
          </p:cNvSpPr>
          <p:nvPr>
            <p:ph type="title"/>
          </p:nvPr>
        </p:nvSpPr>
        <p:spPr/>
        <p:txBody>
          <a:bodyPr/>
          <a:lstStyle/>
          <a:p>
            <a:r>
              <a:rPr lang="en-US" altLang="zh-CN" dirty="0"/>
              <a:t>Semaphore</a:t>
            </a:r>
            <a:r>
              <a:rPr lang="zh-CN" altLang="en-US" dirty="0"/>
              <a:t> </a:t>
            </a:r>
            <a:r>
              <a:rPr lang="en-US" altLang="zh-CN" dirty="0"/>
              <a:t>for</a:t>
            </a:r>
            <a:r>
              <a:rPr lang="zh-CN" altLang="en-US" dirty="0"/>
              <a:t> </a:t>
            </a:r>
            <a:r>
              <a:rPr lang="en-US" altLang="zh-CN" dirty="0"/>
              <a:t>P/C</a:t>
            </a:r>
            <a:r>
              <a:rPr lang="zh-CN" altLang="en-US" dirty="0"/>
              <a:t> </a:t>
            </a:r>
            <a:r>
              <a:rPr lang="en-US" altLang="zh-CN" dirty="0"/>
              <a:t>–</a:t>
            </a:r>
            <a:r>
              <a:rPr lang="zh-CN" altLang="en-US" dirty="0"/>
              <a:t> </a:t>
            </a:r>
            <a:r>
              <a:rPr lang="en-US" altLang="zh-CN" dirty="0"/>
              <a:t>Mutex</a:t>
            </a:r>
            <a:endParaRPr lang="en-US" dirty="0"/>
          </a:p>
        </p:txBody>
      </p:sp>
      <p:sp>
        <p:nvSpPr>
          <p:cNvPr id="7" name="矩形 6">
            <a:extLst>
              <a:ext uri="{FF2B5EF4-FFF2-40B4-BE49-F238E27FC236}">
                <a16:creationId xmlns:a16="http://schemas.microsoft.com/office/drawing/2014/main" id="{19BAC3BD-0802-7947-5F1A-1D3A9F6F0F03}"/>
              </a:ext>
            </a:extLst>
          </p:cNvPr>
          <p:cNvSpPr/>
          <p:nvPr/>
        </p:nvSpPr>
        <p:spPr>
          <a:xfrm>
            <a:off x="10200576" y="2914304"/>
            <a:ext cx="176981" cy="1356852"/>
          </a:xfrm>
          <a:prstGeom prst="rect">
            <a:avLst/>
          </a:prstGeom>
          <a:solidFill>
            <a:schemeClr val="bg1"/>
          </a:solidFill>
          <a:ln>
            <a:noFill/>
          </a:ln>
          <a:effectLst>
            <a:outerShdw blurRad="114300" dist="12700" dir="5400000" rotWithShape="0">
              <a:srgbClr val="000000">
                <a:alpha val="0"/>
              </a:srgb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0" name="组合 9">
            <a:extLst>
              <a:ext uri="{FF2B5EF4-FFF2-40B4-BE49-F238E27FC236}">
                <a16:creationId xmlns:a16="http://schemas.microsoft.com/office/drawing/2014/main" id="{DD119D99-5BA9-C5A6-CBF7-30DD7AE1898B}"/>
              </a:ext>
            </a:extLst>
          </p:cNvPr>
          <p:cNvGrpSpPr/>
          <p:nvPr/>
        </p:nvGrpSpPr>
        <p:grpSpPr>
          <a:xfrm>
            <a:off x="1623192" y="2277128"/>
            <a:ext cx="4466542" cy="2465976"/>
            <a:chOff x="257858" y="3035172"/>
            <a:chExt cx="4466542" cy="2465976"/>
          </a:xfrm>
        </p:grpSpPr>
        <p:pic>
          <p:nvPicPr>
            <p:cNvPr id="8" name="内容占位符 4">
              <a:extLst>
                <a:ext uri="{FF2B5EF4-FFF2-40B4-BE49-F238E27FC236}">
                  <a16:creationId xmlns:a16="http://schemas.microsoft.com/office/drawing/2014/main" id="{50175E99-37F5-72B0-E065-8FEB80E3E7C9}"/>
                </a:ext>
              </a:extLst>
            </p:cNvPr>
            <p:cNvPicPr>
              <a:picLocks noChangeAspect="1"/>
            </p:cNvPicPr>
            <p:nvPr/>
          </p:nvPicPr>
          <p:blipFill>
            <a:blip r:embed="rId3"/>
            <a:stretch>
              <a:fillRect/>
            </a:stretch>
          </p:blipFill>
          <p:spPr>
            <a:xfrm>
              <a:off x="257858" y="3035172"/>
              <a:ext cx="4466542" cy="2465976"/>
            </a:xfrm>
            <a:prstGeom prst="rect">
              <a:avLst/>
            </a:prstGeom>
          </p:spPr>
        </p:pic>
        <p:sp>
          <p:nvSpPr>
            <p:cNvPr id="9" name="矩形 8">
              <a:extLst>
                <a:ext uri="{FF2B5EF4-FFF2-40B4-BE49-F238E27FC236}">
                  <a16:creationId xmlns:a16="http://schemas.microsoft.com/office/drawing/2014/main" id="{5AE44FEA-CEB6-0E6F-72A3-E16B999FDA92}"/>
                </a:ext>
              </a:extLst>
            </p:cNvPr>
            <p:cNvSpPr/>
            <p:nvPr/>
          </p:nvSpPr>
          <p:spPr>
            <a:xfrm>
              <a:off x="4547419" y="3770671"/>
              <a:ext cx="176981" cy="1356852"/>
            </a:xfrm>
            <a:prstGeom prst="rect">
              <a:avLst/>
            </a:prstGeom>
            <a:solidFill>
              <a:schemeClr val="bg1"/>
            </a:solidFill>
            <a:ln>
              <a:noFill/>
            </a:ln>
            <a:effectLst>
              <a:outerShdw blurRad="114300" dist="12700" dir="5400000" rotWithShape="0">
                <a:srgbClr val="000000">
                  <a:alpha val="0"/>
                </a:srgb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4" name="文本框 13">
            <a:extLst>
              <a:ext uri="{FF2B5EF4-FFF2-40B4-BE49-F238E27FC236}">
                <a16:creationId xmlns:a16="http://schemas.microsoft.com/office/drawing/2014/main" id="{201CC49E-54EE-747B-F5A3-79BEAC49F5AA}"/>
              </a:ext>
            </a:extLst>
          </p:cNvPr>
          <p:cNvSpPr txBox="1"/>
          <p:nvPr/>
        </p:nvSpPr>
        <p:spPr>
          <a:xfrm>
            <a:off x="5143477" y="998885"/>
            <a:ext cx="1903085" cy="1200329"/>
          </a:xfrm>
          <a:prstGeom prst="rect">
            <a:avLst/>
          </a:prstGeom>
          <a:noFill/>
        </p:spPr>
        <p:txBody>
          <a:bodyPr wrap="none" rtlCol="0">
            <a:spAutoFit/>
          </a:bodyPr>
          <a:lstStyle/>
          <a:p>
            <a:r>
              <a:rPr lang="en-US" altLang="zh-CN" sz="2400" dirty="0"/>
              <a:t>mutex</a:t>
            </a:r>
            <a:r>
              <a:rPr lang="zh-CN" altLang="en-US" sz="2400" dirty="0"/>
              <a:t> </a:t>
            </a:r>
            <a:r>
              <a:rPr lang="en-US" altLang="zh-CN" sz="2400" dirty="0"/>
              <a:t>=</a:t>
            </a:r>
            <a:r>
              <a:rPr lang="zh-CN" altLang="en-US" sz="2400" dirty="0"/>
              <a:t> </a:t>
            </a:r>
            <a:r>
              <a:rPr lang="en-US" altLang="zh-CN" sz="2400" dirty="0"/>
              <a:t>0</a:t>
            </a:r>
          </a:p>
          <a:p>
            <a:r>
              <a:rPr lang="en-US" altLang="zh-CN" sz="2400" dirty="0"/>
              <a:t>full</a:t>
            </a:r>
            <a:r>
              <a:rPr lang="zh-CN" altLang="en-US" sz="2400" dirty="0"/>
              <a:t> </a:t>
            </a:r>
            <a:r>
              <a:rPr lang="en-US" altLang="zh-CN" sz="2400" dirty="0"/>
              <a:t>=</a:t>
            </a:r>
            <a:r>
              <a:rPr lang="zh-CN" altLang="en-US" sz="2400" dirty="0"/>
              <a:t> </a:t>
            </a:r>
            <a:r>
              <a:rPr lang="en-US" altLang="zh-CN" sz="2400" dirty="0"/>
              <a:t>0</a:t>
            </a:r>
          </a:p>
          <a:p>
            <a:r>
              <a:rPr lang="en-US" altLang="zh-CN" sz="2400" dirty="0"/>
              <a:t>empty</a:t>
            </a:r>
            <a:r>
              <a:rPr lang="zh-CN" altLang="en-US" sz="2400" dirty="0"/>
              <a:t> </a:t>
            </a:r>
            <a:r>
              <a:rPr lang="en-US" altLang="zh-CN" sz="2400" dirty="0"/>
              <a:t>=</a:t>
            </a:r>
            <a:r>
              <a:rPr lang="zh-CN" altLang="en-US" sz="2400" dirty="0"/>
              <a:t> </a:t>
            </a:r>
            <a:r>
              <a:rPr lang="en-US" altLang="zh-CN" sz="2400" dirty="0"/>
              <a:t>10</a:t>
            </a:r>
            <a:endParaRPr lang="en-US" sz="2400" dirty="0"/>
          </a:p>
        </p:txBody>
      </p:sp>
      <p:sp>
        <p:nvSpPr>
          <p:cNvPr id="3" name="右箭头 2">
            <a:extLst>
              <a:ext uri="{FF2B5EF4-FFF2-40B4-BE49-F238E27FC236}">
                <a16:creationId xmlns:a16="http://schemas.microsoft.com/office/drawing/2014/main" id="{D811039F-EA96-1623-52CA-3626E3AA66FD}"/>
              </a:ext>
            </a:extLst>
          </p:cNvPr>
          <p:cNvSpPr/>
          <p:nvPr/>
        </p:nvSpPr>
        <p:spPr>
          <a:xfrm>
            <a:off x="1623192" y="3012628"/>
            <a:ext cx="982356" cy="202521"/>
          </a:xfrm>
          <a:prstGeom prst="rightArrow">
            <a:avLst/>
          </a:prstGeom>
          <a:solidFill>
            <a:srgbClr val="43B7B0"/>
          </a:solidFill>
          <a:ln>
            <a:noFill/>
          </a:ln>
          <a:effectLst>
            <a:outerShdw blurRad="114300" dist="127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 name="文本框 4">
            <a:extLst>
              <a:ext uri="{FF2B5EF4-FFF2-40B4-BE49-F238E27FC236}">
                <a16:creationId xmlns:a16="http://schemas.microsoft.com/office/drawing/2014/main" id="{8B41E9A2-67BA-6CEC-E6C4-D73ACF1A6DF0}"/>
              </a:ext>
            </a:extLst>
          </p:cNvPr>
          <p:cNvSpPr txBox="1"/>
          <p:nvPr/>
        </p:nvSpPr>
        <p:spPr>
          <a:xfrm>
            <a:off x="7232831" y="4590187"/>
            <a:ext cx="2127505" cy="1200329"/>
          </a:xfrm>
          <a:prstGeom prst="rect">
            <a:avLst/>
          </a:prstGeom>
          <a:noFill/>
        </p:spPr>
        <p:txBody>
          <a:bodyPr wrap="none" rtlCol="0">
            <a:spAutoFit/>
          </a:bodyPr>
          <a:lstStyle/>
          <a:p>
            <a:r>
              <a:rPr lang="en-US" altLang="zh-CN" sz="2400" dirty="0">
                <a:solidFill>
                  <a:srgbClr val="FF0000"/>
                </a:solidFill>
              </a:rPr>
              <a:t>Block</a:t>
            </a:r>
          </a:p>
          <a:p>
            <a:r>
              <a:rPr lang="en-US" altLang="zh-CN" sz="2400" dirty="0">
                <a:solidFill>
                  <a:srgbClr val="0070C0"/>
                </a:solidFill>
              </a:rPr>
              <a:t>Hold</a:t>
            </a:r>
            <a:r>
              <a:rPr lang="zh-CN" altLang="en-US" sz="2400" dirty="0">
                <a:solidFill>
                  <a:srgbClr val="0070C0"/>
                </a:solidFill>
              </a:rPr>
              <a:t> </a:t>
            </a:r>
            <a:r>
              <a:rPr lang="en-US" altLang="zh-CN" sz="2400" dirty="0">
                <a:solidFill>
                  <a:srgbClr val="0070C0"/>
                </a:solidFill>
              </a:rPr>
              <a:t>lock</a:t>
            </a:r>
          </a:p>
          <a:p>
            <a:r>
              <a:rPr lang="en-US" altLang="zh-CN" sz="2400" dirty="0">
                <a:solidFill>
                  <a:srgbClr val="0070C0"/>
                </a:solidFill>
              </a:rPr>
              <a:t>Wait</a:t>
            </a:r>
            <a:r>
              <a:rPr lang="zh-CN" altLang="en-US" sz="2400" dirty="0">
                <a:solidFill>
                  <a:srgbClr val="0070C0"/>
                </a:solidFill>
              </a:rPr>
              <a:t> </a:t>
            </a:r>
            <a:r>
              <a:rPr lang="en-US" altLang="zh-CN" sz="2400" dirty="0">
                <a:solidFill>
                  <a:srgbClr val="0070C0"/>
                </a:solidFill>
              </a:rPr>
              <a:t>for</a:t>
            </a:r>
            <a:r>
              <a:rPr lang="zh-CN" altLang="en-US" sz="2400" dirty="0">
                <a:solidFill>
                  <a:srgbClr val="0070C0"/>
                </a:solidFill>
              </a:rPr>
              <a:t> </a:t>
            </a:r>
            <a:r>
              <a:rPr lang="en-US" altLang="zh-CN" sz="2400" dirty="0">
                <a:solidFill>
                  <a:srgbClr val="FF0000"/>
                </a:solidFill>
              </a:rPr>
              <a:t>full</a:t>
            </a:r>
            <a:endParaRPr lang="en-US" sz="2400" dirty="0">
              <a:solidFill>
                <a:srgbClr val="FF0000"/>
              </a:solidFill>
            </a:endParaRPr>
          </a:p>
        </p:txBody>
      </p:sp>
      <p:sp>
        <p:nvSpPr>
          <p:cNvPr id="6" name="右箭头 5">
            <a:extLst>
              <a:ext uri="{FF2B5EF4-FFF2-40B4-BE49-F238E27FC236}">
                <a16:creationId xmlns:a16="http://schemas.microsoft.com/office/drawing/2014/main" id="{E626038D-0E0F-AA2F-76A3-2448731A6135}"/>
              </a:ext>
            </a:extLst>
          </p:cNvPr>
          <p:cNvSpPr/>
          <p:nvPr/>
        </p:nvSpPr>
        <p:spPr>
          <a:xfrm>
            <a:off x="6102268" y="3176575"/>
            <a:ext cx="982356" cy="202521"/>
          </a:xfrm>
          <a:prstGeom prst="rightArrow">
            <a:avLst/>
          </a:prstGeom>
          <a:solidFill>
            <a:srgbClr val="43B7B0"/>
          </a:solidFill>
          <a:ln>
            <a:noFill/>
          </a:ln>
          <a:effectLst>
            <a:outerShdw blurRad="114300" dist="127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文本框 10">
            <a:extLst>
              <a:ext uri="{FF2B5EF4-FFF2-40B4-BE49-F238E27FC236}">
                <a16:creationId xmlns:a16="http://schemas.microsoft.com/office/drawing/2014/main" id="{BC90550C-8F9F-1A34-0D58-C8E55061BF19}"/>
              </a:ext>
            </a:extLst>
          </p:cNvPr>
          <p:cNvSpPr txBox="1"/>
          <p:nvPr/>
        </p:nvSpPr>
        <p:spPr>
          <a:xfrm>
            <a:off x="2605549" y="4486949"/>
            <a:ext cx="2212465" cy="1200329"/>
          </a:xfrm>
          <a:prstGeom prst="rect">
            <a:avLst/>
          </a:prstGeom>
          <a:noFill/>
        </p:spPr>
        <p:txBody>
          <a:bodyPr wrap="none" rtlCol="0">
            <a:spAutoFit/>
          </a:bodyPr>
          <a:lstStyle/>
          <a:p>
            <a:r>
              <a:rPr lang="en-US" altLang="zh-CN" sz="2400" dirty="0">
                <a:solidFill>
                  <a:srgbClr val="0070C0"/>
                </a:solidFill>
              </a:rPr>
              <a:t>Running</a:t>
            </a:r>
          </a:p>
          <a:p>
            <a:r>
              <a:rPr lang="en-US" altLang="zh-CN" sz="2400" dirty="0">
                <a:solidFill>
                  <a:srgbClr val="FF0000"/>
                </a:solidFill>
              </a:rPr>
              <a:t>Wait</a:t>
            </a:r>
            <a:r>
              <a:rPr lang="zh-CN" altLang="en-US" sz="2400" dirty="0">
                <a:solidFill>
                  <a:srgbClr val="FF0000"/>
                </a:solidFill>
              </a:rPr>
              <a:t> </a:t>
            </a:r>
            <a:r>
              <a:rPr lang="en-US" altLang="zh-CN" sz="2400" dirty="0">
                <a:solidFill>
                  <a:srgbClr val="FF0000"/>
                </a:solidFill>
              </a:rPr>
              <a:t>for</a:t>
            </a:r>
            <a:r>
              <a:rPr lang="zh-CN" altLang="en-US" sz="2400" dirty="0">
                <a:solidFill>
                  <a:srgbClr val="FF0000"/>
                </a:solidFill>
              </a:rPr>
              <a:t> </a:t>
            </a:r>
            <a:r>
              <a:rPr lang="en-US" altLang="zh-CN" sz="2400" dirty="0">
                <a:solidFill>
                  <a:srgbClr val="FF0000"/>
                </a:solidFill>
              </a:rPr>
              <a:t>lock</a:t>
            </a:r>
          </a:p>
          <a:p>
            <a:endParaRPr lang="en-US" sz="2400" dirty="0">
              <a:solidFill>
                <a:srgbClr val="0070C0"/>
              </a:solidFill>
            </a:endParaRPr>
          </a:p>
        </p:txBody>
      </p:sp>
      <p:sp>
        <p:nvSpPr>
          <p:cNvPr id="12" name="右箭头 11">
            <a:extLst>
              <a:ext uri="{FF2B5EF4-FFF2-40B4-BE49-F238E27FC236}">
                <a16:creationId xmlns:a16="http://schemas.microsoft.com/office/drawing/2014/main" id="{518918AA-F1F8-B415-2D81-4F769BD905D1}"/>
              </a:ext>
            </a:extLst>
          </p:cNvPr>
          <p:cNvSpPr/>
          <p:nvPr/>
        </p:nvSpPr>
        <p:spPr>
          <a:xfrm>
            <a:off x="4789475" y="5104978"/>
            <a:ext cx="2368409" cy="163947"/>
          </a:xfrm>
          <a:prstGeom prst="rightArrow">
            <a:avLst/>
          </a:prstGeom>
          <a:solidFill>
            <a:srgbClr val="FF0000"/>
          </a:solidFill>
          <a:ln>
            <a:noFill/>
          </a:ln>
          <a:effectLst>
            <a:outerShdw blurRad="114300" dist="127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24277727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15B787-2DC2-BC4A-E94F-F65E320A1F99}"/>
              </a:ext>
            </a:extLst>
          </p:cNvPr>
          <p:cNvSpPr>
            <a:spLocks noGrp="1"/>
          </p:cNvSpPr>
          <p:nvPr>
            <p:ph type="title"/>
          </p:nvPr>
        </p:nvSpPr>
        <p:spPr>
          <a:xfrm>
            <a:off x="419449" y="274639"/>
            <a:ext cx="11336392" cy="532956"/>
          </a:xfrm>
        </p:spPr>
        <p:txBody>
          <a:bodyPr/>
          <a:lstStyle/>
          <a:p>
            <a:r>
              <a:rPr lang="en-US" dirty="0"/>
              <a:t>Race Condition</a:t>
            </a:r>
          </a:p>
        </p:txBody>
      </p:sp>
      <p:sp>
        <p:nvSpPr>
          <p:cNvPr id="3" name="内容占位符 2">
            <a:extLst>
              <a:ext uri="{FF2B5EF4-FFF2-40B4-BE49-F238E27FC236}">
                <a16:creationId xmlns:a16="http://schemas.microsoft.com/office/drawing/2014/main" id="{D4364994-687E-C5C5-B082-A74D3FEB353D}"/>
              </a:ext>
            </a:extLst>
          </p:cNvPr>
          <p:cNvSpPr>
            <a:spLocks noGrp="1"/>
          </p:cNvSpPr>
          <p:nvPr>
            <p:ph idx="1"/>
          </p:nvPr>
        </p:nvSpPr>
        <p:spPr>
          <a:xfrm>
            <a:off x="342406" y="772145"/>
            <a:ext cx="6389214" cy="4233377"/>
          </a:xfrm>
        </p:spPr>
        <p:txBody>
          <a:bodyPr>
            <a:normAutofit/>
          </a:bodyPr>
          <a:lstStyle/>
          <a:p>
            <a:r>
              <a:rPr lang="en-US" dirty="0"/>
              <a:t>Incrementing </a:t>
            </a:r>
            <a:r>
              <a:rPr lang="en-US" b="1" dirty="0">
                <a:solidFill>
                  <a:srgbClr val="0070C0"/>
                </a:solidFill>
              </a:rPr>
              <a:t>counter </a:t>
            </a:r>
            <a:r>
              <a:rPr lang="en-US" dirty="0"/>
              <a:t>has </a:t>
            </a:r>
            <a:r>
              <a:rPr lang="en-US" dirty="0">
                <a:solidFill>
                  <a:srgbClr val="FF0000"/>
                </a:solidFill>
              </a:rPr>
              <a:t>3 instructions</a:t>
            </a:r>
            <a:r>
              <a:rPr lang="en-US" dirty="0"/>
              <a:t> in assembly code:</a:t>
            </a:r>
          </a:p>
          <a:p>
            <a:r>
              <a:rPr lang="en-US" altLang="zh-CN" dirty="0" err="1">
                <a:solidFill>
                  <a:schemeClr val="tx1"/>
                </a:solidFill>
                <a:effectLst/>
                <a:latin typeface="Menlo" panose="020B0609030804020204" pitchFamily="49" charset="0"/>
              </a:rPr>
              <a:t>ldr</a:t>
            </a:r>
            <a:r>
              <a:rPr lang="en-US" altLang="zh-CN" dirty="0">
                <a:solidFill>
                  <a:schemeClr val="tx1"/>
                </a:solidFill>
                <a:effectLst/>
                <a:latin typeface="Menlo" panose="020B0609030804020204" pitchFamily="49" charset="0"/>
              </a:rPr>
              <a:t> w8, [x9]: </a:t>
            </a:r>
            <a:r>
              <a:rPr lang="en-US" dirty="0"/>
              <a:t>Read the value of counter at memory address x9 into register w8</a:t>
            </a:r>
          </a:p>
          <a:p>
            <a:r>
              <a:rPr lang="en-US" altLang="zh-CN" dirty="0">
                <a:solidFill>
                  <a:schemeClr val="tx1"/>
                </a:solidFill>
                <a:effectLst/>
                <a:latin typeface="Menlo" panose="020B0609030804020204" pitchFamily="49" charset="0"/>
              </a:rPr>
              <a:t>add w8, w8, #0x1: increment the value of </a:t>
            </a:r>
            <a:r>
              <a:rPr lang="en-US" dirty="0"/>
              <a:t>register w8 by 1</a:t>
            </a:r>
          </a:p>
          <a:p>
            <a:r>
              <a:rPr lang="en-US" altLang="zh-CN" dirty="0">
                <a:solidFill>
                  <a:schemeClr val="tx1"/>
                </a:solidFill>
                <a:effectLst/>
                <a:latin typeface="Menlo" panose="020B0609030804020204" pitchFamily="49" charset="0"/>
              </a:rPr>
              <a:t>str w8, [x9]: write the new value of counter in </a:t>
            </a:r>
            <a:r>
              <a:rPr lang="en-US" dirty="0"/>
              <a:t>register w8</a:t>
            </a:r>
            <a:r>
              <a:rPr lang="en-US" altLang="zh-CN" dirty="0">
                <a:solidFill>
                  <a:schemeClr val="tx1"/>
                </a:solidFill>
                <a:effectLst/>
                <a:latin typeface="Menlo" panose="020B0609030804020204" pitchFamily="49" charset="0"/>
              </a:rPr>
              <a:t> to </a:t>
            </a:r>
            <a:r>
              <a:rPr lang="en-US" dirty="0"/>
              <a:t>memory address x9</a:t>
            </a:r>
            <a:endParaRPr lang="en-US" dirty="0">
              <a:latin typeface="Menlo" panose="020B0609030804020204" pitchFamily="49" charset="0"/>
            </a:endParaRPr>
          </a:p>
          <a:p>
            <a:r>
              <a:rPr lang="en-US" altLang="zh-CN" dirty="0">
                <a:solidFill>
                  <a:schemeClr val="tx1"/>
                </a:solidFill>
                <a:effectLst/>
                <a:latin typeface="Menlo" panose="020B0609030804020204" pitchFamily="49" charset="0"/>
              </a:rPr>
              <a:t>When both threads read the same value of counter before writing to it, counter is incremented only by 1 instead of by 2!</a:t>
            </a:r>
          </a:p>
          <a:p>
            <a:endParaRPr lang="en-US" altLang="zh-CN" dirty="0">
              <a:solidFill>
                <a:schemeClr val="tx1"/>
              </a:solidFill>
              <a:effectLst/>
              <a:latin typeface="Menlo" panose="020B0609030804020204" pitchFamily="49" charset="0"/>
            </a:endParaRPr>
          </a:p>
          <a:p>
            <a:endParaRPr lang="en-US" dirty="0"/>
          </a:p>
        </p:txBody>
      </p:sp>
      <p:sp>
        <p:nvSpPr>
          <p:cNvPr id="8" name="文本框 7">
            <a:extLst>
              <a:ext uri="{FF2B5EF4-FFF2-40B4-BE49-F238E27FC236}">
                <a16:creationId xmlns:a16="http://schemas.microsoft.com/office/drawing/2014/main" id="{040A7D81-9540-D347-340C-C645D31B718F}"/>
              </a:ext>
            </a:extLst>
          </p:cNvPr>
          <p:cNvSpPr txBox="1"/>
          <p:nvPr/>
        </p:nvSpPr>
        <p:spPr>
          <a:xfrm>
            <a:off x="2474192" y="4872645"/>
            <a:ext cx="1828800" cy="461665"/>
          </a:xfrm>
          <a:prstGeom prst="rect">
            <a:avLst/>
          </a:prstGeom>
          <a:noFill/>
        </p:spPr>
        <p:txBody>
          <a:bodyPr wrap="square">
            <a:spAutoFit/>
          </a:bodyPr>
          <a:lstStyle/>
          <a:p>
            <a:r>
              <a:rPr lang="en-US" altLang="zh-CN" sz="2400" dirty="0"/>
              <a:t>counter</a:t>
            </a:r>
            <a:r>
              <a:rPr lang="en-US" altLang="zh-CN" sz="2400" dirty="0">
                <a:solidFill>
                  <a:srgbClr val="666666"/>
                </a:solidFill>
              </a:rPr>
              <a:t>++</a:t>
            </a:r>
            <a:r>
              <a:rPr lang="en-US" altLang="zh-CN" sz="2400" dirty="0"/>
              <a:t>; </a:t>
            </a:r>
            <a:endParaRPr lang="en-US" sz="2400" dirty="0"/>
          </a:p>
        </p:txBody>
      </p:sp>
      <p:sp>
        <p:nvSpPr>
          <p:cNvPr id="10" name="矩形 9">
            <a:extLst>
              <a:ext uri="{FF2B5EF4-FFF2-40B4-BE49-F238E27FC236}">
                <a16:creationId xmlns:a16="http://schemas.microsoft.com/office/drawing/2014/main" id="{7B43032E-2AA4-D514-2931-EB05B7B02E2B}"/>
              </a:ext>
            </a:extLst>
          </p:cNvPr>
          <p:cNvSpPr/>
          <p:nvPr/>
        </p:nvSpPr>
        <p:spPr>
          <a:xfrm>
            <a:off x="707570" y="5336363"/>
            <a:ext cx="2405743" cy="1087449"/>
          </a:xfrm>
          <a:prstGeom prst="rect">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altLang="zh-CN" dirty="0" err="1">
                <a:solidFill>
                  <a:schemeClr val="tx1"/>
                </a:solidFill>
                <a:effectLst/>
                <a:latin typeface="Menlo" panose="020B0609030804020204" pitchFamily="49" charset="0"/>
              </a:rPr>
              <a:t>ldr</a:t>
            </a:r>
            <a:r>
              <a:rPr lang="en-US" altLang="zh-CN" dirty="0">
                <a:solidFill>
                  <a:schemeClr val="tx1"/>
                </a:solidFill>
                <a:effectLst/>
                <a:latin typeface="Menlo" panose="020B0609030804020204" pitchFamily="49" charset="0"/>
              </a:rPr>
              <a:t> w8, [x9]</a:t>
            </a:r>
          </a:p>
          <a:p>
            <a:r>
              <a:rPr lang="en-US" altLang="zh-CN" dirty="0">
                <a:solidFill>
                  <a:schemeClr val="tx1"/>
                </a:solidFill>
                <a:effectLst/>
                <a:latin typeface="Menlo" panose="020B0609030804020204" pitchFamily="49" charset="0"/>
              </a:rPr>
              <a:t>add w8, w8, #0x1</a:t>
            </a:r>
          </a:p>
          <a:p>
            <a:r>
              <a:rPr lang="en-US" altLang="zh-CN" dirty="0">
                <a:solidFill>
                  <a:schemeClr val="tx1"/>
                </a:solidFill>
                <a:effectLst/>
                <a:latin typeface="Menlo" panose="020B0609030804020204" pitchFamily="49" charset="0"/>
              </a:rPr>
              <a:t>str w8, [x9]</a:t>
            </a:r>
          </a:p>
        </p:txBody>
      </p:sp>
      <p:sp>
        <p:nvSpPr>
          <p:cNvPr id="11" name="矩形 10">
            <a:extLst>
              <a:ext uri="{FF2B5EF4-FFF2-40B4-BE49-F238E27FC236}">
                <a16:creationId xmlns:a16="http://schemas.microsoft.com/office/drawing/2014/main" id="{A91B0E9F-477B-4B9B-D664-A9AB1A2A42A0}"/>
              </a:ext>
            </a:extLst>
          </p:cNvPr>
          <p:cNvSpPr/>
          <p:nvPr/>
        </p:nvSpPr>
        <p:spPr>
          <a:xfrm>
            <a:off x="3429000" y="5334000"/>
            <a:ext cx="2405743" cy="1087449"/>
          </a:xfrm>
          <a:prstGeom prst="rect">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altLang="zh-CN" dirty="0" err="1">
                <a:solidFill>
                  <a:schemeClr val="tx1"/>
                </a:solidFill>
                <a:effectLst/>
                <a:latin typeface="Menlo" panose="020B0609030804020204" pitchFamily="49" charset="0"/>
              </a:rPr>
              <a:t>ldr</a:t>
            </a:r>
            <a:r>
              <a:rPr lang="en-US" altLang="zh-CN" dirty="0">
                <a:solidFill>
                  <a:schemeClr val="tx1"/>
                </a:solidFill>
                <a:effectLst/>
                <a:latin typeface="Menlo" panose="020B0609030804020204" pitchFamily="49" charset="0"/>
              </a:rPr>
              <a:t> w8, [x9]</a:t>
            </a:r>
          </a:p>
          <a:p>
            <a:r>
              <a:rPr lang="en-US" altLang="zh-CN" dirty="0">
                <a:solidFill>
                  <a:schemeClr val="tx1"/>
                </a:solidFill>
                <a:effectLst/>
                <a:latin typeface="Menlo" panose="020B0609030804020204" pitchFamily="49" charset="0"/>
              </a:rPr>
              <a:t>add w8, w8, #0x1</a:t>
            </a:r>
          </a:p>
          <a:p>
            <a:r>
              <a:rPr lang="en-US" altLang="zh-CN" dirty="0">
                <a:solidFill>
                  <a:schemeClr val="tx1"/>
                </a:solidFill>
                <a:effectLst/>
                <a:latin typeface="Menlo" panose="020B0609030804020204" pitchFamily="49" charset="0"/>
              </a:rPr>
              <a:t>str w8, [x9]</a:t>
            </a:r>
          </a:p>
        </p:txBody>
      </p:sp>
      <p:sp>
        <p:nvSpPr>
          <p:cNvPr id="12" name="文本框 11">
            <a:extLst>
              <a:ext uri="{FF2B5EF4-FFF2-40B4-BE49-F238E27FC236}">
                <a16:creationId xmlns:a16="http://schemas.microsoft.com/office/drawing/2014/main" id="{8E1859E4-A9F3-4244-0843-A0E82F719E09}"/>
              </a:ext>
            </a:extLst>
          </p:cNvPr>
          <p:cNvSpPr txBox="1"/>
          <p:nvPr/>
        </p:nvSpPr>
        <p:spPr>
          <a:xfrm>
            <a:off x="1186542" y="6380594"/>
            <a:ext cx="1223412" cy="369332"/>
          </a:xfrm>
          <a:prstGeom prst="rect">
            <a:avLst/>
          </a:prstGeom>
          <a:noFill/>
        </p:spPr>
        <p:txBody>
          <a:bodyPr wrap="none" rtlCol="0">
            <a:spAutoFit/>
          </a:bodyPr>
          <a:lstStyle/>
          <a:p>
            <a:r>
              <a:rPr lang="en-US" dirty="0"/>
              <a:t>Thread 1</a:t>
            </a:r>
          </a:p>
        </p:txBody>
      </p:sp>
      <p:sp>
        <p:nvSpPr>
          <p:cNvPr id="13" name="文本框 12">
            <a:extLst>
              <a:ext uri="{FF2B5EF4-FFF2-40B4-BE49-F238E27FC236}">
                <a16:creationId xmlns:a16="http://schemas.microsoft.com/office/drawing/2014/main" id="{6D490E2D-4EBE-DF2E-CFEF-F84CFAFD5B28}"/>
              </a:ext>
            </a:extLst>
          </p:cNvPr>
          <p:cNvSpPr txBox="1"/>
          <p:nvPr/>
        </p:nvSpPr>
        <p:spPr>
          <a:xfrm>
            <a:off x="3923182" y="6380594"/>
            <a:ext cx="1223412" cy="369332"/>
          </a:xfrm>
          <a:prstGeom prst="rect">
            <a:avLst/>
          </a:prstGeom>
          <a:noFill/>
        </p:spPr>
        <p:txBody>
          <a:bodyPr wrap="none" rtlCol="0">
            <a:spAutoFit/>
          </a:bodyPr>
          <a:lstStyle/>
          <a:p>
            <a:r>
              <a:rPr lang="en-US" dirty="0"/>
              <a:t>Thread </a:t>
            </a:r>
            <a:r>
              <a:rPr lang="en-US" altLang="zh-CN" dirty="0"/>
              <a:t>2</a:t>
            </a:r>
            <a:endParaRPr lang="en-US" dirty="0"/>
          </a:p>
        </p:txBody>
      </p:sp>
      <p:sp>
        <p:nvSpPr>
          <p:cNvPr id="36" name="矩形 4">
            <a:extLst>
              <a:ext uri="{FF2B5EF4-FFF2-40B4-BE49-F238E27FC236}">
                <a16:creationId xmlns:a16="http://schemas.microsoft.com/office/drawing/2014/main" id="{B2CB40BB-3E1A-758E-4F96-14003CB767F0}"/>
              </a:ext>
            </a:extLst>
          </p:cNvPr>
          <p:cNvSpPr/>
          <p:nvPr/>
        </p:nvSpPr>
        <p:spPr>
          <a:xfrm>
            <a:off x="6705600" y="1574925"/>
            <a:ext cx="1970376" cy="1087449"/>
          </a:xfrm>
          <a:prstGeom prst="rect">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altLang="zh-CN" dirty="0" err="1">
                <a:solidFill>
                  <a:schemeClr val="tx1"/>
                </a:solidFill>
                <a:effectLst/>
                <a:latin typeface="Menlo" panose="020B0609030804020204" pitchFamily="49" charset="0"/>
              </a:rPr>
              <a:t>ldr</a:t>
            </a:r>
            <a:r>
              <a:rPr lang="en-US" altLang="zh-CN" dirty="0">
                <a:solidFill>
                  <a:schemeClr val="tx1"/>
                </a:solidFill>
                <a:effectLst/>
                <a:latin typeface="Menlo" panose="020B0609030804020204" pitchFamily="49" charset="0"/>
              </a:rPr>
              <a:t> w8, [x9]</a:t>
            </a:r>
          </a:p>
          <a:p>
            <a:r>
              <a:rPr lang="en-US" altLang="zh-CN" dirty="0">
                <a:solidFill>
                  <a:schemeClr val="tx1"/>
                </a:solidFill>
                <a:effectLst/>
                <a:latin typeface="Menlo" panose="020B0609030804020204" pitchFamily="49" charset="0"/>
              </a:rPr>
              <a:t>add w8, w8, #0x1</a:t>
            </a:r>
          </a:p>
          <a:p>
            <a:r>
              <a:rPr lang="en-US" altLang="zh-CN" dirty="0">
                <a:solidFill>
                  <a:schemeClr val="bg1">
                    <a:lumMod val="75000"/>
                  </a:schemeClr>
                </a:solidFill>
                <a:effectLst/>
                <a:latin typeface="Menlo" panose="020B0609030804020204" pitchFamily="49" charset="0"/>
              </a:rPr>
              <a:t>str w8, [x9]</a:t>
            </a:r>
          </a:p>
        </p:txBody>
      </p:sp>
      <p:sp>
        <p:nvSpPr>
          <p:cNvPr id="37" name="矩形 5">
            <a:extLst>
              <a:ext uri="{FF2B5EF4-FFF2-40B4-BE49-F238E27FC236}">
                <a16:creationId xmlns:a16="http://schemas.microsoft.com/office/drawing/2014/main" id="{05BFC5EB-B3DC-0B7E-12AE-69A445B71488}"/>
              </a:ext>
            </a:extLst>
          </p:cNvPr>
          <p:cNvSpPr/>
          <p:nvPr/>
        </p:nvSpPr>
        <p:spPr>
          <a:xfrm>
            <a:off x="10116581" y="2995073"/>
            <a:ext cx="1873820" cy="1087449"/>
          </a:xfrm>
          <a:prstGeom prst="rect">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altLang="zh-CN" dirty="0" err="1">
                <a:solidFill>
                  <a:schemeClr val="tx1"/>
                </a:solidFill>
                <a:effectLst/>
                <a:latin typeface="Menlo" panose="020B0609030804020204" pitchFamily="49" charset="0"/>
              </a:rPr>
              <a:t>ldr</a:t>
            </a:r>
            <a:r>
              <a:rPr lang="en-US" altLang="zh-CN" dirty="0">
                <a:solidFill>
                  <a:schemeClr val="tx1"/>
                </a:solidFill>
                <a:effectLst/>
                <a:latin typeface="Menlo" panose="020B0609030804020204" pitchFamily="49" charset="0"/>
              </a:rPr>
              <a:t> w8, [x9]</a:t>
            </a:r>
          </a:p>
          <a:p>
            <a:r>
              <a:rPr lang="en-US" altLang="zh-CN" dirty="0">
                <a:solidFill>
                  <a:schemeClr val="tx1"/>
                </a:solidFill>
                <a:effectLst/>
                <a:latin typeface="Menlo" panose="020B0609030804020204" pitchFamily="49" charset="0"/>
              </a:rPr>
              <a:t>add w8, w8, #0x1</a:t>
            </a:r>
          </a:p>
          <a:p>
            <a:r>
              <a:rPr lang="en-US" altLang="zh-CN" dirty="0">
                <a:solidFill>
                  <a:schemeClr val="tx1"/>
                </a:solidFill>
                <a:effectLst/>
                <a:latin typeface="Menlo" panose="020B0609030804020204" pitchFamily="49" charset="0"/>
              </a:rPr>
              <a:t>str w8, [x9]</a:t>
            </a:r>
          </a:p>
        </p:txBody>
      </p:sp>
      <p:sp>
        <p:nvSpPr>
          <p:cNvPr id="38" name="文本框 6">
            <a:extLst>
              <a:ext uri="{FF2B5EF4-FFF2-40B4-BE49-F238E27FC236}">
                <a16:creationId xmlns:a16="http://schemas.microsoft.com/office/drawing/2014/main" id="{93BA2F49-F93B-09BA-A110-FF238B5D5235}"/>
              </a:ext>
            </a:extLst>
          </p:cNvPr>
          <p:cNvSpPr txBox="1"/>
          <p:nvPr/>
        </p:nvSpPr>
        <p:spPr>
          <a:xfrm>
            <a:off x="7199781" y="1135032"/>
            <a:ext cx="1337226" cy="400110"/>
          </a:xfrm>
          <a:prstGeom prst="rect">
            <a:avLst/>
          </a:prstGeom>
          <a:noFill/>
        </p:spPr>
        <p:txBody>
          <a:bodyPr wrap="none" rtlCol="0">
            <a:spAutoFit/>
          </a:bodyPr>
          <a:lstStyle/>
          <a:p>
            <a:r>
              <a:rPr lang="en-US" sz="2000" dirty="0"/>
              <a:t>Thread 1</a:t>
            </a:r>
          </a:p>
        </p:txBody>
      </p:sp>
      <p:sp>
        <p:nvSpPr>
          <p:cNvPr id="39" name="文本框 7">
            <a:extLst>
              <a:ext uri="{FF2B5EF4-FFF2-40B4-BE49-F238E27FC236}">
                <a16:creationId xmlns:a16="http://schemas.microsoft.com/office/drawing/2014/main" id="{89D1141A-F47A-4A9A-DF58-47DE25ADC3ED}"/>
              </a:ext>
            </a:extLst>
          </p:cNvPr>
          <p:cNvSpPr txBox="1"/>
          <p:nvPr/>
        </p:nvSpPr>
        <p:spPr>
          <a:xfrm>
            <a:off x="10153467" y="1135032"/>
            <a:ext cx="1337226" cy="400110"/>
          </a:xfrm>
          <a:prstGeom prst="rect">
            <a:avLst/>
          </a:prstGeom>
          <a:noFill/>
        </p:spPr>
        <p:txBody>
          <a:bodyPr wrap="none" rtlCol="0">
            <a:spAutoFit/>
          </a:bodyPr>
          <a:lstStyle/>
          <a:p>
            <a:r>
              <a:rPr lang="en-US" sz="2000" dirty="0"/>
              <a:t>Thread </a:t>
            </a:r>
            <a:r>
              <a:rPr lang="en-US" altLang="zh-CN" sz="2000" dirty="0"/>
              <a:t>2</a:t>
            </a:r>
            <a:endParaRPr lang="en-US" sz="2000" dirty="0"/>
          </a:p>
        </p:txBody>
      </p:sp>
      <p:sp>
        <p:nvSpPr>
          <p:cNvPr id="40" name="文本框 9">
            <a:extLst>
              <a:ext uri="{FF2B5EF4-FFF2-40B4-BE49-F238E27FC236}">
                <a16:creationId xmlns:a16="http://schemas.microsoft.com/office/drawing/2014/main" id="{68D74403-F7B1-7FAC-2FF9-1FB63E9E271D}"/>
              </a:ext>
            </a:extLst>
          </p:cNvPr>
          <p:cNvSpPr txBox="1"/>
          <p:nvPr/>
        </p:nvSpPr>
        <p:spPr>
          <a:xfrm>
            <a:off x="8769441" y="914990"/>
            <a:ext cx="1104790" cy="400110"/>
          </a:xfrm>
          <a:prstGeom prst="rect">
            <a:avLst/>
          </a:prstGeom>
          <a:noFill/>
        </p:spPr>
        <p:txBody>
          <a:bodyPr wrap="none" rtlCol="0">
            <a:spAutoFit/>
          </a:bodyPr>
          <a:lstStyle/>
          <a:p>
            <a:r>
              <a:rPr lang="en-US" altLang="zh-CN" sz="2000" dirty="0"/>
              <a:t>counter</a:t>
            </a:r>
            <a:endParaRPr lang="en-US" sz="2400" dirty="0"/>
          </a:p>
        </p:txBody>
      </p:sp>
      <p:sp>
        <p:nvSpPr>
          <p:cNvPr id="41" name="矩形 10">
            <a:extLst>
              <a:ext uri="{FF2B5EF4-FFF2-40B4-BE49-F238E27FC236}">
                <a16:creationId xmlns:a16="http://schemas.microsoft.com/office/drawing/2014/main" id="{4F19E18B-571D-0588-24B7-2BFB8AB248E3}"/>
              </a:ext>
            </a:extLst>
          </p:cNvPr>
          <p:cNvSpPr/>
          <p:nvPr/>
        </p:nvSpPr>
        <p:spPr>
          <a:xfrm>
            <a:off x="6723043" y="5045999"/>
            <a:ext cx="1952933" cy="501088"/>
          </a:xfrm>
          <a:prstGeom prst="rect">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altLang="zh-CN" dirty="0">
                <a:solidFill>
                  <a:schemeClr val="tx1"/>
                </a:solidFill>
                <a:effectLst/>
                <a:latin typeface="Menlo" panose="020B0609030804020204" pitchFamily="49" charset="0"/>
              </a:rPr>
              <a:t>str w8, [x9]</a:t>
            </a:r>
          </a:p>
        </p:txBody>
      </p:sp>
      <p:sp>
        <p:nvSpPr>
          <p:cNvPr id="42" name="文本框 12">
            <a:extLst>
              <a:ext uri="{FF2B5EF4-FFF2-40B4-BE49-F238E27FC236}">
                <a16:creationId xmlns:a16="http://schemas.microsoft.com/office/drawing/2014/main" id="{E1048C04-C9DE-68E6-EC6D-B203465AA2DC}"/>
              </a:ext>
            </a:extLst>
          </p:cNvPr>
          <p:cNvSpPr txBox="1"/>
          <p:nvPr/>
        </p:nvSpPr>
        <p:spPr>
          <a:xfrm>
            <a:off x="8999946" y="1633927"/>
            <a:ext cx="747320" cy="461665"/>
          </a:xfrm>
          <a:prstGeom prst="rect">
            <a:avLst/>
          </a:prstGeom>
          <a:noFill/>
        </p:spPr>
        <p:txBody>
          <a:bodyPr wrap="none" rtlCol="0">
            <a:spAutoFit/>
          </a:bodyPr>
          <a:lstStyle/>
          <a:p>
            <a:r>
              <a:rPr lang="en-US" altLang="zh-CN" sz="2400" dirty="0"/>
              <a:t>100</a:t>
            </a:r>
            <a:endParaRPr lang="en-US" sz="2400" dirty="0"/>
          </a:p>
        </p:txBody>
      </p:sp>
      <p:sp>
        <p:nvSpPr>
          <p:cNvPr id="43" name="文本框 13">
            <a:extLst>
              <a:ext uri="{FF2B5EF4-FFF2-40B4-BE49-F238E27FC236}">
                <a16:creationId xmlns:a16="http://schemas.microsoft.com/office/drawing/2014/main" id="{21CF643F-09FA-8C6C-A8BC-6C1CF401D940}"/>
              </a:ext>
            </a:extLst>
          </p:cNvPr>
          <p:cNvSpPr txBox="1"/>
          <p:nvPr/>
        </p:nvSpPr>
        <p:spPr>
          <a:xfrm>
            <a:off x="8999946" y="1972155"/>
            <a:ext cx="747320" cy="461665"/>
          </a:xfrm>
          <a:prstGeom prst="rect">
            <a:avLst/>
          </a:prstGeom>
          <a:noFill/>
        </p:spPr>
        <p:txBody>
          <a:bodyPr wrap="none" rtlCol="0">
            <a:spAutoFit/>
          </a:bodyPr>
          <a:lstStyle/>
          <a:p>
            <a:r>
              <a:rPr lang="en-US" altLang="zh-CN" sz="2400" dirty="0"/>
              <a:t>101</a:t>
            </a:r>
            <a:endParaRPr lang="en-US" sz="2400" dirty="0"/>
          </a:p>
        </p:txBody>
      </p:sp>
      <p:sp>
        <p:nvSpPr>
          <p:cNvPr id="44" name="文本框 14">
            <a:extLst>
              <a:ext uri="{FF2B5EF4-FFF2-40B4-BE49-F238E27FC236}">
                <a16:creationId xmlns:a16="http://schemas.microsoft.com/office/drawing/2014/main" id="{7E0629FA-5500-106D-11FB-046B4CF1A059}"/>
              </a:ext>
            </a:extLst>
          </p:cNvPr>
          <p:cNvSpPr txBox="1"/>
          <p:nvPr/>
        </p:nvSpPr>
        <p:spPr>
          <a:xfrm>
            <a:off x="9021717" y="2930313"/>
            <a:ext cx="747320" cy="461665"/>
          </a:xfrm>
          <a:prstGeom prst="rect">
            <a:avLst/>
          </a:prstGeom>
          <a:noFill/>
        </p:spPr>
        <p:txBody>
          <a:bodyPr wrap="none" rtlCol="0">
            <a:spAutoFit/>
          </a:bodyPr>
          <a:lstStyle/>
          <a:p>
            <a:r>
              <a:rPr lang="en-US" altLang="zh-CN" sz="2400" dirty="0">
                <a:solidFill>
                  <a:srgbClr val="FF0000"/>
                </a:solidFill>
              </a:rPr>
              <a:t>100</a:t>
            </a:r>
            <a:endParaRPr lang="en-US" sz="2400" dirty="0">
              <a:solidFill>
                <a:srgbClr val="FF0000"/>
              </a:solidFill>
            </a:endParaRPr>
          </a:p>
        </p:txBody>
      </p:sp>
      <p:sp>
        <p:nvSpPr>
          <p:cNvPr id="45" name="文本框 15">
            <a:extLst>
              <a:ext uri="{FF2B5EF4-FFF2-40B4-BE49-F238E27FC236}">
                <a16:creationId xmlns:a16="http://schemas.microsoft.com/office/drawing/2014/main" id="{815441F2-8424-3334-086D-25F7F3C5AC78}"/>
              </a:ext>
            </a:extLst>
          </p:cNvPr>
          <p:cNvSpPr txBox="1"/>
          <p:nvPr/>
        </p:nvSpPr>
        <p:spPr>
          <a:xfrm>
            <a:off x="9021717" y="3268541"/>
            <a:ext cx="747320" cy="461665"/>
          </a:xfrm>
          <a:prstGeom prst="rect">
            <a:avLst/>
          </a:prstGeom>
          <a:noFill/>
        </p:spPr>
        <p:txBody>
          <a:bodyPr wrap="none" rtlCol="0">
            <a:spAutoFit/>
          </a:bodyPr>
          <a:lstStyle/>
          <a:p>
            <a:r>
              <a:rPr lang="en-US" altLang="zh-CN" sz="2400" dirty="0">
                <a:solidFill>
                  <a:srgbClr val="FF0000"/>
                </a:solidFill>
              </a:rPr>
              <a:t>101</a:t>
            </a:r>
            <a:endParaRPr lang="en-US" sz="2400" dirty="0">
              <a:solidFill>
                <a:srgbClr val="FF0000"/>
              </a:solidFill>
            </a:endParaRPr>
          </a:p>
        </p:txBody>
      </p:sp>
      <p:sp>
        <p:nvSpPr>
          <p:cNvPr id="46" name="文本框 16">
            <a:extLst>
              <a:ext uri="{FF2B5EF4-FFF2-40B4-BE49-F238E27FC236}">
                <a16:creationId xmlns:a16="http://schemas.microsoft.com/office/drawing/2014/main" id="{00126566-49C5-0898-A431-EF3C3AB3EF8E}"/>
              </a:ext>
            </a:extLst>
          </p:cNvPr>
          <p:cNvSpPr txBox="1"/>
          <p:nvPr/>
        </p:nvSpPr>
        <p:spPr>
          <a:xfrm>
            <a:off x="9021717" y="3643272"/>
            <a:ext cx="747320" cy="461665"/>
          </a:xfrm>
          <a:prstGeom prst="rect">
            <a:avLst/>
          </a:prstGeom>
          <a:noFill/>
        </p:spPr>
        <p:txBody>
          <a:bodyPr wrap="none" rtlCol="0">
            <a:spAutoFit/>
          </a:bodyPr>
          <a:lstStyle/>
          <a:p>
            <a:r>
              <a:rPr lang="en-US" altLang="zh-CN" sz="2400" dirty="0">
                <a:solidFill>
                  <a:srgbClr val="FF0000"/>
                </a:solidFill>
              </a:rPr>
              <a:t>101</a:t>
            </a:r>
            <a:endParaRPr lang="en-US" sz="2400" dirty="0">
              <a:solidFill>
                <a:srgbClr val="FF0000"/>
              </a:solidFill>
            </a:endParaRPr>
          </a:p>
        </p:txBody>
      </p:sp>
      <p:sp>
        <p:nvSpPr>
          <p:cNvPr id="47" name="文本框 17">
            <a:extLst>
              <a:ext uri="{FF2B5EF4-FFF2-40B4-BE49-F238E27FC236}">
                <a16:creationId xmlns:a16="http://schemas.microsoft.com/office/drawing/2014/main" id="{249ED277-F254-9B85-14DB-EF6DA7B38AF2}"/>
              </a:ext>
            </a:extLst>
          </p:cNvPr>
          <p:cNvSpPr txBox="1"/>
          <p:nvPr/>
        </p:nvSpPr>
        <p:spPr>
          <a:xfrm>
            <a:off x="8990479" y="5150050"/>
            <a:ext cx="747320" cy="461665"/>
          </a:xfrm>
          <a:prstGeom prst="rect">
            <a:avLst/>
          </a:prstGeom>
          <a:noFill/>
        </p:spPr>
        <p:txBody>
          <a:bodyPr wrap="none" rtlCol="0">
            <a:spAutoFit/>
          </a:bodyPr>
          <a:lstStyle/>
          <a:p>
            <a:r>
              <a:rPr lang="en-US" altLang="zh-CN" sz="2400" dirty="0">
                <a:solidFill>
                  <a:srgbClr val="FF0000"/>
                </a:solidFill>
              </a:rPr>
              <a:t>101</a:t>
            </a:r>
            <a:endParaRPr lang="en-US" sz="2400" dirty="0">
              <a:solidFill>
                <a:srgbClr val="FF0000"/>
              </a:solidFill>
            </a:endParaRPr>
          </a:p>
        </p:txBody>
      </p:sp>
    </p:spTree>
    <p:extLst>
      <p:ext uri="{BB962C8B-B14F-4D97-AF65-F5344CB8AC3E}">
        <p14:creationId xmlns:p14="http://schemas.microsoft.com/office/powerpoint/2010/main" val="128273504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DBC256-CD57-53AE-3E0F-6983E7814350}"/>
              </a:ext>
            </a:extLst>
          </p:cNvPr>
          <p:cNvSpPr>
            <a:spLocks noGrp="1"/>
          </p:cNvSpPr>
          <p:nvPr>
            <p:ph type="title"/>
          </p:nvPr>
        </p:nvSpPr>
        <p:spPr/>
        <p:txBody>
          <a:bodyPr/>
          <a:lstStyle/>
          <a:p>
            <a:r>
              <a:rPr lang="en-US" altLang="zh-CN" dirty="0"/>
              <a:t>Deadlock</a:t>
            </a:r>
            <a:endParaRPr lang="en-US" dirty="0"/>
          </a:p>
        </p:txBody>
      </p:sp>
      <p:grpSp>
        <p:nvGrpSpPr>
          <p:cNvPr id="12" name="Group 11">
            <a:extLst>
              <a:ext uri="{FF2B5EF4-FFF2-40B4-BE49-F238E27FC236}">
                <a16:creationId xmlns:a16="http://schemas.microsoft.com/office/drawing/2014/main" id="{607530B4-12DA-8606-E527-00FF7810B1ED}"/>
              </a:ext>
            </a:extLst>
          </p:cNvPr>
          <p:cNvGrpSpPr/>
          <p:nvPr/>
        </p:nvGrpSpPr>
        <p:grpSpPr>
          <a:xfrm>
            <a:off x="7229228" y="824322"/>
            <a:ext cx="4844845" cy="2413664"/>
            <a:chOff x="2605549" y="2556387"/>
            <a:chExt cx="6887496" cy="3431297"/>
          </a:xfrm>
        </p:grpSpPr>
        <p:sp>
          <p:nvSpPr>
            <p:cNvPr id="5" name="椭圆 4">
              <a:extLst>
                <a:ext uri="{FF2B5EF4-FFF2-40B4-BE49-F238E27FC236}">
                  <a16:creationId xmlns:a16="http://schemas.microsoft.com/office/drawing/2014/main" id="{0117FABB-63CE-E3F9-4065-AFFFAF53F2BE}"/>
                </a:ext>
              </a:extLst>
            </p:cNvPr>
            <p:cNvSpPr/>
            <p:nvPr/>
          </p:nvSpPr>
          <p:spPr>
            <a:xfrm>
              <a:off x="2605549" y="3429001"/>
              <a:ext cx="1700981" cy="1573161"/>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1400" dirty="0"/>
                <a:t>Thread</a:t>
              </a:r>
              <a:r>
                <a:rPr lang="zh-CN" altLang="en-US" sz="1400" dirty="0"/>
                <a:t> </a:t>
              </a:r>
              <a:r>
                <a:rPr lang="en-US" altLang="zh-CN" sz="1400" dirty="0"/>
                <a:t>1</a:t>
              </a:r>
              <a:endParaRPr lang="en-US" sz="1400" dirty="0"/>
            </a:p>
          </p:txBody>
        </p:sp>
        <p:sp>
          <p:nvSpPr>
            <p:cNvPr id="6" name="椭圆 5">
              <a:extLst>
                <a:ext uri="{FF2B5EF4-FFF2-40B4-BE49-F238E27FC236}">
                  <a16:creationId xmlns:a16="http://schemas.microsoft.com/office/drawing/2014/main" id="{81FF03A0-94EA-7B36-F831-D99BFBBF7EA3}"/>
                </a:ext>
              </a:extLst>
            </p:cNvPr>
            <p:cNvSpPr/>
            <p:nvPr/>
          </p:nvSpPr>
          <p:spPr>
            <a:xfrm>
              <a:off x="7792064" y="3345120"/>
              <a:ext cx="1700981" cy="1573161"/>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1400" dirty="0"/>
                <a:t>Thread</a:t>
              </a:r>
              <a:r>
                <a:rPr lang="zh-CN" altLang="en-US" sz="1400" dirty="0"/>
                <a:t> </a:t>
              </a:r>
              <a:r>
                <a:rPr lang="en-US" altLang="zh-CN" sz="1400" dirty="0"/>
                <a:t>2</a:t>
              </a:r>
              <a:endParaRPr lang="en-US" sz="1400" dirty="0"/>
            </a:p>
          </p:txBody>
        </p:sp>
        <p:sp>
          <p:nvSpPr>
            <p:cNvPr id="7" name="矩形 6">
              <a:extLst>
                <a:ext uri="{FF2B5EF4-FFF2-40B4-BE49-F238E27FC236}">
                  <a16:creationId xmlns:a16="http://schemas.microsoft.com/office/drawing/2014/main" id="{29504CAA-05E5-56BD-14A3-357ED8FA1259}"/>
                </a:ext>
              </a:extLst>
            </p:cNvPr>
            <p:cNvSpPr/>
            <p:nvPr/>
          </p:nvSpPr>
          <p:spPr>
            <a:xfrm>
              <a:off x="5223386" y="2556387"/>
              <a:ext cx="1651820" cy="1086304"/>
            </a:xfrm>
            <a:prstGeom prst="rect">
              <a:avLst/>
            </a:prstGeom>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1400" dirty="0"/>
                <a:t>Resource</a:t>
              </a:r>
              <a:r>
                <a:rPr lang="zh-CN" altLang="en-US" sz="1400" dirty="0"/>
                <a:t> </a:t>
              </a:r>
              <a:r>
                <a:rPr lang="en-US" altLang="zh-CN" sz="1400" dirty="0"/>
                <a:t>1</a:t>
              </a:r>
              <a:endParaRPr lang="en-US" sz="1400" dirty="0"/>
            </a:p>
          </p:txBody>
        </p:sp>
        <p:sp>
          <p:nvSpPr>
            <p:cNvPr id="8" name="矩形 7">
              <a:extLst>
                <a:ext uri="{FF2B5EF4-FFF2-40B4-BE49-F238E27FC236}">
                  <a16:creationId xmlns:a16="http://schemas.microsoft.com/office/drawing/2014/main" id="{ECEF0A61-F841-4CAD-2D81-B85392A02BBE}"/>
                </a:ext>
              </a:extLst>
            </p:cNvPr>
            <p:cNvSpPr/>
            <p:nvPr/>
          </p:nvSpPr>
          <p:spPr>
            <a:xfrm>
              <a:off x="5223386" y="4901380"/>
              <a:ext cx="1651820" cy="1086304"/>
            </a:xfrm>
            <a:prstGeom prst="rect">
              <a:avLst/>
            </a:prstGeom>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1400" dirty="0"/>
                <a:t>Resource</a:t>
              </a:r>
              <a:r>
                <a:rPr lang="zh-CN" altLang="en-US" sz="1400" dirty="0"/>
                <a:t> </a:t>
              </a:r>
              <a:r>
                <a:rPr lang="en-US" altLang="zh-CN" sz="1400"/>
                <a:t>2</a:t>
              </a:r>
              <a:endParaRPr lang="en-US" altLang="zh-CN" sz="1400" dirty="0"/>
            </a:p>
          </p:txBody>
        </p:sp>
        <p:cxnSp>
          <p:nvCxnSpPr>
            <p:cNvPr id="10" name="曲线连接符 9">
              <a:extLst>
                <a:ext uri="{FF2B5EF4-FFF2-40B4-BE49-F238E27FC236}">
                  <a16:creationId xmlns:a16="http://schemas.microsoft.com/office/drawing/2014/main" id="{FE176D05-338C-AF67-D401-CD7057E28ED5}"/>
                </a:ext>
              </a:extLst>
            </p:cNvPr>
            <p:cNvCxnSpPr>
              <a:stCxn id="5" idx="7"/>
              <a:endCxn id="7" idx="1"/>
            </p:cNvCxnSpPr>
            <p:nvPr/>
          </p:nvCxnSpPr>
          <p:spPr>
            <a:xfrm rot="5400000" flipH="1" flipV="1">
              <a:off x="4360485" y="2796482"/>
              <a:ext cx="559845" cy="1165960"/>
            </a:xfrm>
            <a:prstGeom prst="curvedConnector2">
              <a:avLst/>
            </a:prstGeom>
            <a:ln>
              <a:tailEnd type="triangle"/>
            </a:ln>
          </p:spPr>
          <p:style>
            <a:lnRef idx="2">
              <a:schemeClr val="dk1"/>
            </a:lnRef>
            <a:fillRef idx="0">
              <a:schemeClr val="dk1"/>
            </a:fillRef>
            <a:effectRef idx="1">
              <a:schemeClr val="dk1"/>
            </a:effectRef>
            <a:fontRef idx="minor">
              <a:schemeClr val="tx1"/>
            </a:fontRef>
          </p:style>
        </p:cxnSp>
        <p:cxnSp>
          <p:nvCxnSpPr>
            <p:cNvPr id="11" name="曲线连接符 10">
              <a:extLst>
                <a:ext uri="{FF2B5EF4-FFF2-40B4-BE49-F238E27FC236}">
                  <a16:creationId xmlns:a16="http://schemas.microsoft.com/office/drawing/2014/main" id="{861BDDDD-B9F3-11F5-964C-34412B1230AE}"/>
                </a:ext>
              </a:extLst>
            </p:cNvPr>
            <p:cNvCxnSpPr>
              <a:cxnSpLocks/>
              <a:endCxn id="6" idx="1"/>
            </p:cNvCxnSpPr>
            <p:nvPr/>
          </p:nvCxnSpPr>
          <p:spPr>
            <a:xfrm>
              <a:off x="6875206" y="3098351"/>
              <a:ext cx="1165960" cy="477153"/>
            </a:xfrm>
            <a:prstGeom prst="curvedConnector2">
              <a:avLst/>
            </a:prstGeom>
            <a:ln>
              <a:tailEnd type="triangle"/>
            </a:ln>
          </p:spPr>
          <p:style>
            <a:lnRef idx="2">
              <a:schemeClr val="dk1"/>
            </a:lnRef>
            <a:fillRef idx="0">
              <a:schemeClr val="dk1"/>
            </a:fillRef>
            <a:effectRef idx="1">
              <a:schemeClr val="dk1"/>
            </a:effectRef>
            <a:fontRef idx="minor">
              <a:schemeClr val="tx1"/>
            </a:fontRef>
          </p:style>
        </p:cxnSp>
        <p:cxnSp>
          <p:nvCxnSpPr>
            <p:cNvPr id="17" name="曲线连接符 16">
              <a:extLst>
                <a:ext uri="{FF2B5EF4-FFF2-40B4-BE49-F238E27FC236}">
                  <a16:creationId xmlns:a16="http://schemas.microsoft.com/office/drawing/2014/main" id="{18C9CE08-0813-025F-8E6A-D12C212977C4}"/>
                </a:ext>
              </a:extLst>
            </p:cNvPr>
            <p:cNvCxnSpPr>
              <a:stCxn id="6" idx="3"/>
              <a:endCxn id="8" idx="3"/>
            </p:cNvCxnSpPr>
            <p:nvPr/>
          </p:nvCxnSpPr>
          <p:spPr>
            <a:xfrm rot="5400000">
              <a:off x="7079868" y="4483234"/>
              <a:ext cx="756636" cy="1165960"/>
            </a:xfrm>
            <a:prstGeom prst="curvedConnector2">
              <a:avLst/>
            </a:prstGeom>
            <a:ln>
              <a:tailEnd type="triangle"/>
            </a:ln>
          </p:spPr>
          <p:style>
            <a:lnRef idx="2">
              <a:schemeClr val="dk1"/>
            </a:lnRef>
            <a:fillRef idx="0">
              <a:schemeClr val="dk1"/>
            </a:fillRef>
            <a:effectRef idx="1">
              <a:schemeClr val="dk1"/>
            </a:effectRef>
            <a:fontRef idx="minor">
              <a:schemeClr val="tx1"/>
            </a:fontRef>
          </p:style>
        </p:cxnSp>
        <p:cxnSp>
          <p:nvCxnSpPr>
            <p:cNvPr id="18" name="曲线连接符 17">
              <a:extLst>
                <a:ext uri="{FF2B5EF4-FFF2-40B4-BE49-F238E27FC236}">
                  <a16:creationId xmlns:a16="http://schemas.microsoft.com/office/drawing/2014/main" id="{0E438072-B6AB-B33F-4058-001725B032EF}"/>
                </a:ext>
              </a:extLst>
            </p:cNvPr>
            <p:cNvCxnSpPr>
              <a:cxnSpLocks/>
              <a:endCxn id="5" idx="5"/>
            </p:cNvCxnSpPr>
            <p:nvPr/>
          </p:nvCxnSpPr>
          <p:spPr>
            <a:xfrm rot="10800000">
              <a:off x="4057426" y="4771777"/>
              <a:ext cx="1165960" cy="611728"/>
            </a:xfrm>
            <a:prstGeom prst="curvedConnector2">
              <a:avLst/>
            </a:prstGeom>
            <a:ln>
              <a:tailEnd type="triangle"/>
            </a:ln>
          </p:spPr>
          <p:style>
            <a:lnRef idx="2">
              <a:schemeClr val="dk1"/>
            </a:lnRef>
            <a:fillRef idx="0">
              <a:schemeClr val="dk1"/>
            </a:fillRef>
            <a:effectRef idx="1">
              <a:schemeClr val="dk1"/>
            </a:effectRef>
            <a:fontRef idx="minor">
              <a:schemeClr val="tx1"/>
            </a:fontRef>
          </p:style>
        </p:cxnSp>
        <p:sp>
          <p:nvSpPr>
            <p:cNvPr id="20" name="文本框 19">
              <a:extLst>
                <a:ext uri="{FF2B5EF4-FFF2-40B4-BE49-F238E27FC236}">
                  <a16:creationId xmlns:a16="http://schemas.microsoft.com/office/drawing/2014/main" id="{E80387F3-38C8-3C26-45B9-DE6B69F6473B}"/>
                </a:ext>
              </a:extLst>
            </p:cNvPr>
            <p:cNvSpPr txBox="1"/>
            <p:nvPr/>
          </p:nvSpPr>
          <p:spPr>
            <a:xfrm>
              <a:off x="3415358" y="2716250"/>
              <a:ext cx="1490825" cy="525047"/>
            </a:xfrm>
            <a:prstGeom prst="rect">
              <a:avLst/>
            </a:prstGeom>
            <a:noFill/>
          </p:spPr>
          <p:txBody>
            <a:bodyPr wrap="none" rtlCol="0">
              <a:spAutoFit/>
            </a:bodyPr>
            <a:lstStyle/>
            <a:p>
              <a:r>
                <a:rPr lang="en-US" altLang="zh-CN" dirty="0">
                  <a:solidFill>
                    <a:srgbClr val="0070C0"/>
                  </a:solidFill>
                </a:rPr>
                <a:t>Wanted</a:t>
              </a:r>
              <a:endParaRPr lang="en-US" dirty="0">
                <a:solidFill>
                  <a:srgbClr val="0070C0"/>
                </a:solidFill>
              </a:endParaRPr>
            </a:p>
          </p:txBody>
        </p:sp>
        <p:sp>
          <p:nvSpPr>
            <p:cNvPr id="21" name="文本框 20">
              <a:extLst>
                <a:ext uri="{FF2B5EF4-FFF2-40B4-BE49-F238E27FC236}">
                  <a16:creationId xmlns:a16="http://schemas.microsoft.com/office/drawing/2014/main" id="{020A6A63-AA63-04D5-86D9-ED58E456FF10}"/>
                </a:ext>
              </a:extLst>
            </p:cNvPr>
            <p:cNvSpPr txBox="1"/>
            <p:nvPr/>
          </p:nvSpPr>
          <p:spPr>
            <a:xfrm>
              <a:off x="7149996" y="5366157"/>
              <a:ext cx="1490825" cy="525047"/>
            </a:xfrm>
            <a:prstGeom prst="rect">
              <a:avLst/>
            </a:prstGeom>
            <a:noFill/>
          </p:spPr>
          <p:txBody>
            <a:bodyPr wrap="none" rtlCol="0">
              <a:spAutoFit/>
            </a:bodyPr>
            <a:lstStyle/>
            <a:p>
              <a:r>
                <a:rPr lang="en-US" altLang="zh-CN" dirty="0">
                  <a:solidFill>
                    <a:srgbClr val="0070C0"/>
                  </a:solidFill>
                </a:rPr>
                <a:t>Wanted</a:t>
              </a:r>
              <a:endParaRPr lang="en-US" dirty="0">
                <a:solidFill>
                  <a:srgbClr val="0070C0"/>
                </a:solidFill>
              </a:endParaRPr>
            </a:p>
          </p:txBody>
        </p:sp>
        <p:sp>
          <p:nvSpPr>
            <p:cNvPr id="22" name="文本框 21">
              <a:extLst>
                <a:ext uri="{FF2B5EF4-FFF2-40B4-BE49-F238E27FC236}">
                  <a16:creationId xmlns:a16="http://schemas.microsoft.com/office/drawing/2014/main" id="{F78105A6-EEAE-989E-37C0-6AC09C26F485}"/>
                </a:ext>
              </a:extLst>
            </p:cNvPr>
            <p:cNvSpPr txBox="1"/>
            <p:nvPr/>
          </p:nvSpPr>
          <p:spPr>
            <a:xfrm>
              <a:off x="7149997" y="2666411"/>
              <a:ext cx="982640" cy="525047"/>
            </a:xfrm>
            <a:prstGeom prst="rect">
              <a:avLst/>
            </a:prstGeom>
            <a:noFill/>
          </p:spPr>
          <p:txBody>
            <a:bodyPr wrap="none" rtlCol="0">
              <a:spAutoFit/>
            </a:bodyPr>
            <a:lstStyle/>
            <a:p>
              <a:r>
                <a:rPr lang="en-US" altLang="zh-CN" dirty="0">
                  <a:solidFill>
                    <a:srgbClr val="FF0000"/>
                  </a:solidFill>
                </a:rPr>
                <a:t>Held</a:t>
              </a:r>
              <a:endParaRPr lang="en-US" dirty="0">
                <a:solidFill>
                  <a:srgbClr val="FF0000"/>
                </a:solidFill>
              </a:endParaRPr>
            </a:p>
          </p:txBody>
        </p:sp>
        <p:sp>
          <p:nvSpPr>
            <p:cNvPr id="23" name="文本框 22">
              <a:extLst>
                <a:ext uri="{FF2B5EF4-FFF2-40B4-BE49-F238E27FC236}">
                  <a16:creationId xmlns:a16="http://schemas.microsoft.com/office/drawing/2014/main" id="{D73C4303-A6A7-4910-71C6-E78DEF924960}"/>
                </a:ext>
              </a:extLst>
            </p:cNvPr>
            <p:cNvSpPr txBox="1"/>
            <p:nvPr/>
          </p:nvSpPr>
          <p:spPr>
            <a:xfrm>
              <a:off x="3816604" y="5213699"/>
              <a:ext cx="982640" cy="525047"/>
            </a:xfrm>
            <a:prstGeom prst="rect">
              <a:avLst/>
            </a:prstGeom>
            <a:noFill/>
          </p:spPr>
          <p:txBody>
            <a:bodyPr wrap="none" rtlCol="0">
              <a:spAutoFit/>
            </a:bodyPr>
            <a:lstStyle/>
            <a:p>
              <a:r>
                <a:rPr lang="en-US" altLang="zh-CN" dirty="0">
                  <a:solidFill>
                    <a:srgbClr val="FF0000"/>
                  </a:solidFill>
                </a:rPr>
                <a:t>Held</a:t>
              </a:r>
              <a:endParaRPr lang="en-US" dirty="0">
                <a:solidFill>
                  <a:srgbClr val="FF0000"/>
                </a:solidFill>
              </a:endParaRPr>
            </a:p>
          </p:txBody>
        </p:sp>
      </p:grpSp>
      <p:sp>
        <p:nvSpPr>
          <p:cNvPr id="9" name="内容占位符 2">
            <a:extLst>
              <a:ext uri="{FF2B5EF4-FFF2-40B4-BE49-F238E27FC236}">
                <a16:creationId xmlns:a16="http://schemas.microsoft.com/office/drawing/2014/main" id="{92B0DE76-C25F-372D-C575-C59010351DCF}"/>
              </a:ext>
            </a:extLst>
          </p:cNvPr>
          <p:cNvSpPr txBox="1">
            <a:spLocks/>
          </p:cNvSpPr>
          <p:nvPr/>
        </p:nvSpPr>
        <p:spPr bwMode="auto">
          <a:xfrm>
            <a:off x="152400" y="807596"/>
            <a:ext cx="7357889" cy="5419502"/>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pattFill prst="narHorz">
                  <a:fgClr>
                    <a:schemeClr val="tx1"/>
                  </a:fgClr>
                  <a:bgClr>
                    <a:schemeClr val="bg1"/>
                  </a:bgClr>
                </a:patt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0478" tIns="44445" rIns="90478" bIns="44445" numCol="1" anchor="t" anchorCtr="0" compatLnSpc="1">
            <a:prstTxWarp prst="textNoShape">
              <a:avLst/>
            </a:prstTxWarp>
          </a:bodyPr>
          <a:lstStyle>
            <a:lvl1pPr marL="285750" indent="-285750" algn="l" rtl="0" eaLnBrk="0" fontAlgn="base" hangingPunct="0">
              <a:lnSpc>
                <a:spcPct val="90000"/>
              </a:lnSpc>
              <a:spcBef>
                <a:spcPct val="30000"/>
              </a:spcBef>
              <a:spcAft>
                <a:spcPct val="0"/>
              </a:spcAft>
              <a:buSzPct val="100000"/>
              <a:buChar char="•"/>
              <a:defRPr sz="2400">
                <a:solidFill>
                  <a:schemeClr val="tx1"/>
                </a:solidFill>
                <a:latin typeface="Gill Sans" charset="0"/>
                <a:ea typeface="ＭＳ Ｐゴシック" charset="0"/>
                <a:cs typeface="Gill Sans" charset="0"/>
              </a:defRPr>
            </a:lvl1pPr>
            <a:lvl2pPr marL="685800" indent="-228600" algn="l" rtl="0" eaLnBrk="0" fontAlgn="base" hangingPunct="0">
              <a:lnSpc>
                <a:spcPct val="90000"/>
              </a:lnSpc>
              <a:spcBef>
                <a:spcPct val="30000"/>
              </a:spcBef>
              <a:spcAft>
                <a:spcPct val="0"/>
              </a:spcAft>
              <a:buSzPct val="100000"/>
              <a:buChar char="–"/>
              <a:defRPr sz="2200">
                <a:solidFill>
                  <a:schemeClr val="tx1"/>
                </a:solidFill>
                <a:latin typeface="Gill Sans" charset="0"/>
                <a:ea typeface="Gill Sans" charset="0"/>
                <a:cs typeface="Gill Sans" charset="0"/>
              </a:defRPr>
            </a:lvl2pPr>
            <a:lvl3pPr marL="1143000" indent="-228600" algn="l" rtl="0" eaLnBrk="0" fontAlgn="base" hangingPunct="0">
              <a:lnSpc>
                <a:spcPct val="90000"/>
              </a:lnSpc>
              <a:spcBef>
                <a:spcPct val="30000"/>
              </a:spcBef>
              <a:spcAft>
                <a:spcPct val="0"/>
              </a:spcAft>
              <a:buSzPct val="100000"/>
              <a:buChar char="»"/>
              <a:defRPr sz="2000">
                <a:solidFill>
                  <a:schemeClr val="tx1"/>
                </a:solidFill>
                <a:latin typeface="Gill Sans" charset="0"/>
                <a:ea typeface="Gill Sans" charset="0"/>
                <a:cs typeface="Gill Sans" charset="0"/>
              </a:defRPr>
            </a:lvl3pPr>
            <a:lvl4pPr marL="1543050" indent="-171450" algn="l" rtl="0" eaLnBrk="0" fontAlgn="base" hangingPunct="0">
              <a:lnSpc>
                <a:spcPct val="90000"/>
              </a:lnSpc>
              <a:spcBef>
                <a:spcPct val="30000"/>
              </a:spcBef>
              <a:spcAft>
                <a:spcPct val="0"/>
              </a:spcAft>
              <a:buSzPct val="100000"/>
              <a:buChar char="•"/>
              <a:defRPr sz="2000">
                <a:solidFill>
                  <a:schemeClr val="tx1"/>
                </a:solidFill>
                <a:latin typeface="Gill Sans" charset="0"/>
                <a:ea typeface="Gill Sans" charset="0"/>
                <a:cs typeface="Gill Sans" charset="0"/>
              </a:defRPr>
            </a:lvl4pPr>
            <a:lvl5pPr marL="2000250" indent="-171450" algn="l" rtl="0" eaLnBrk="0" fontAlgn="base" hangingPunct="0">
              <a:lnSpc>
                <a:spcPct val="90000"/>
              </a:lnSpc>
              <a:spcBef>
                <a:spcPct val="30000"/>
              </a:spcBef>
              <a:spcAft>
                <a:spcPct val="0"/>
              </a:spcAft>
              <a:buSzPct val="100000"/>
              <a:buChar char="–"/>
              <a:defRPr sz="2000">
                <a:solidFill>
                  <a:schemeClr val="tx1"/>
                </a:solidFill>
                <a:latin typeface="Gill Sans" charset="0"/>
                <a:ea typeface="Gill Sans" charset="0"/>
                <a:cs typeface="Gill Sans" charset="0"/>
              </a:defRPr>
            </a:lvl5pPr>
            <a:lvl6pPr marL="2457450" indent="-171450" algn="l" rtl="0" eaLnBrk="0" fontAlgn="base" hangingPunct="0">
              <a:lnSpc>
                <a:spcPct val="90000"/>
              </a:lnSpc>
              <a:spcBef>
                <a:spcPct val="30000"/>
              </a:spcBef>
              <a:spcAft>
                <a:spcPct val="0"/>
              </a:spcAft>
              <a:buSzPct val="100000"/>
              <a:buChar char="–"/>
              <a:defRPr sz="2000" b="1">
                <a:solidFill>
                  <a:schemeClr val="tx1"/>
                </a:solidFill>
                <a:latin typeface="+mn-lt"/>
              </a:defRPr>
            </a:lvl6pPr>
            <a:lvl7pPr marL="2914650" indent="-171450" algn="l" rtl="0" eaLnBrk="0" fontAlgn="base" hangingPunct="0">
              <a:lnSpc>
                <a:spcPct val="90000"/>
              </a:lnSpc>
              <a:spcBef>
                <a:spcPct val="30000"/>
              </a:spcBef>
              <a:spcAft>
                <a:spcPct val="0"/>
              </a:spcAft>
              <a:buSzPct val="100000"/>
              <a:buChar char="–"/>
              <a:defRPr sz="2000" b="1">
                <a:solidFill>
                  <a:schemeClr val="tx1"/>
                </a:solidFill>
                <a:latin typeface="+mn-lt"/>
              </a:defRPr>
            </a:lvl7pPr>
            <a:lvl8pPr marL="3371850" indent="-171450" algn="l" rtl="0" eaLnBrk="0" fontAlgn="base" hangingPunct="0">
              <a:lnSpc>
                <a:spcPct val="90000"/>
              </a:lnSpc>
              <a:spcBef>
                <a:spcPct val="30000"/>
              </a:spcBef>
              <a:spcAft>
                <a:spcPct val="0"/>
              </a:spcAft>
              <a:buSzPct val="100000"/>
              <a:buChar char="–"/>
              <a:defRPr sz="2000" b="1">
                <a:solidFill>
                  <a:schemeClr val="tx1"/>
                </a:solidFill>
                <a:latin typeface="+mn-lt"/>
              </a:defRPr>
            </a:lvl8pPr>
            <a:lvl9pPr marL="3829050" indent="-171450" algn="l" rtl="0" eaLnBrk="0" fontAlgn="base" hangingPunct="0">
              <a:lnSpc>
                <a:spcPct val="90000"/>
              </a:lnSpc>
              <a:spcBef>
                <a:spcPct val="30000"/>
              </a:spcBef>
              <a:spcAft>
                <a:spcPct val="0"/>
              </a:spcAft>
              <a:buSzPct val="100000"/>
              <a:buChar char="–"/>
              <a:defRPr sz="2000" b="1">
                <a:solidFill>
                  <a:schemeClr val="tx1"/>
                </a:solidFill>
                <a:latin typeface="+mn-lt"/>
              </a:defRPr>
            </a:lvl9pPr>
          </a:lstStyle>
          <a:p>
            <a:r>
              <a:rPr lang="en-GB" altLang="zh-CN" sz="2000" b="0" kern="0" dirty="0"/>
              <a:t>Definition: A set of threads are said to be in a deadlock state when every thread in the set is waiting for an event that can be caused only by another thread in the set</a:t>
            </a:r>
          </a:p>
          <a:p>
            <a:r>
              <a:rPr lang="en-GB" altLang="zh-CN" sz="2000" b="0" kern="0" dirty="0"/>
              <a:t>Conditions for Deadlock</a:t>
            </a:r>
          </a:p>
          <a:p>
            <a:r>
              <a:rPr lang="en-US" altLang="zh-CN" sz="2000" b="0" dirty="0">
                <a:solidFill>
                  <a:srgbClr val="FF0000"/>
                </a:solidFill>
                <a:effectLst/>
                <a:latin typeface="Gill Sans" panose="020B0502020104020203"/>
              </a:rPr>
              <a:t>Mutual exclusion</a:t>
            </a:r>
          </a:p>
          <a:p>
            <a:pPr lvl="1"/>
            <a:r>
              <a:rPr lang="en-US" altLang="zh-CN" sz="2000" b="0" dirty="0">
                <a:effectLst/>
                <a:latin typeface="Gill Sans" panose="020B0502020104020203"/>
              </a:rPr>
              <a:t>Threads claim exclusive control of resources that require</a:t>
            </a:r>
            <a:r>
              <a:rPr lang="zh-CN" altLang="en-US" sz="2000" b="0" dirty="0">
                <a:effectLst/>
                <a:latin typeface="Gill Sans" panose="020B0502020104020203"/>
              </a:rPr>
              <a:t> </a:t>
            </a:r>
            <a:r>
              <a:rPr lang="en-US" altLang="zh-CN" sz="2000" b="0" dirty="0">
                <a:effectLst/>
                <a:latin typeface="Gill Sans" panose="020B0502020104020203"/>
              </a:rPr>
              <a:t>e.g., a thread grabs a lock</a:t>
            </a:r>
          </a:p>
          <a:p>
            <a:r>
              <a:rPr lang="en-US" altLang="zh-CN" sz="2000" b="0" dirty="0">
                <a:solidFill>
                  <a:srgbClr val="FF0000"/>
                </a:solidFill>
                <a:effectLst/>
                <a:latin typeface="Gill Sans" panose="020B0502020104020203"/>
              </a:rPr>
              <a:t>Hold-and-wait</a:t>
            </a:r>
          </a:p>
          <a:p>
            <a:pPr lvl="1"/>
            <a:r>
              <a:rPr lang="en-US" altLang="zh-CN" sz="2000" b="0" dirty="0">
                <a:effectLst/>
                <a:latin typeface="Gill Sans" panose="020B0502020104020203"/>
              </a:rPr>
              <a:t>Threads hold resources allocated to them while waiting for</a:t>
            </a:r>
            <a:r>
              <a:rPr lang="zh-CN" altLang="en-US" sz="2000" b="0" dirty="0">
                <a:latin typeface="Gill Sans" panose="020B0502020104020203"/>
              </a:rPr>
              <a:t> </a:t>
            </a:r>
            <a:r>
              <a:rPr lang="en-US" altLang="zh-CN" sz="2000" b="0" dirty="0">
                <a:effectLst/>
                <a:latin typeface="Gill Sans" panose="020B0502020104020203"/>
              </a:rPr>
              <a:t>additional resources</a:t>
            </a:r>
          </a:p>
          <a:p>
            <a:r>
              <a:rPr lang="en-US" altLang="zh-CN" sz="2000" b="0" dirty="0">
                <a:solidFill>
                  <a:srgbClr val="FF0000"/>
                </a:solidFill>
                <a:effectLst/>
                <a:latin typeface="Gill Sans" panose="020B0502020104020203"/>
              </a:rPr>
              <a:t>No preemption</a:t>
            </a:r>
          </a:p>
          <a:p>
            <a:pPr lvl="1"/>
            <a:r>
              <a:rPr lang="en-US" altLang="zh-CN" sz="2000" b="0" dirty="0">
                <a:effectLst/>
                <a:latin typeface="Gill Sans" panose="020B0502020104020203"/>
              </a:rPr>
              <a:t>Resources cannot be forcibly removed from threads that</a:t>
            </a:r>
            <a:r>
              <a:rPr lang="zh-CN" altLang="en-US" sz="2000" b="0" dirty="0">
                <a:effectLst/>
                <a:latin typeface="Gill Sans" panose="020B0502020104020203"/>
              </a:rPr>
              <a:t> </a:t>
            </a:r>
            <a:r>
              <a:rPr lang="en-US" altLang="zh-CN" sz="2000" b="0" dirty="0">
                <a:effectLst/>
                <a:latin typeface="Gill Sans" panose="020B0502020104020203"/>
              </a:rPr>
              <a:t>are holding them</a:t>
            </a:r>
          </a:p>
          <a:p>
            <a:r>
              <a:rPr lang="en-US" altLang="zh-CN" sz="2000" b="0" dirty="0">
                <a:solidFill>
                  <a:srgbClr val="FF0000"/>
                </a:solidFill>
                <a:effectLst/>
                <a:latin typeface="Gill Sans" panose="020B0502020104020203"/>
              </a:rPr>
              <a:t>Circular wait</a:t>
            </a:r>
          </a:p>
          <a:p>
            <a:pPr lvl="1"/>
            <a:r>
              <a:rPr lang="en-US" altLang="zh-CN" sz="2000" b="0" dirty="0">
                <a:effectLst/>
                <a:latin typeface="Gill Sans" panose="020B0502020104020203"/>
              </a:rPr>
              <a:t>There exists a circular chain of threads such that each</a:t>
            </a:r>
            <a:r>
              <a:rPr lang="zh-CN" altLang="en-US" sz="2000" b="0" dirty="0">
                <a:latin typeface="Gill Sans" panose="020B0502020104020203"/>
              </a:rPr>
              <a:t> </a:t>
            </a:r>
            <a:r>
              <a:rPr lang="en-US" altLang="zh-CN" sz="2000" b="0" dirty="0">
                <a:effectLst/>
                <a:latin typeface="Gill Sans" panose="020B0502020104020203"/>
              </a:rPr>
              <a:t>holds one or more resources that are being requests by</a:t>
            </a:r>
            <a:r>
              <a:rPr lang="zh-CN" altLang="en-US" sz="2000" b="0" dirty="0">
                <a:latin typeface="Gill Sans" panose="020B0502020104020203"/>
              </a:rPr>
              <a:t> </a:t>
            </a:r>
            <a:r>
              <a:rPr lang="en-US" altLang="zh-CN" sz="2000" b="0" dirty="0">
                <a:effectLst/>
                <a:latin typeface="Gill Sans" panose="020B0502020104020203"/>
              </a:rPr>
              <a:t>next thread in chain</a:t>
            </a:r>
            <a:endParaRPr lang="en-US" sz="2000" b="0" kern="0" dirty="0"/>
          </a:p>
        </p:txBody>
      </p:sp>
      <p:pic>
        <p:nvPicPr>
          <p:cNvPr id="14" name="Picture 13">
            <a:extLst>
              <a:ext uri="{FF2B5EF4-FFF2-40B4-BE49-F238E27FC236}">
                <a16:creationId xmlns:a16="http://schemas.microsoft.com/office/drawing/2014/main" id="{4A5F5F66-9D5D-AAB7-FC28-08CF41E206CE}"/>
              </a:ext>
            </a:extLst>
          </p:cNvPr>
          <p:cNvPicPr>
            <a:picLocks noChangeAspect="1"/>
          </p:cNvPicPr>
          <p:nvPr/>
        </p:nvPicPr>
        <p:blipFill>
          <a:blip r:embed="rId2"/>
          <a:stretch>
            <a:fillRect/>
          </a:stretch>
        </p:blipFill>
        <p:spPr>
          <a:xfrm>
            <a:off x="7481127" y="3517251"/>
            <a:ext cx="4524539" cy="2209129"/>
          </a:xfrm>
          <a:prstGeom prst="rect">
            <a:avLst/>
          </a:prstGeom>
        </p:spPr>
      </p:pic>
      <p:sp>
        <p:nvSpPr>
          <p:cNvPr id="15" name="TextBox 14">
            <a:extLst>
              <a:ext uri="{FF2B5EF4-FFF2-40B4-BE49-F238E27FC236}">
                <a16:creationId xmlns:a16="http://schemas.microsoft.com/office/drawing/2014/main" id="{69E28E86-881C-3AC8-7C91-360F35AF8496}"/>
              </a:ext>
            </a:extLst>
          </p:cNvPr>
          <p:cNvSpPr txBox="1"/>
          <p:nvPr/>
        </p:nvSpPr>
        <p:spPr>
          <a:xfrm>
            <a:off x="7789576" y="5729598"/>
            <a:ext cx="4076629" cy="400110"/>
          </a:xfrm>
          <a:prstGeom prst="rect">
            <a:avLst/>
          </a:prstGeom>
          <a:noFill/>
        </p:spPr>
        <p:txBody>
          <a:bodyPr wrap="none" rtlCol="0">
            <a:spAutoFit/>
          </a:bodyPr>
          <a:lstStyle/>
          <a:p>
            <a:r>
              <a:rPr lang="en-GB" sz="2000" dirty="0">
                <a:latin typeface="Gill Sans Light"/>
              </a:rPr>
              <a:t>Not a perfect analogy, just a fun image!</a:t>
            </a:r>
            <a:endParaRPr lang="en-SE" sz="2000" dirty="0">
              <a:latin typeface="Gill Sans Light"/>
            </a:endParaRPr>
          </a:p>
        </p:txBody>
      </p:sp>
    </p:spTree>
    <p:extLst>
      <p:ext uri="{BB962C8B-B14F-4D97-AF65-F5344CB8AC3E}">
        <p14:creationId xmlns:p14="http://schemas.microsoft.com/office/powerpoint/2010/main" val="72177022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C3474B-A6B8-8A0B-3684-FBE3E47475DC}"/>
              </a:ext>
            </a:extLst>
          </p:cNvPr>
          <p:cNvSpPr>
            <a:spLocks noGrp="1"/>
          </p:cNvSpPr>
          <p:nvPr>
            <p:ph type="title"/>
          </p:nvPr>
        </p:nvSpPr>
        <p:spPr/>
        <p:txBody>
          <a:bodyPr/>
          <a:lstStyle/>
          <a:p>
            <a:r>
              <a:rPr lang="en-US" altLang="zh-CN" dirty="0"/>
              <a:t>Mutex</a:t>
            </a:r>
            <a:r>
              <a:rPr lang="zh-CN" altLang="en-US" dirty="0"/>
              <a:t> </a:t>
            </a:r>
            <a:r>
              <a:rPr lang="en-US" altLang="zh-CN" dirty="0"/>
              <a:t>without</a:t>
            </a:r>
            <a:r>
              <a:rPr lang="zh-CN" altLang="en-US" dirty="0"/>
              <a:t> </a:t>
            </a:r>
            <a:r>
              <a:rPr lang="en-US" altLang="zh-CN" dirty="0"/>
              <a:t>Deadlock</a:t>
            </a:r>
            <a:endParaRPr lang="en-US" dirty="0"/>
          </a:p>
        </p:txBody>
      </p:sp>
      <p:sp>
        <p:nvSpPr>
          <p:cNvPr id="3" name="内容占位符 2">
            <a:extLst>
              <a:ext uri="{FF2B5EF4-FFF2-40B4-BE49-F238E27FC236}">
                <a16:creationId xmlns:a16="http://schemas.microsoft.com/office/drawing/2014/main" id="{654FE690-FD92-BA20-F62D-40E81FFC8138}"/>
              </a:ext>
            </a:extLst>
          </p:cNvPr>
          <p:cNvSpPr>
            <a:spLocks noGrp="1"/>
          </p:cNvSpPr>
          <p:nvPr>
            <p:ph idx="1"/>
          </p:nvPr>
        </p:nvSpPr>
        <p:spPr/>
        <p:txBody>
          <a:bodyPr/>
          <a:lstStyle/>
          <a:p>
            <a:endParaRPr lang="en-US"/>
          </a:p>
        </p:txBody>
      </p:sp>
      <p:pic>
        <p:nvPicPr>
          <p:cNvPr id="5" name="图片 4">
            <a:extLst>
              <a:ext uri="{FF2B5EF4-FFF2-40B4-BE49-F238E27FC236}">
                <a16:creationId xmlns:a16="http://schemas.microsoft.com/office/drawing/2014/main" id="{785D6295-8219-E02D-B5B8-1E285F61B63F}"/>
              </a:ext>
            </a:extLst>
          </p:cNvPr>
          <p:cNvPicPr>
            <a:picLocks noChangeAspect="1"/>
          </p:cNvPicPr>
          <p:nvPr/>
        </p:nvPicPr>
        <p:blipFill>
          <a:blip r:embed="rId2"/>
          <a:stretch>
            <a:fillRect/>
          </a:stretch>
        </p:blipFill>
        <p:spPr>
          <a:xfrm>
            <a:off x="2203534" y="920969"/>
            <a:ext cx="7772400" cy="5555774"/>
          </a:xfrm>
          <a:prstGeom prst="rect">
            <a:avLst/>
          </a:prstGeom>
        </p:spPr>
      </p:pic>
      <p:sp>
        <p:nvSpPr>
          <p:cNvPr id="6" name="右箭头 5">
            <a:extLst>
              <a:ext uri="{FF2B5EF4-FFF2-40B4-BE49-F238E27FC236}">
                <a16:creationId xmlns:a16="http://schemas.microsoft.com/office/drawing/2014/main" id="{7CE6A902-B2B7-456D-3515-98131EDBBACA}"/>
              </a:ext>
            </a:extLst>
          </p:cNvPr>
          <p:cNvSpPr/>
          <p:nvPr/>
        </p:nvSpPr>
        <p:spPr>
          <a:xfrm>
            <a:off x="2133600" y="1966453"/>
            <a:ext cx="855406" cy="196645"/>
          </a:xfrm>
          <a:prstGeom prst="rightArrow">
            <a:avLst/>
          </a:prstGeom>
          <a:solidFill>
            <a:srgbClr val="FF0000"/>
          </a:solidFill>
          <a:ln>
            <a:noFill/>
          </a:ln>
          <a:effectLst>
            <a:outerShdw blurRad="114300" dist="127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 name="右箭头 6">
            <a:extLst>
              <a:ext uri="{FF2B5EF4-FFF2-40B4-BE49-F238E27FC236}">
                <a16:creationId xmlns:a16="http://schemas.microsoft.com/office/drawing/2014/main" id="{DF41E523-C0C3-13E0-23D3-52F9C6B7616F}"/>
              </a:ext>
            </a:extLst>
          </p:cNvPr>
          <p:cNvSpPr/>
          <p:nvPr/>
        </p:nvSpPr>
        <p:spPr>
          <a:xfrm>
            <a:off x="2133600" y="2482647"/>
            <a:ext cx="855406" cy="196645"/>
          </a:xfrm>
          <a:prstGeom prst="rightArrow">
            <a:avLst/>
          </a:prstGeom>
          <a:solidFill>
            <a:srgbClr val="FF0000"/>
          </a:solidFill>
          <a:ln>
            <a:noFill/>
          </a:ln>
          <a:effectLst>
            <a:outerShdw blurRad="114300" dist="127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 name="右箭头 7">
            <a:extLst>
              <a:ext uri="{FF2B5EF4-FFF2-40B4-BE49-F238E27FC236}">
                <a16:creationId xmlns:a16="http://schemas.microsoft.com/office/drawing/2014/main" id="{378E3BA6-4B0D-E81F-9B24-011BC5D52E6C}"/>
              </a:ext>
            </a:extLst>
          </p:cNvPr>
          <p:cNvSpPr/>
          <p:nvPr/>
        </p:nvSpPr>
        <p:spPr>
          <a:xfrm>
            <a:off x="2133600" y="4744066"/>
            <a:ext cx="855406" cy="196645"/>
          </a:xfrm>
          <a:prstGeom prst="rightArrow">
            <a:avLst/>
          </a:prstGeom>
          <a:solidFill>
            <a:srgbClr val="FF0000"/>
          </a:solidFill>
          <a:ln>
            <a:noFill/>
          </a:ln>
          <a:effectLst>
            <a:outerShdw blurRad="114300" dist="127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 name="右箭头 8">
            <a:extLst>
              <a:ext uri="{FF2B5EF4-FFF2-40B4-BE49-F238E27FC236}">
                <a16:creationId xmlns:a16="http://schemas.microsoft.com/office/drawing/2014/main" id="{43813DB4-74B4-422B-100A-BE3A836885D6}"/>
              </a:ext>
            </a:extLst>
          </p:cNvPr>
          <p:cNvSpPr/>
          <p:nvPr/>
        </p:nvSpPr>
        <p:spPr>
          <a:xfrm>
            <a:off x="2133600" y="5260260"/>
            <a:ext cx="855406" cy="196645"/>
          </a:xfrm>
          <a:prstGeom prst="rightArrow">
            <a:avLst/>
          </a:prstGeom>
          <a:solidFill>
            <a:srgbClr val="FF0000"/>
          </a:solidFill>
          <a:ln>
            <a:noFill/>
          </a:ln>
          <a:effectLst>
            <a:outerShdw blurRad="114300" dist="127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 name="文本框 9">
            <a:extLst>
              <a:ext uri="{FF2B5EF4-FFF2-40B4-BE49-F238E27FC236}">
                <a16:creationId xmlns:a16="http://schemas.microsoft.com/office/drawing/2014/main" id="{DA1CEDC1-73A7-D6A4-AD6E-44993F19A92D}"/>
              </a:ext>
            </a:extLst>
          </p:cNvPr>
          <p:cNvSpPr txBox="1"/>
          <p:nvPr/>
        </p:nvSpPr>
        <p:spPr>
          <a:xfrm>
            <a:off x="3667433" y="3156155"/>
            <a:ext cx="4269117" cy="369332"/>
          </a:xfrm>
          <a:prstGeom prst="rect">
            <a:avLst/>
          </a:prstGeom>
          <a:noFill/>
        </p:spPr>
        <p:txBody>
          <a:bodyPr wrap="none" rtlCol="0">
            <a:spAutoFit/>
          </a:bodyPr>
          <a:lstStyle/>
          <a:p>
            <a:r>
              <a:rPr lang="en-US" altLang="zh-CN" b="1" dirty="0">
                <a:solidFill>
                  <a:srgbClr val="0070C0"/>
                </a:solidFill>
              </a:rPr>
              <a:t>Lock</a:t>
            </a:r>
            <a:r>
              <a:rPr lang="zh-CN" altLang="en-US" b="1" dirty="0">
                <a:solidFill>
                  <a:srgbClr val="0070C0"/>
                </a:solidFill>
              </a:rPr>
              <a:t> </a:t>
            </a:r>
            <a:r>
              <a:rPr lang="en-US" altLang="zh-CN" b="1" dirty="0">
                <a:solidFill>
                  <a:srgbClr val="0070C0"/>
                </a:solidFill>
              </a:rPr>
              <a:t>just</a:t>
            </a:r>
            <a:r>
              <a:rPr lang="zh-CN" altLang="en-US" b="1" dirty="0">
                <a:solidFill>
                  <a:srgbClr val="0070C0"/>
                </a:solidFill>
              </a:rPr>
              <a:t> </a:t>
            </a:r>
            <a:r>
              <a:rPr lang="en-US" altLang="zh-CN" b="1" dirty="0">
                <a:solidFill>
                  <a:srgbClr val="0070C0"/>
                </a:solidFill>
              </a:rPr>
              <a:t>around</a:t>
            </a:r>
            <a:r>
              <a:rPr lang="zh-CN" altLang="en-US" b="1" dirty="0">
                <a:solidFill>
                  <a:srgbClr val="0070C0"/>
                </a:solidFill>
              </a:rPr>
              <a:t> </a:t>
            </a:r>
            <a:r>
              <a:rPr lang="en-US" altLang="zh-CN" b="1" dirty="0">
                <a:solidFill>
                  <a:srgbClr val="0070C0"/>
                </a:solidFill>
              </a:rPr>
              <a:t>the</a:t>
            </a:r>
            <a:r>
              <a:rPr lang="zh-CN" altLang="en-US" b="1" dirty="0">
                <a:solidFill>
                  <a:srgbClr val="0070C0"/>
                </a:solidFill>
              </a:rPr>
              <a:t> </a:t>
            </a:r>
            <a:r>
              <a:rPr lang="en-US" altLang="zh-CN" b="1" dirty="0">
                <a:solidFill>
                  <a:srgbClr val="0070C0"/>
                </a:solidFill>
              </a:rPr>
              <a:t>critical</a:t>
            </a:r>
            <a:r>
              <a:rPr lang="zh-CN" altLang="en-US" b="1" dirty="0">
                <a:solidFill>
                  <a:srgbClr val="0070C0"/>
                </a:solidFill>
              </a:rPr>
              <a:t> </a:t>
            </a:r>
            <a:r>
              <a:rPr lang="en-US" altLang="zh-CN" b="1" dirty="0">
                <a:solidFill>
                  <a:srgbClr val="0070C0"/>
                </a:solidFill>
              </a:rPr>
              <a:t>section</a:t>
            </a:r>
            <a:endParaRPr lang="en-US" b="1" dirty="0">
              <a:solidFill>
                <a:srgbClr val="0070C0"/>
              </a:solidFill>
            </a:endParaRPr>
          </a:p>
        </p:txBody>
      </p:sp>
    </p:spTree>
    <p:extLst>
      <p:ext uri="{BB962C8B-B14F-4D97-AF65-F5344CB8AC3E}">
        <p14:creationId xmlns:p14="http://schemas.microsoft.com/office/powerpoint/2010/main" val="132180662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39D587-2605-721E-BE95-5198D900D3FB}"/>
              </a:ext>
            </a:extLst>
          </p:cNvPr>
          <p:cNvSpPr>
            <a:spLocks noGrp="1"/>
          </p:cNvSpPr>
          <p:nvPr>
            <p:ph type="title"/>
          </p:nvPr>
        </p:nvSpPr>
        <p:spPr/>
        <p:txBody>
          <a:bodyPr/>
          <a:lstStyle/>
          <a:p>
            <a:r>
              <a:rPr lang="en-US" altLang="zh-CN" dirty="0"/>
              <a:t>Summary</a:t>
            </a:r>
            <a:endParaRPr lang="en-US" dirty="0"/>
          </a:p>
        </p:txBody>
      </p:sp>
      <p:sp>
        <p:nvSpPr>
          <p:cNvPr id="3" name="内容占位符 2">
            <a:extLst>
              <a:ext uri="{FF2B5EF4-FFF2-40B4-BE49-F238E27FC236}">
                <a16:creationId xmlns:a16="http://schemas.microsoft.com/office/drawing/2014/main" id="{41418F8A-5613-A7E6-B21E-E025C75842DA}"/>
              </a:ext>
            </a:extLst>
          </p:cNvPr>
          <p:cNvSpPr>
            <a:spLocks noGrp="1"/>
          </p:cNvSpPr>
          <p:nvPr>
            <p:ph idx="1"/>
          </p:nvPr>
        </p:nvSpPr>
        <p:spPr/>
        <p:txBody>
          <a:bodyPr/>
          <a:lstStyle/>
          <a:p>
            <a:r>
              <a:rPr lang="en-US" altLang="zh-CN" dirty="0"/>
              <a:t>Semaphores</a:t>
            </a:r>
            <a:r>
              <a:rPr lang="zh-CN" altLang="en-US" dirty="0"/>
              <a:t> </a:t>
            </a:r>
            <a:r>
              <a:rPr lang="en-US" altLang="zh-CN" dirty="0"/>
              <a:t>-&gt;</a:t>
            </a:r>
            <a:r>
              <a:rPr lang="zh-CN" altLang="en-US" dirty="0"/>
              <a:t> </a:t>
            </a:r>
            <a:r>
              <a:rPr lang="en-US" altLang="zh-CN" dirty="0"/>
              <a:t>locks</a:t>
            </a:r>
            <a:r>
              <a:rPr lang="zh-CN" altLang="en-US" dirty="0"/>
              <a:t> </a:t>
            </a:r>
            <a:r>
              <a:rPr lang="en-US" altLang="zh-CN" dirty="0"/>
              <a:t>+</a:t>
            </a:r>
            <a:r>
              <a:rPr lang="zh-CN" altLang="en-US" dirty="0"/>
              <a:t> </a:t>
            </a:r>
            <a:r>
              <a:rPr lang="en-US" altLang="zh-CN" dirty="0"/>
              <a:t>condition</a:t>
            </a:r>
            <a:r>
              <a:rPr lang="zh-CN" altLang="en-US" dirty="0"/>
              <a:t> </a:t>
            </a:r>
            <a:r>
              <a:rPr lang="en-US" altLang="zh-CN" dirty="0"/>
              <a:t>variables</a:t>
            </a:r>
          </a:p>
          <a:p>
            <a:pPr lvl="1"/>
            <a:r>
              <a:rPr lang="en-US" altLang="zh-CN" dirty="0"/>
              <a:t>Binary</a:t>
            </a:r>
            <a:r>
              <a:rPr lang="zh-CN" altLang="en-US" dirty="0"/>
              <a:t> </a:t>
            </a:r>
            <a:r>
              <a:rPr lang="en-US" altLang="zh-CN" dirty="0"/>
              <a:t>semaphores</a:t>
            </a:r>
            <a:r>
              <a:rPr lang="zh-CN" altLang="en-US" dirty="0"/>
              <a:t> </a:t>
            </a:r>
            <a:r>
              <a:rPr lang="en-US" altLang="zh-CN" dirty="0"/>
              <a:t>-&gt;</a:t>
            </a:r>
            <a:r>
              <a:rPr lang="zh-CN" altLang="en-US" dirty="0"/>
              <a:t> </a:t>
            </a:r>
            <a:r>
              <a:rPr lang="en-US" altLang="zh-CN" dirty="0"/>
              <a:t>locks</a:t>
            </a:r>
          </a:p>
          <a:p>
            <a:pPr lvl="1"/>
            <a:r>
              <a:rPr lang="en-US" altLang="zh-CN" dirty="0"/>
              <a:t>Semaphore</a:t>
            </a:r>
            <a:r>
              <a:rPr lang="zh-CN" altLang="en-US" dirty="0"/>
              <a:t> </a:t>
            </a:r>
            <a:r>
              <a:rPr lang="en-US" altLang="zh-CN" dirty="0"/>
              <a:t>for</a:t>
            </a:r>
            <a:r>
              <a:rPr lang="zh-CN" altLang="en-US" dirty="0"/>
              <a:t> </a:t>
            </a:r>
            <a:r>
              <a:rPr lang="en-US" altLang="zh-CN" dirty="0"/>
              <a:t>ordering</a:t>
            </a:r>
          </a:p>
          <a:p>
            <a:r>
              <a:rPr lang="en-US" altLang="zh-CN" dirty="0"/>
              <a:t>Semaphore</a:t>
            </a:r>
            <a:r>
              <a:rPr lang="zh-CN" altLang="en-US" dirty="0"/>
              <a:t> </a:t>
            </a:r>
            <a:r>
              <a:rPr lang="en-US" altLang="zh-CN" dirty="0"/>
              <a:t>for</a:t>
            </a:r>
            <a:r>
              <a:rPr lang="zh-CN" altLang="en-US" dirty="0"/>
              <a:t> </a:t>
            </a:r>
            <a:r>
              <a:rPr lang="en-US" altLang="zh-CN" dirty="0"/>
              <a:t>P/C</a:t>
            </a:r>
            <a:endParaRPr lang="en-US" dirty="0"/>
          </a:p>
        </p:txBody>
      </p:sp>
    </p:spTree>
    <p:extLst>
      <p:ext uri="{BB962C8B-B14F-4D97-AF65-F5344CB8AC3E}">
        <p14:creationId xmlns:p14="http://schemas.microsoft.com/office/powerpoint/2010/main" val="168220698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B5A68A-7151-2BA4-2BEB-DA7DCD4DD086}"/>
              </a:ext>
            </a:extLst>
          </p:cNvPr>
          <p:cNvSpPr>
            <a:spLocks noGrp="1"/>
          </p:cNvSpPr>
          <p:nvPr>
            <p:ph type="title"/>
          </p:nvPr>
        </p:nvSpPr>
        <p:spPr/>
        <p:txBody>
          <a:bodyPr/>
          <a:lstStyle/>
          <a:p>
            <a:r>
              <a:rPr lang="en-US" altLang="zh-CN" dirty="0"/>
              <a:t>Recap</a:t>
            </a:r>
            <a:endParaRPr lang="en-US" dirty="0"/>
          </a:p>
        </p:txBody>
      </p:sp>
      <p:sp>
        <p:nvSpPr>
          <p:cNvPr id="3" name="内容占位符 2">
            <a:extLst>
              <a:ext uri="{FF2B5EF4-FFF2-40B4-BE49-F238E27FC236}">
                <a16:creationId xmlns:a16="http://schemas.microsoft.com/office/drawing/2014/main" id="{0513D4CA-5C6B-98C2-5985-79CD185AD709}"/>
              </a:ext>
            </a:extLst>
          </p:cNvPr>
          <p:cNvSpPr>
            <a:spLocks noGrp="1"/>
          </p:cNvSpPr>
          <p:nvPr>
            <p:ph idx="1"/>
          </p:nvPr>
        </p:nvSpPr>
        <p:spPr/>
        <p:txBody>
          <a:bodyPr/>
          <a:lstStyle/>
          <a:p>
            <a:r>
              <a:rPr lang="en-US" dirty="0"/>
              <a:t>Locks --- </a:t>
            </a:r>
            <a:r>
              <a:rPr lang="en-US" b="1" dirty="0">
                <a:solidFill>
                  <a:srgbClr val="0070C0"/>
                </a:solidFill>
              </a:rPr>
              <a:t>mutual execution </a:t>
            </a:r>
          </a:p>
          <a:p>
            <a:pPr lvl="1"/>
            <a:r>
              <a:rPr lang="en-US" dirty="0"/>
              <a:t>Only one thread must execute critical section</a:t>
            </a:r>
          </a:p>
          <a:p>
            <a:r>
              <a:rPr lang="en-US" dirty="0"/>
              <a:t>Hardware support</a:t>
            </a:r>
            <a:r>
              <a:rPr lang="zh-CN" altLang="en-US" dirty="0"/>
              <a:t> </a:t>
            </a:r>
            <a:r>
              <a:rPr lang="en-US" altLang="zh-CN" dirty="0"/>
              <a:t>–</a:t>
            </a:r>
            <a:r>
              <a:rPr lang="zh-CN" altLang="en-US" dirty="0"/>
              <a:t> </a:t>
            </a:r>
            <a:r>
              <a:rPr lang="en-US" altLang="zh-CN" b="1" dirty="0">
                <a:solidFill>
                  <a:srgbClr val="0070C0"/>
                </a:solidFill>
              </a:rPr>
              <a:t>atomical</a:t>
            </a:r>
            <a:r>
              <a:rPr lang="zh-CN" altLang="en-US" b="1" dirty="0">
                <a:solidFill>
                  <a:srgbClr val="0070C0"/>
                </a:solidFill>
              </a:rPr>
              <a:t> </a:t>
            </a:r>
            <a:r>
              <a:rPr lang="en-US" altLang="zh-CN" b="1" dirty="0">
                <a:solidFill>
                  <a:srgbClr val="0070C0"/>
                </a:solidFill>
              </a:rPr>
              <a:t>execution</a:t>
            </a:r>
            <a:endParaRPr lang="en-US" b="1" dirty="0">
              <a:solidFill>
                <a:srgbClr val="0070C0"/>
              </a:solidFill>
            </a:endParaRPr>
          </a:p>
          <a:p>
            <a:pPr lvl="1"/>
            <a:r>
              <a:rPr lang="en-US" dirty="0">
                <a:solidFill>
                  <a:srgbClr val="0070C0"/>
                </a:solidFill>
              </a:rPr>
              <a:t>Test-and-set </a:t>
            </a:r>
            <a:r>
              <a:rPr lang="en-US" dirty="0"/>
              <a:t>and </a:t>
            </a:r>
            <a:r>
              <a:rPr lang="en-US" dirty="0">
                <a:solidFill>
                  <a:srgbClr val="0070C0"/>
                </a:solidFill>
              </a:rPr>
              <a:t>compare-and-swap</a:t>
            </a:r>
            <a:r>
              <a:rPr lang="en-US" dirty="0"/>
              <a:t> </a:t>
            </a:r>
          </a:p>
          <a:p>
            <a:r>
              <a:rPr lang="en-US" dirty="0"/>
              <a:t>Busy-waiting --- </a:t>
            </a:r>
            <a:r>
              <a:rPr lang="en-US" b="1" dirty="0">
                <a:solidFill>
                  <a:srgbClr val="FF0000"/>
                </a:solidFill>
              </a:rPr>
              <a:t>spinlock</a:t>
            </a:r>
          </a:p>
          <a:p>
            <a:r>
              <a:rPr lang="en-US" dirty="0"/>
              <a:t>Metrics to evaluate locks:</a:t>
            </a:r>
          </a:p>
          <a:p>
            <a:pPr lvl="1"/>
            <a:r>
              <a:rPr lang="en-US" dirty="0"/>
              <a:t>Correctness: mutual execution</a:t>
            </a:r>
          </a:p>
          <a:p>
            <a:pPr lvl="1"/>
            <a:r>
              <a:rPr lang="en-US" dirty="0"/>
              <a:t>Fairness: no starvation</a:t>
            </a:r>
          </a:p>
          <a:p>
            <a:pPr lvl="1"/>
            <a:r>
              <a:rPr lang="en-US" dirty="0"/>
              <a:t>Performance: no high cost to acquire and release a lock</a:t>
            </a:r>
          </a:p>
          <a:p>
            <a:r>
              <a:rPr lang="en-US" dirty="0"/>
              <a:t>Ticket locks --- </a:t>
            </a:r>
            <a:r>
              <a:rPr lang="en-US" b="1" dirty="0">
                <a:solidFill>
                  <a:srgbClr val="0070C0"/>
                </a:solidFill>
              </a:rPr>
              <a:t>No starvation</a:t>
            </a:r>
          </a:p>
          <a:p>
            <a:r>
              <a:rPr lang="en-US" dirty="0"/>
              <a:t>Queue locks --- </a:t>
            </a:r>
            <a:r>
              <a:rPr lang="en-US" b="1" dirty="0">
                <a:solidFill>
                  <a:srgbClr val="0070C0"/>
                </a:solidFill>
              </a:rPr>
              <a:t>No starvation </a:t>
            </a:r>
            <a:r>
              <a:rPr lang="en-US" dirty="0"/>
              <a:t>and </a:t>
            </a:r>
            <a:r>
              <a:rPr lang="en-US" b="1" dirty="0">
                <a:solidFill>
                  <a:srgbClr val="0070C0"/>
                </a:solidFill>
              </a:rPr>
              <a:t>predictable order</a:t>
            </a:r>
          </a:p>
        </p:txBody>
      </p:sp>
    </p:spTree>
    <p:extLst>
      <p:ext uri="{BB962C8B-B14F-4D97-AF65-F5344CB8AC3E}">
        <p14:creationId xmlns:p14="http://schemas.microsoft.com/office/powerpoint/2010/main" val="152891850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2BD7E9-3361-0EF2-7D69-583791E0343B}"/>
              </a:ext>
            </a:extLst>
          </p:cNvPr>
          <p:cNvSpPr>
            <a:spLocks noGrp="1"/>
          </p:cNvSpPr>
          <p:nvPr>
            <p:ph type="title"/>
          </p:nvPr>
        </p:nvSpPr>
        <p:spPr/>
        <p:txBody>
          <a:bodyPr/>
          <a:lstStyle/>
          <a:p>
            <a:r>
              <a:rPr lang="en-US" altLang="zh-CN" dirty="0"/>
              <a:t>Condition Variables</a:t>
            </a:r>
            <a:endParaRPr lang="en-US" dirty="0"/>
          </a:p>
        </p:txBody>
      </p:sp>
      <p:sp>
        <p:nvSpPr>
          <p:cNvPr id="3" name="内容占位符 2">
            <a:extLst>
              <a:ext uri="{FF2B5EF4-FFF2-40B4-BE49-F238E27FC236}">
                <a16:creationId xmlns:a16="http://schemas.microsoft.com/office/drawing/2014/main" id="{455BF3CE-2EC0-F6ED-873F-DC2120377176}"/>
              </a:ext>
            </a:extLst>
          </p:cNvPr>
          <p:cNvSpPr>
            <a:spLocks noGrp="1"/>
          </p:cNvSpPr>
          <p:nvPr>
            <p:ph idx="1"/>
          </p:nvPr>
        </p:nvSpPr>
        <p:spPr/>
        <p:txBody>
          <a:bodyPr/>
          <a:lstStyle/>
          <a:p>
            <a:r>
              <a:rPr lang="en-US" altLang="zh-CN" dirty="0"/>
              <a:t>Producer/Consumer</a:t>
            </a:r>
            <a:r>
              <a:rPr lang="zh-CN" altLang="en-US" dirty="0"/>
              <a:t> </a:t>
            </a:r>
            <a:r>
              <a:rPr lang="en-US" altLang="zh-CN" dirty="0"/>
              <a:t>problem</a:t>
            </a:r>
          </a:p>
          <a:p>
            <a:r>
              <a:rPr lang="en-US" altLang="zh-CN" dirty="0"/>
              <a:t>Ordering</a:t>
            </a:r>
            <a:r>
              <a:rPr lang="zh-CN" altLang="en-US" dirty="0"/>
              <a:t> </a:t>
            </a:r>
            <a:r>
              <a:rPr lang="en-US" altLang="zh-CN" dirty="0"/>
              <a:t>execution</a:t>
            </a:r>
            <a:r>
              <a:rPr lang="zh-CN" altLang="en-US" dirty="0"/>
              <a:t> </a:t>
            </a:r>
            <a:endParaRPr lang="en-US" altLang="zh-CN" dirty="0"/>
          </a:p>
          <a:p>
            <a:r>
              <a:rPr lang="en-US" altLang="zh-CN" dirty="0"/>
              <a:t>Condition</a:t>
            </a:r>
            <a:r>
              <a:rPr lang="zh-CN" altLang="en-US" dirty="0"/>
              <a:t> </a:t>
            </a:r>
            <a:r>
              <a:rPr lang="en-US" altLang="zh-CN" dirty="0"/>
              <a:t>variable</a:t>
            </a:r>
            <a:endParaRPr lang="nb-NO" altLang="zh-CN" dirty="0"/>
          </a:p>
          <a:p>
            <a:endParaRPr lang="en-US" dirty="0"/>
          </a:p>
        </p:txBody>
      </p:sp>
    </p:spTree>
    <p:extLst>
      <p:ext uri="{BB962C8B-B14F-4D97-AF65-F5344CB8AC3E}">
        <p14:creationId xmlns:p14="http://schemas.microsoft.com/office/powerpoint/2010/main" val="112735774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C054B0-602D-2BD9-E5F2-2D4517FE43B9}"/>
              </a:ext>
            </a:extLst>
          </p:cNvPr>
          <p:cNvSpPr>
            <a:spLocks noGrp="1"/>
          </p:cNvSpPr>
          <p:nvPr>
            <p:ph type="title"/>
          </p:nvPr>
        </p:nvSpPr>
        <p:spPr/>
        <p:txBody>
          <a:bodyPr/>
          <a:lstStyle/>
          <a:p>
            <a:r>
              <a:rPr lang="en-US" altLang="zh-CN" dirty="0"/>
              <a:t>Producer/Consumer</a:t>
            </a:r>
            <a:r>
              <a:rPr lang="zh-CN" altLang="en-US" dirty="0"/>
              <a:t> </a:t>
            </a:r>
            <a:r>
              <a:rPr lang="en-US" altLang="zh-CN" dirty="0"/>
              <a:t>Problem</a:t>
            </a:r>
            <a:endParaRPr lang="en-US" dirty="0"/>
          </a:p>
        </p:txBody>
      </p:sp>
      <p:sp>
        <p:nvSpPr>
          <p:cNvPr id="3" name="内容占位符 2">
            <a:extLst>
              <a:ext uri="{FF2B5EF4-FFF2-40B4-BE49-F238E27FC236}">
                <a16:creationId xmlns:a16="http://schemas.microsoft.com/office/drawing/2014/main" id="{49BEF1AA-2BE9-5AE8-E47C-E73743B93579}"/>
              </a:ext>
            </a:extLst>
          </p:cNvPr>
          <p:cNvSpPr>
            <a:spLocks noGrp="1"/>
          </p:cNvSpPr>
          <p:nvPr>
            <p:ph idx="1"/>
          </p:nvPr>
        </p:nvSpPr>
        <p:spPr/>
        <p:txBody>
          <a:bodyPr/>
          <a:lstStyle/>
          <a:p>
            <a:r>
              <a:rPr lang="en-US" altLang="zh-CN" dirty="0"/>
              <a:t>A</a:t>
            </a:r>
            <a:r>
              <a:rPr lang="zh-CN" altLang="en-US" dirty="0"/>
              <a:t> </a:t>
            </a:r>
            <a:r>
              <a:rPr lang="en-US" altLang="zh-CN" dirty="0"/>
              <a:t>classical</a:t>
            </a:r>
            <a:r>
              <a:rPr lang="zh-CN" altLang="en-US" dirty="0"/>
              <a:t> </a:t>
            </a:r>
            <a:r>
              <a:rPr lang="en-US" altLang="zh-CN" dirty="0"/>
              <a:t>synchronization</a:t>
            </a:r>
            <a:r>
              <a:rPr lang="zh-CN" altLang="en-US" dirty="0"/>
              <a:t> </a:t>
            </a:r>
            <a:r>
              <a:rPr lang="en-US" altLang="zh-CN" dirty="0"/>
              <a:t>problem,</a:t>
            </a:r>
            <a:r>
              <a:rPr lang="zh-CN" altLang="en-US" dirty="0"/>
              <a:t> </a:t>
            </a:r>
            <a:r>
              <a:rPr lang="en-US" altLang="zh-CN" dirty="0"/>
              <a:t>also</a:t>
            </a:r>
            <a:r>
              <a:rPr lang="zh-CN" altLang="en-US" dirty="0"/>
              <a:t> </a:t>
            </a:r>
            <a:r>
              <a:rPr lang="en-US" altLang="zh-CN" dirty="0"/>
              <a:t>called</a:t>
            </a:r>
            <a:r>
              <a:rPr lang="zh-CN" altLang="en-US" dirty="0"/>
              <a:t> </a:t>
            </a:r>
            <a:r>
              <a:rPr lang="en-US" altLang="zh-CN" dirty="0"/>
              <a:t>the</a:t>
            </a:r>
            <a:r>
              <a:rPr lang="zh-CN" altLang="en-US" dirty="0"/>
              <a:t> </a:t>
            </a:r>
            <a:r>
              <a:rPr lang="en-US" altLang="zh-CN" b="1" dirty="0">
                <a:solidFill>
                  <a:srgbClr val="0070C0"/>
                </a:solidFill>
              </a:rPr>
              <a:t>bounded-buffer</a:t>
            </a:r>
            <a:r>
              <a:rPr lang="zh-CN" altLang="en-US" b="1" dirty="0">
                <a:solidFill>
                  <a:srgbClr val="0070C0"/>
                </a:solidFill>
              </a:rPr>
              <a:t> </a:t>
            </a:r>
            <a:r>
              <a:rPr lang="en-US" altLang="zh-CN" b="1" dirty="0">
                <a:solidFill>
                  <a:srgbClr val="0070C0"/>
                </a:solidFill>
              </a:rPr>
              <a:t>problem</a:t>
            </a:r>
          </a:p>
          <a:p>
            <a:r>
              <a:rPr lang="en-US" altLang="zh-CN" dirty="0"/>
              <a:t>A</a:t>
            </a:r>
            <a:r>
              <a:rPr lang="zh-CN" altLang="en-US" dirty="0"/>
              <a:t> </a:t>
            </a:r>
            <a:r>
              <a:rPr lang="en-US" altLang="zh-CN" dirty="0"/>
              <a:t>buffer</a:t>
            </a:r>
            <a:r>
              <a:rPr lang="zh-CN" altLang="en-US" dirty="0"/>
              <a:t> </a:t>
            </a:r>
            <a:r>
              <a:rPr lang="en-US" altLang="zh-CN" dirty="0"/>
              <a:t>has</a:t>
            </a:r>
            <a:r>
              <a:rPr lang="zh-CN" altLang="en-US" dirty="0"/>
              <a:t> </a:t>
            </a:r>
            <a:r>
              <a:rPr lang="en-US" altLang="zh-CN" dirty="0"/>
              <a:t>a</a:t>
            </a:r>
            <a:r>
              <a:rPr lang="zh-CN" altLang="en-US" dirty="0"/>
              <a:t> </a:t>
            </a:r>
            <a:r>
              <a:rPr lang="en-US" altLang="zh-CN" b="1" dirty="0">
                <a:solidFill>
                  <a:srgbClr val="0070C0"/>
                </a:solidFill>
              </a:rPr>
              <a:t>bounded</a:t>
            </a:r>
            <a:r>
              <a:rPr lang="zh-CN" altLang="en-US" b="1" dirty="0">
                <a:solidFill>
                  <a:srgbClr val="0070C0"/>
                </a:solidFill>
              </a:rPr>
              <a:t> </a:t>
            </a:r>
            <a:r>
              <a:rPr lang="en-US" altLang="zh-CN" b="1" dirty="0">
                <a:solidFill>
                  <a:srgbClr val="0070C0"/>
                </a:solidFill>
              </a:rPr>
              <a:t>size</a:t>
            </a:r>
            <a:endParaRPr lang="en-US" b="1" dirty="0">
              <a:solidFill>
                <a:srgbClr val="0070C0"/>
              </a:solidFill>
            </a:endParaRPr>
          </a:p>
          <a:p>
            <a:r>
              <a:rPr lang="en-US" altLang="zh-CN" dirty="0"/>
              <a:t>Examples</a:t>
            </a:r>
            <a:r>
              <a:rPr lang="zh-CN" altLang="en-US" dirty="0"/>
              <a:t> </a:t>
            </a:r>
            <a:r>
              <a:rPr lang="en-US" altLang="zh-CN" dirty="0"/>
              <a:t>of</a:t>
            </a:r>
            <a:r>
              <a:rPr lang="zh-CN" altLang="en-US" dirty="0"/>
              <a:t> </a:t>
            </a:r>
            <a:r>
              <a:rPr lang="en-US" altLang="zh-CN" dirty="0"/>
              <a:t>Producer/Consumer</a:t>
            </a:r>
            <a:r>
              <a:rPr lang="zh-CN" altLang="en-US" dirty="0"/>
              <a:t> </a:t>
            </a:r>
            <a:r>
              <a:rPr lang="en-US" altLang="zh-CN" dirty="0"/>
              <a:t>Problems:</a:t>
            </a:r>
          </a:p>
          <a:p>
            <a:pPr lvl="1"/>
            <a:r>
              <a:rPr lang="en-US" altLang="zh-CN" b="1" dirty="0">
                <a:solidFill>
                  <a:srgbClr val="0070C0"/>
                </a:solidFill>
              </a:rPr>
              <a:t>Web</a:t>
            </a:r>
            <a:r>
              <a:rPr lang="zh-CN" altLang="en-US" b="1" dirty="0">
                <a:solidFill>
                  <a:srgbClr val="0070C0"/>
                </a:solidFill>
              </a:rPr>
              <a:t> </a:t>
            </a:r>
            <a:r>
              <a:rPr lang="en-US" altLang="zh-CN" b="1" dirty="0">
                <a:solidFill>
                  <a:srgbClr val="0070C0"/>
                </a:solidFill>
              </a:rPr>
              <a:t>servers:</a:t>
            </a:r>
          </a:p>
          <a:p>
            <a:pPr lvl="2"/>
            <a:r>
              <a:rPr lang="en-US" altLang="zh-CN" dirty="0"/>
              <a:t>Producer</a:t>
            </a:r>
            <a:r>
              <a:rPr lang="zh-CN" altLang="en-US" dirty="0"/>
              <a:t> </a:t>
            </a:r>
            <a:r>
              <a:rPr lang="en-US" altLang="zh-CN" dirty="0"/>
              <a:t>puts</a:t>
            </a:r>
            <a:r>
              <a:rPr lang="zh-CN" altLang="en-US" dirty="0"/>
              <a:t> </a:t>
            </a:r>
            <a:r>
              <a:rPr lang="en-US" altLang="zh-CN" dirty="0"/>
              <a:t>requests</a:t>
            </a:r>
            <a:r>
              <a:rPr lang="zh-CN" altLang="en-US" dirty="0"/>
              <a:t> </a:t>
            </a:r>
            <a:r>
              <a:rPr lang="en-US" altLang="zh-CN" dirty="0"/>
              <a:t>in</a:t>
            </a:r>
            <a:r>
              <a:rPr lang="zh-CN" altLang="en-US" dirty="0"/>
              <a:t> </a:t>
            </a:r>
            <a:r>
              <a:rPr lang="en-US" altLang="zh-CN" dirty="0"/>
              <a:t>a</a:t>
            </a:r>
            <a:r>
              <a:rPr lang="zh-CN" altLang="en-US" dirty="0"/>
              <a:t> </a:t>
            </a:r>
            <a:r>
              <a:rPr lang="en-US" altLang="zh-CN" dirty="0"/>
              <a:t>queue</a:t>
            </a:r>
          </a:p>
          <a:p>
            <a:pPr lvl="2"/>
            <a:r>
              <a:rPr lang="en-US" altLang="zh-CN" dirty="0"/>
              <a:t>Consumers</a:t>
            </a:r>
            <a:r>
              <a:rPr lang="zh-CN" altLang="en-US" dirty="0"/>
              <a:t> </a:t>
            </a:r>
            <a:r>
              <a:rPr lang="en-US" altLang="zh-CN" dirty="0"/>
              <a:t>picks</a:t>
            </a:r>
            <a:r>
              <a:rPr lang="zh-CN" altLang="en-US" dirty="0"/>
              <a:t> </a:t>
            </a:r>
            <a:r>
              <a:rPr lang="en-US" altLang="zh-CN" dirty="0"/>
              <a:t>requests</a:t>
            </a:r>
            <a:r>
              <a:rPr lang="zh-CN" altLang="en-US" dirty="0"/>
              <a:t> </a:t>
            </a:r>
            <a:r>
              <a:rPr lang="en-US" altLang="zh-CN" dirty="0"/>
              <a:t>from</a:t>
            </a:r>
            <a:r>
              <a:rPr lang="zh-CN" altLang="en-US" dirty="0"/>
              <a:t> </a:t>
            </a:r>
            <a:r>
              <a:rPr lang="en-US" altLang="zh-CN" dirty="0"/>
              <a:t>the</a:t>
            </a:r>
            <a:r>
              <a:rPr lang="zh-CN" altLang="en-US" dirty="0"/>
              <a:t> </a:t>
            </a:r>
            <a:r>
              <a:rPr lang="en-US" altLang="zh-CN" dirty="0"/>
              <a:t>queue</a:t>
            </a:r>
            <a:r>
              <a:rPr lang="zh-CN" altLang="en-US" dirty="0"/>
              <a:t> </a:t>
            </a:r>
            <a:r>
              <a:rPr lang="en-US" altLang="zh-CN" dirty="0"/>
              <a:t>to</a:t>
            </a:r>
            <a:r>
              <a:rPr lang="zh-CN" altLang="en-US" dirty="0"/>
              <a:t> </a:t>
            </a:r>
            <a:r>
              <a:rPr lang="en-US" altLang="zh-CN" dirty="0"/>
              <a:t>process</a:t>
            </a:r>
          </a:p>
          <a:p>
            <a:pPr lvl="1"/>
            <a:r>
              <a:rPr lang="en-US" altLang="zh-CN" b="1" dirty="0">
                <a:solidFill>
                  <a:srgbClr val="0070C0"/>
                </a:solidFill>
              </a:rPr>
              <a:t>Unix</a:t>
            </a:r>
            <a:r>
              <a:rPr lang="zh-CN" altLang="en-US" b="1" dirty="0">
                <a:solidFill>
                  <a:srgbClr val="0070C0"/>
                </a:solidFill>
              </a:rPr>
              <a:t> </a:t>
            </a:r>
            <a:r>
              <a:rPr lang="en-US" altLang="zh-CN" b="1" dirty="0">
                <a:solidFill>
                  <a:srgbClr val="0070C0"/>
                </a:solidFill>
              </a:rPr>
              <a:t>Pipes</a:t>
            </a:r>
            <a:endParaRPr lang="en-US" b="1" dirty="0">
              <a:solidFill>
                <a:srgbClr val="0070C0"/>
              </a:solidFill>
            </a:endParaRPr>
          </a:p>
        </p:txBody>
      </p:sp>
      <p:pic>
        <p:nvPicPr>
          <p:cNvPr id="1030" name="Picture 6" descr="web server Icon - Free PNG &amp; SVG 2346885 - Noun Project">
            <a:extLst>
              <a:ext uri="{FF2B5EF4-FFF2-40B4-BE49-F238E27FC236}">
                <a16:creationId xmlns:a16="http://schemas.microsoft.com/office/drawing/2014/main" id="{7188777A-6A1F-8CDE-7649-C5D44E415678}"/>
              </a:ext>
            </a:extLst>
          </p:cNvPr>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2738601" y="4327753"/>
            <a:ext cx="812656" cy="812656"/>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Client - Free people icons">
            <a:extLst>
              <a:ext uri="{FF2B5EF4-FFF2-40B4-BE49-F238E27FC236}">
                <a16:creationId xmlns:a16="http://schemas.microsoft.com/office/drawing/2014/main" id="{212120CA-E6BF-648C-2F6D-6A40915BE77A}"/>
              </a:ext>
            </a:extLst>
          </p:cNvPr>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851119" y="5487422"/>
            <a:ext cx="696138" cy="69613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8" descr="Client - Free people icons">
            <a:extLst>
              <a:ext uri="{FF2B5EF4-FFF2-40B4-BE49-F238E27FC236}">
                <a16:creationId xmlns:a16="http://schemas.microsoft.com/office/drawing/2014/main" id="{7AB0FBBF-D384-E3A6-406E-01B7F40ACD77}"/>
              </a:ext>
            </a:extLst>
          </p:cNvPr>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2738601" y="5487422"/>
            <a:ext cx="696138" cy="69613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8" descr="Client - Free people icons">
            <a:extLst>
              <a:ext uri="{FF2B5EF4-FFF2-40B4-BE49-F238E27FC236}">
                <a16:creationId xmlns:a16="http://schemas.microsoft.com/office/drawing/2014/main" id="{76B465E2-9983-2967-9AE7-C640C9174B55}"/>
              </a:ext>
            </a:extLst>
          </p:cNvPr>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3747474" y="5515819"/>
            <a:ext cx="696138" cy="696138"/>
          </a:xfrm>
          <a:prstGeom prst="rect">
            <a:avLst/>
          </a:prstGeom>
          <a:noFill/>
          <a:extLst>
            <a:ext uri="{909E8E84-426E-40DD-AFC4-6F175D3DCCD1}">
              <a14:hiddenFill xmlns:a14="http://schemas.microsoft.com/office/drawing/2010/main">
                <a:solidFill>
                  <a:srgbClr val="FFFFFF"/>
                </a:solidFill>
              </a14:hiddenFill>
            </a:ext>
          </a:extLst>
        </p:spPr>
      </p:pic>
      <p:cxnSp>
        <p:nvCxnSpPr>
          <p:cNvPr id="9" name="直线箭头连接符 8">
            <a:extLst>
              <a:ext uri="{FF2B5EF4-FFF2-40B4-BE49-F238E27FC236}">
                <a16:creationId xmlns:a16="http://schemas.microsoft.com/office/drawing/2014/main" id="{DD45C1A4-5697-8B90-A03A-B4EE1FF7B1EB}"/>
              </a:ext>
            </a:extLst>
          </p:cNvPr>
          <p:cNvCxnSpPr>
            <a:stCxn id="1032" idx="0"/>
          </p:cNvCxnSpPr>
          <p:nvPr/>
        </p:nvCxnSpPr>
        <p:spPr>
          <a:xfrm flipV="1">
            <a:off x="2199189" y="5032040"/>
            <a:ext cx="348069" cy="45538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0" name="直线箭头连接符 9">
            <a:extLst>
              <a:ext uri="{FF2B5EF4-FFF2-40B4-BE49-F238E27FC236}">
                <a16:creationId xmlns:a16="http://schemas.microsoft.com/office/drawing/2014/main" id="{5824D4B6-E7F4-FDFD-D445-72B062064826}"/>
              </a:ext>
            </a:extLst>
          </p:cNvPr>
          <p:cNvCxnSpPr>
            <a:cxnSpLocks/>
            <a:stCxn id="6" idx="0"/>
          </p:cNvCxnSpPr>
          <p:nvPr/>
        </p:nvCxnSpPr>
        <p:spPr>
          <a:xfrm flipH="1" flipV="1">
            <a:off x="3034026" y="5115338"/>
            <a:ext cx="52644" cy="37208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2" name="直线箭头连接符 11">
            <a:extLst>
              <a:ext uri="{FF2B5EF4-FFF2-40B4-BE49-F238E27FC236}">
                <a16:creationId xmlns:a16="http://schemas.microsoft.com/office/drawing/2014/main" id="{A49242BB-26EE-B171-3232-B25DF27C0264}"/>
              </a:ext>
            </a:extLst>
          </p:cNvPr>
          <p:cNvCxnSpPr>
            <a:cxnSpLocks/>
            <a:stCxn id="7" idx="0"/>
          </p:cNvCxnSpPr>
          <p:nvPr/>
        </p:nvCxnSpPr>
        <p:spPr>
          <a:xfrm flipH="1" flipV="1">
            <a:off x="3626083" y="5084651"/>
            <a:ext cx="469460" cy="43116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pic>
        <p:nvPicPr>
          <p:cNvPr id="14" name="图片 13">
            <a:extLst>
              <a:ext uri="{FF2B5EF4-FFF2-40B4-BE49-F238E27FC236}">
                <a16:creationId xmlns:a16="http://schemas.microsoft.com/office/drawing/2014/main" id="{4090FCF7-E5C8-E13C-FB47-08F98791CF2B}"/>
              </a:ext>
            </a:extLst>
          </p:cNvPr>
          <p:cNvPicPr>
            <a:picLocks noChangeAspect="1"/>
          </p:cNvPicPr>
          <p:nvPr/>
        </p:nvPicPr>
        <p:blipFill>
          <a:blip r:embed="rId4"/>
          <a:stretch>
            <a:fillRect/>
          </a:stretch>
        </p:blipFill>
        <p:spPr>
          <a:xfrm>
            <a:off x="4908550" y="4273324"/>
            <a:ext cx="5118100" cy="558800"/>
          </a:xfrm>
          <a:prstGeom prst="rect">
            <a:avLst/>
          </a:prstGeom>
        </p:spPr>
      </p:pic>
      <p:sp>
        <p:nvSpPr>
          <p:cNvPr id="15" name="文本框 14">
            <a:extLst>
              <a:ext uri="{FF2B5EF4-FFF2-40B4-BE49-F238E27FC236}">
                <a16:creationId xmlns:a16="http://schemas.microsoft.com/office/drawing/2014/main" id="{9603C10E-2FC2-22F5-7616-B3256EA37782}"/>
              </a:ext>
            </a:extLst>
          </p:cNvPr>
          <p:cNvSpPr txBox="1"/>
          <p:nvPr/>
        </p:nvSpPr>
        <p:spPr>
          <a:xfrm>
            <a:off x="5343627" y="5601718"/>
            <a:ext cx="1742785" cy="523220"/>
          </a:xfrm>
          <a:prstGeom prst="rect">
            <a:avLst/>
          </a:prstGeom>
          <a:noFill/>
        </p:spPr>
        <p:txBody>
          <a:bodyPr wrap="none" rtlCol="0">
            <a:spAutoFit/>
          </a:bodyPr>
          <a:lstStyle/>
          <a:p>
            <a:r>
              <a:rPr lang="en-US" altLang="zh-CN" sz="2800" dirty="0">
                <a:solidFill>
                  <a:srgbClr val="0070C0"/>
                </a:solidFill>
              </a:rPr>
              <a:t>producer</a:t>
            </a:r>
            <a:endParaRPr lang="en-US" b="1" dirty="0">
              <a:solidFill>
                <a:srgbClr val="0070C0"/>
              </a:solidFill>
            </a:endParaRPr>
          </a:p>
        </p:txBody>
      </p:sp>
      <p:sp>
        <p:nvSpPr>
          <p:cNvPr id="16" name="文本框 15">
            <a:extLst>
              <a:ext uri="{FF2B5EF4-FFF2-40B4-BE49-F238E27FC236}">
                <a16:creationId xmlns:a16="http://schemas.microsoft.com/office/drawing/2014/main" id="{0E31DF8B-5D4C-7F4C-D07D-A4AD225E8830}"/>
              </a:ext>
            </a:extLst>
          </p:cNvPr>
          <p:cNvSpPr txBox="1"/>
          <p:nvPr/>
        </p:nvSpPr>
        <p:spPr>
          <a:xfrm>
            <a:off x="8437797" y="5606185"/>
            <a:ext cx="1758815" cy="523220"/>
          </a:xfrm>
          <a:prstGeom prst="rect">
            <a:avLst/>
          </a:prstGeom>
          <a:noFill/>
        </p:spPr>
        <p:txBody>
          <a:bodyPr wrap="none" rtlCol="0">
            <a:spAutoFit/>
          </a:bodyPr>
          <a:lstStyle/>
          <a:p>
            <a:r>
              <a:rPr lang="en-US" altLang="zh-CN" sz="2800" dirty="0">
                <a:solidFill>
                  <a:srgbClr val="0070C0"/>
                </a:solidFill>
              </a:rPr>
              <a:t>consumer</a:t>
            </a:r>
            <a:endParaRPr lang="en-US" b="1" dirty="0">
              <a:solidFill>
                <a:srgbClr val="0070C0"/>
              </a:solidFill>
            </a:endParaRPr>
          </a:p>
        </p:txBody>
      </p:sp>
      <p:sp>
        <p:nvSpPr>
          <p:cNvPr id="17" name="右箭头 16">
            <a:extLst>
              <a:ext uri="{FF2B5EF4-FFF2-40B4-BE49-F238E27FC236}">
                <a16:creationId xmlns:a16="http://schemas.microsoft.com/office/drawing/2014/main" id="{A4DC6A25-9C08-57D7-B364-85B222F8BB26}"/>
              </a:ext>
            </a:extLst>
          </p:cNvPr>
          <p:cNvSpPr/>
          <p:nvPr/>
        </p:nvSpPr>
        <p:spPr>
          <a:xfrm rot="16200000">
            <a:off x="5781571" y="5100516"/>
            <a:ext cx="750248" cy="318430"/>
          </a:xfrm>
          <a:prstGeom prst="rightArrow">
            <a:avLst/>
          </a:prstGeom>
          <a:solidFill>
            <a:srgbClr val="43B7B0"/>
          </a:solidFill>
          <a:ln>
            <a:noFill/>
          </a:ln>
          <a:effectLst>
            <a:outerShdw blurRad="114300" dist="127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8" name="右箭头 17">
            <a:extLst>
              <a:ext uri="{FF2B5EF4-FFF2-40B4-BE49-F238E27FC236}">
                <a16:creationId xmlns:a16="http://schemas.microsoft.com/office/drawing/2014/main" id="{07E3EF5B-B5E0-D112-94F1-4CB65C227B54}"/>
              </a:ext>
            </a:extLst>
          </p:cNvPr>
          <p:cNvSpPr/>
          <p:nvPr/>
        </p:nvSpPr>
        <p:spPr>
          <a:xfrm rot="16200000">
            <a:off x="8936118" y="5113939"/>
            <a:ext cx="750248" cy="318430"/>
          </a:xfrm>
          <a:prstGeom prst="rightArrow">
            <a:avLst/>
          </a:prstGeom>
          <a:solidFill>
            <a:srgbClr val="43B7B0"/>
          </a:solidFill>
          <a:ln>
            <a:noFill/>
          </a:ln>
          <a:effectLst>
            <a:outerShdw blurRad="114300" dist="127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256452863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46004B-EB3F-339E-FD96-3A07F56347F5}"/>
              </a:ext>
            </a:extLst>
          </p:cNvPr>
          <p:cNvSpPr>
            <a:spLocks noGrp="1"/>
          </p:cNvSpPr>
          <p:nvPr>
            <p:ph type="title"/>
          </p:nvPr>
        </p:nvSpPr>
        <p:spPr/>
        <p:txBody>
          <a:bodyPr/>
          <a:lstStyle/>
          <a:p>
            <a:r>
              <a:rPr lang="en-US" altLang="zh-CN" dirty="0"/>
              <a:t>Producer/Consumer</a:t>
            </a:r>
            <a:r>
              <a:rPr lang="zh-CN" altLang="en-US" dirty="0"/>
              <a:t> </a:t>
            </a:r>
            <a:r>
              <a:rPr lang="en-US" altLang="zh-CN" dirty="0"/>
              <a:t>Problem</a:t>
            </a:r>
            <a:endParaRPr lang="en-US" dirty="0"/>
          </a:p>
        </p:txBody>
      </p:sp>
      <p:sp>
        <p:nvSpPr>
          <p:cNvPr id="3" name="内容占位符 2">
            <a:extLst>
              <a:ext uri="{FF2B5EF4-FFF2-40B4-BE49-F238E27FC236}">
                <a16:creationId xmlns:a16="http://schemas.microsoft.com/office/drawing/2014/main" id="{5B10AC98-878A-45C9-85BE-D4304D2304CD}"/>
              </a:ext>
            </a:extLst>
          </p:cNvPr>
          <p:cNvSpPr>
            <a:spLocks noGrp="1"/>
          </p:cNvSpPr>
          <p:nvPr>
            <p:ph idx="1"/>
          </p:nvPr>
        </p:nvSpPr>
        <p:spPr>
          <a:xfrm>
            <a:off x="1838587" y="3592287"/>
            <a:ext cx="8502294" cy="2619671"/>
          </a:xfrm>
        </p:spPr>
        <p:txBody>
          <a:bodyPr>
            <a:normAutofit/>
          </a:bodyPr>
          <a:lstStyle/>
          <a:p>
            <a:r>
              <a:rPr lang="en-US" altLang="zh-CN" dirty="0"/>
              <a:t>When</a:t>
            </a:r>
            <a:r>
              <a:rPr lang="zh-CN" altLang="en-US" dirty="0"/>
              <a:t> </a:t>
            </a:r>
            <a:r>
              <a:rPr lang="en-US" altLang="zh-CN" dirty="0"/>
              <a:t>buffers</a:t>
            </a:r>
            <a:r>
              <a:rPr lang="zh-CN" altLang="en-US" dirty="0"/>
              <a:t> </a:t>
            </a:r>
            <a:r>
              <a:rPr lang="en-US" altLang="zh-CN" dirty="0"/>
              <a:t>are</a:t>
            </a:r>
            <a:r>
              <a:rPr lang="zh-CN" altLang="en-US" dirty="0"/>
              <a:t> </a:t>
            </a:r>
            <a:r>
              <a:rPr lang="en-US" altLang="zh-CN" b="1" dirty="0">
                <a:solidFill>
                  <a:srgbClr val="FF0000"/>
                </a:solidFill>
              </a:rPr>
              <a:t>full</a:t>
            </a:r>
            <a:r>
              <a:rPr lang="en-US" altLang="zh-CN" dirty="0"/>
              <a:t>,</a:t>
            </a:r>
            <a:r>
              <a:rPr lang="zh-CN" altLang="en-US" dirty="0"/>
              <a:t> </a:t>
            </a:r>
            <a:r>
              <a:rPr lang="en-US" altLang="zh-CN" dirty="0"/>
              <a:t>producer</a:t>
            </a:r>
            <a:r>
              <a:rPr lang="zh-CN" altLang="en-US" dirty="0"/>
              <a:t> </a:t>
            </a:r>
            <a:r>
              <a:rPr lang="en-US" altLang="zh-CN" dirty="0"/>
              <a:t>must</a:t>
            </a:r>
            <a:r>
              <a:rPr lang="zh-CN" altLang="en-US" dirty="0"/>
              <a:t> </a:t>
            </a:r>
            <a:r>
              <a:rPr lang="en-US" altLang="zh-CN" b="1" dirty="0">
                <a:solidFill>
                  <a:srgbClr val="0070C0"/>
                </a:solidFill>
              </a:rPr>
              <a:t>wait</a:t>
            </a:r>
          </a:p>
          <a:p>
            <a:r>
              <a:rPr lang="en-US" altLang="zh-CN" dirty="0"/>
              <a:t>When</a:t>
            </a:r>
            <a:r>
              <a:rPr lang="zh-CN" altLang="en-US" dirty="0"/>
              <a:t> </a:t>
            </a:r>
            <a:r>
              <a:rPr lang="en-US" altLang="zh-CN" dirty="0"/>
              <a:t>buffers</a:t>
            </a:r>
            <a:r>
              <a:rPr lang="zh-CN" altLang="en-US" dirty="0"/>
              <a:t> </a:t>
            </a:r>
            <a:r>
              <a:rPr lang="en-US" altLang="zh-CN" dirty="0"/>
              <a:t>are</a:t>
            </a:r>
            <a:r>
              <a:rPr lang="zh-CN" altLang="en-US" dirty="0"/>
              <a:t> </a:t>
            </a:r>
            <a:r>
              <a:rPr lang="en-US" altLang="zh-CN" b="1" dirty="0">
                <a:solidFill>
                  <a:srgbClr val="FF0000"/>
                </a:solidFill>
              </a:rPr>
              <a:t>empty</a:t>
            </a:r>
            <a:r>
              <a:rPr lang="en-US" altLang="zh-CN" dirty="0"/>
              <a:t>,</a:t>
            </a:r>
            <a:r>
              <a:rPr lang="zh-CN" altLang="en-US" dirty="0"/>
              <a:t> </a:t>
            </a:r>
            <a:r>
              <a:rPr lang="en-US" altLang="zh-CN" dirty="0"/>
              <a:t>consumer</a:t>
            </a:r>
            <a:r>
              <a:rPr lang="zh-CN" altLang="en-US" dirty="0"/>
              <a:t> </a:t>
            </a:r>
            <a:r>
              <a:rPr lang="en-US" altLang="zh-CN" dirty="0"/>
              <a:t>must</a:t>
            </a:r>
            <a:r>
              <a:rPr lang="zh-CN" altLang="en-US" dirty="0"/>
              <a:t> </a:t>
            </a:r>
            <a:r>
              <a:rPr lang="en-US" altLang="zh-CN" b="1" dirty="0">
                <a:solidFill>
                  <a:srgbClr val="0070C0"/>
                </a:solidFill>
              </a:rPr>
              <a:t>wait</a:t>
            </a:r>
          </a:p>
          <a:p>
            <a:endParaRPr lang="en-US" b="1" dirty="0">
              <a:solidFill>
                <a:srgbClr val="0070C0"/>
              </a:solidFill>
            </a:endParaRPr>
          </a:p>
          <a:p>
            <a:r>
              <a:rPr lang="en-US" altLang="zh-CN" b="1" dirty="0">
                <a:solidFill>
                  <a:srgbClr val="0070C0"/>
                </a:solidFill>
              </a:rPr>
              <a:t>Synchronization between producers </a:t>
            </a:r>
          </a:p>
          <a:p>
            <a:r>
              <a:rPr lang="en-US" altLang="zh-CN" b="1" dirty="0">
                <a:solidFill>
                  <a:srgbClr val="0070C0"/>
                </a:solidFill>
              </a:rPr>
              <a:t>Synchronization between producers and consumers</a:t>
            </a:r>
          </a:p>
          <a:p>
            <a:r>
              <a:rPr lang="en-US" altLang="zh-CN" dirty="0"/>
              <a:t>Producing/Consuming</a:t>
            </a:r>
            <a:r>
              <a:rPr lang="zh-CN" altLang="en-US" dirty="0"/>
              <a:t> </a:t>
            </a:r>
            <a:r>
              <a:rPr lang="en-US" altLang="zh-CN" dirty="0"/>
              <a:t>to/from</a:t>
            </a:r>
            <a:r>
              <a:rPr lang="zh-CN" altLang="en-US" dirty="0"/>
              <a:t> </a:t>
            </a:r>
            <a:r>
              <a:rPr lang="en-US" altLang="zh-CN" dirty="0"/>
              <a:t>buffer</a:t>
            </a:r>
            <a:r>
              <a:rPr lang="zh-CN" altLang="en-US" dirty="0"/>
              <a:t> </a:t>
            </a:r>
            <a:r>
              <a:rPr lang="en-US" altLang="zh-CN" dirty="0"/>
              <a:t>require</a:t>
            </a:r>
            <a:r>
              <a:rPr lang="zh-CN" altLang="en-US" dirty="0"/>
              <a:t> </a:t>
            </a:r>
            <a:r>
              <a:rPr lang="en-US" altLang="zh-CN" b="1" dirty="0">
                <a:solidFill>
                  <a:srgbClr val="0070C0"/>
                </a:solidFill>
              </a:rPr>
              <a:t>locking</a:t>
            </a:r>
          </a:p>
          <a:p>
            <a:endParaRPr lang="en-US" b="1" dirty="0">
              <a:solidFill>
                <a:srgbClr val="0070C0"/>
              </a:solidFill>
            </a:endParaRPr>
          </a:p>
        </p:txBody>
      </p:sp>
      <p:sp>
        <p:nvSpPr>
          <p:cNvPr id="5" name="矩形 4">
            <a:extLst>
              <a:ext uri="{FF2B5EF4-FFF2-40B4-BE49-F238E27FC236}">
                <a16:creationId xmlns:a16="http://schemas.microsoft.com/office/drawing/2014/main" id="{BFC5B51D-8362-54A9-A038-72D8375CCBCF}"/>
              </a:ext>
            </a:extLst>
          </p:cNvPr>
          <p:cNvSpPr/>
          <p:nvPr/>
        </p:nvSpPr>
        <p:spPr>
          <a:xfrm>
            <a:off x="3646714" y="1447800"/>
            <a:ext cx="4593772" cy="1132114"/>
          </a:xfrm>
          <a:prstGeom prst="rect">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 name="文本框 5">
            <a:extLst>
              <a:ext uri="{FF2B5EF4-FFF2-40B4-BE49-F238E27FC236}">
                <a16:creationId xmlns:a16="http://schemas.microsoft.com/office/drawing/2014/main" id="{B487BAAD-3B83-7F3C-FD03-AD00160BEAF8}"/>
              </a:ext>
            </a:extLst>
          </p:cNvPr>
          <p:cNvSpPr txBox="1"/>
          <p:nvPr/>
        </p:nvSpPr>
        <p:spPr>
          <a:xfrm>
            <a:off x="4552951" y="2716300"/>
            <a:ext cx="2890535" cy="523220"/>
          </a:xfrm>
          <a:prstGeom prst="rect">
            <a:avLst/>
          </a:prstGeom>
          <a:noFill/>
        </p:spPr>
        <p:txBody>
          <a:bodyPr wrap="none" rtlCol="0">
            <a:spAutoFit/>
          </a:bodyPr>
          <a:lstStyle/>
          <a:p>
            <a:r>
              <a:rPr lang="en-US" altLang="zh-CN" sz="2800" dirty="0"/>
              <a:t>Bounded</a:t>
            </a:r>
            <a:r>
              <a:rPr lang="zh-CN" altLang="en-US" sz="2800" dirty="0"/>
              <a:t> </a:t>
            </a:r>
            <a:r>
              <a:rPr lang="en-US" altLang="zh-CN" sz="2800" dirty="0"/>
              <a:t>buffer</a:t>
            </a:r>
            <a:endParaRPr lang="en-US" sz="2800" dirty="0"/>
          </a:p>
        </p:txBody>
      </p:sp>
      <p:sp>
        <p:nvSpPr>
          <p:cNvPr id="7" name="矩形 6">
            <a:extLst>
              <a:ext uri="{FF2B5EF4-FFF2-40B4-BE49-F238E27FC236}">
                <a16:creationId xmlns:a16="http://schemas.microsoft.com/office/drawing/2014/main" id="{D0630CDE-F61E-A8CC-D959-DC97E657178C}"/>
              </a:ext>
            </a:extLst>
          </p:cNvPr>
          <p:cNvSpPr/>
          <p:nvPr/>
        </p:nvSpPr>
        <p:spPr>
          <a:xfrm>
            <a:off x="3755573" y="1477226"/>
            <a:ext cx="500743" cy="1055914"/>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 name="矩形 7">
            <a:extLst>
              <a:ext uri="{FF2B5EF4-FFF2-40B4-BE49-F238E27FC236}">
                <a16:creationId xmlns:a16="http://schemas.microsoft.com/office/drawing/2014/main" id="{3FF359CA-6C17-13F6-8E9F-B5C74436D8C0}"/>
              </a:ext>
            </a:extLst>
          </p:cNvPr>
          <p:cNvSpPr/>
          <p:nvPr/>
        </p:nvSpPr>
        <p:spPr>
          <a:xfrm>
            <a:off x="4365174" y="1477226"/>
            <a:ext cx="500743" cy="1055914"/>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 name="矩形 8">
            <a:extLst>
              <a:ext uri="{FF2B5EF4-FFF2-40B4-BE49-F238E27FC236}">
                <a16:creationId xmlns:a16="http://schemas.microsoft.com/office/drawing/2014/main" id="{BC5B7998-7A10-67D0-B22E-88AC719F6C08}"/>
              </a:ext>
            </a:extLst>
          </p:cNvPr>
          <p:cNvSpPr/>
          <p:nvPr/>
        </p:nvSpPr>
        <p:spPr>
          <a:xfrm>
            <a:off x="4974775" y="1477226"/>
            <a:ext cx="500743" cy="1055914"/>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文本框 11">
            <a:extLst>
              <a:ext uri="{FF2B5EF4-FFF2-40B4-BE49-F238E27FC236}">
                <a16:creationId xmlns:a16="http://schemas.microsoft.com/office/drawing/2014/main" id="{321B90DF-835A-2245-CC50-DFCD94FB1E19}"/>
              </a:ext>
            </a:extLst>
          </p:cNvPr>
          <p:cNvSpPr txBox="1"/>
          <p:nvPr/>
        </p:nvSpPr>
        <p:spPr>
          <a:xfrm>
            <a:off x="1503492" y="1733407"/>
            <a:ext cx="1693092" cy="523220"/>
          </a:xfrm>
          <a:prstGeom prst="rect">
            <a:avLst/>
          </a:prstGeom>
          <a:noFill/>
        </p:spPr>
        <p:txBody>
          <a:bodyPr wrap="none" rtlCol="0">
            <a:spAutoFit/>
          </a:bodyPr>
          <a:lstStyle/>
          <a:p>
            <a:r>
              <a:rPr lang="en-US" altLang="zh-CN" sz="2800" dirty="0"/>
              <a:t>Producer</a:t>
            </a:r>
            <a:endParaRPr lang="en-US" sz="2800" dirty="0"/>
          </a:p>
        </p:txBody>
      </p:sp>
      <p:sp>
        <p:nvSpPr>
          <p:cNvPr id="13" name="文本框 12">
            <a:extLst>
              <a:ext uri="{FF2B5EF4-FFF2-40B4-BE49-F238E27FC236}">
                <a16:creationId xmlns:a16="http://schemas.microsoft.com/office/drawing/2014/main" id="{24E87FC0-7DE3-0E97-D882-D2FFC9343975}"/>
              </a:ext>
            </a:extLst>
          </p:cNvPr>
          <p:cNvSpPr txBox="1"/>
          <p:nvPr/>
        </p:nvSpPr>
        <p:spPr>
          <a:xfrm>
            <a:off x="8545287" y="1671731"/>
            <a:ext cx="1797287" cy="523220"/>
          </a:xfrm>
          <a:prstGeom prst="rect">
            <a:avLst/>
          </a:prstGeom>
          <a:noFill/>
        </p:spPr>
        <p:txBody>
          <a:bodyPr wrap="none" rtlCol="0">
            <a:spAutoFit/>
          </a:bodyPr>
          <a:lstStyle/>
          <a:p>
            <a:r>
              <a:rPr lang="en-US" altLang="zh-CN" sz="2800" dirty="0"/>
              <a:t>Consumer</a:t>
            </a:r>
            <a:endParaRPr lang="en-US" sz="2800" dirty="0"/>
          </a:p>
        </p:txBody>
      </p:sp>
    </p:spTree>
    <p:extLst>
      <p:ext uri="{BB962C8B-B14F-4D97-AF65-F5344CB8AC3E}">
        <p14:creationId xmlns:p14="http://schemas.microsoft.com/office/powerpoint/2010/main" val="165851312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CA6945-4A53-ED13-3F4B-E2ABA3D4B48A}"/>
              </a:ext>
            </a:extLst>
          </p:cNvPr>
          <p:cNvSpPr>
            <a:spLocks noGrp="1"/>
          </p:cNvSpPr>
          <p:nvPr>
            <p:ph type="title"/>
          </p:nvPr>
        </p:nvSpPr>
        <p:spPr/>
        <p:txBody>
          <a:bodyPr/>
          <a:lstStyle/>
          <a:p>
            <a:r>
              <a:rPr lang="en-US" dirty="0"/>
              <a:t>P/C Problems With Only Locks</a:t>
            </a:r>
          </a:p>
        </p:txBody>
      </p:sp>
      <p:pic>
        <p:nvPicPr>
          <p:cNvPr id="5" name="图片 4">
            <a:extLst>
              <a:ext uri="{FF2B5EF4-FFF2-40B4-BE49-F238E27FC236}">
                <a16:creationId xmlns:a16="http://schemas.microsoft.com/office/drawing/2014/main" id="{734AFE0E-FCA3-A692-1127-34DDE14F3F1E}"/>
              </a:ext>
            </a:extLst>
          </p:cNvPr>
          <p:cNvPicPr>
            <a:picLocks noChangeAspect="1"/>
          </p:cNvPicPr>
          <p:nvPr/>
        </p:nvPicPr>
        <p:blipFill>
          <a:blip r:embed="rId2"/>
          <a:stretch>
            <a:fillRect/>
          </a:stretch>
        </p:blipFill>
        <p:spPr>
          <a:xfrm>
            <a:off x="2018298" y="837177"/>
            <a:ext cx="3797300" cy="1206500"/>
          </a:xfrm>
          <a:prstGeom prst="rect">
            <a:avLst/>
          </a:prstGeom>
        </p:spPr>
      </p:pic>
      <p:pic>
        <p:nvPicPr>
          <p:cNvPr id="6" name="图片 5">
            <a:extLst>
              <a:ext uri="{FF2B5EF4-FFF2-40B4-BE49-F238E27FC236}">
                <a16:creationId xmlns:a16="http://schemas.microsoft.com/office/drawing/2014/main" id="{95B07618-9DCA-B383-C62C-E884FB854DA7}"/>
              </a:ext>
            </a:extLst>
          </p:cNvPr>
          <p:cNvPicPr>
            <a:picLocks noChangeAspect="1"/>
          </p:cNvPicPr>
          <p:nvPr/>
        </p:nvPicPr>
        <p:blipFill>
          <a:blip r:embed="rId3"/>
          <a:stretch>
            <a:fillRect/>
          </a:stretch>
        </p:blipFill>
        <p:spPr>
          <a:xfrm>
            <a:off x="1838588" y="2104099"/>
            <a:ext cx="3977011" cy="4617377"/>
          </a:xfrm>
          <a:prstGeom prst="rect">
            <a:avLst/>
          </a:prstGeom>
        </p:spPr>
      </p:pic>
      <p:pic>
        <p:nvPicPr>
          <p:cNvPr id="7" name="图片 6">
            <a:extLst>
              <a:ext uri="{FF2B5EF4-FFF2-40B4-BE49-F238E27FC236}">
                <a16:creationId xmlns:a16="http://schemas.microsoft.com/office/drawing/2014/main" id="{A1C65C39-0AB7-781C-C10B-24F89BBBF58D}"/>
              </a:ext>
            </a:extLst>
          </p:cNvPr>
          <p:cNvPicPr>
            <a:picLocks noChangeAspect="1"/>
          </p:cNvPicPr>
          <p:nvPr/>
        </p:nvPicPr>
        <p:blipFill>
          <a:blip r:embed="rId4"/>
          <a:stretch>
            <a:fillRect/>
          </a:stretch>
        </p:blipFill>
        <p:spPr>
          <a:xfrm>
            <a:off x="6193903" y="2084388"/>
            <a:ext cx="4287535" cy="4498975"/>
          </a:xfrm>
          <a:prstGeom prst="rect">
            <a:avLst/>
          </a:prstGeom>
        </p:spPr>
      </p:pic>
      <p:sp>
        <p:nvSpPr>
          <p:cNvPr id="8" name="文本框 7">
            <a:extLst>
              <a:ext uri="{FF2B5EF4-FFF2-40B4-BE49-F238E27FC236}">
                <a16:creationId xmlns:a16="http://schemas.microsoft.com/office/drawing/2014/main" id="{699872A3-F833-DE4C-6076-5953B57DC313}"/>
              </a:ext>
            </a:extLst>
          </p:cNvPr>
          <p:cNvSpPr txBox="1"/>
          <p:nvPr/>
        </p:nvSpPr>
        <p:spPr>
          <a:xfrm>
            <a:off x="6296417" y="1102290"/>
            <a:ext cx="2273379" cy="523220"/>
          </a:xfrm>
          <a:prstGeom prst="rect">
            <a:avLst/>
          </a:prstGeom>
          <a:noFill/>
        </p:spPr>
        <p:txBody>
          <a:bodyPr wrap="none" rtlCol="0">
            <a:spAutoFit/>
          </a:bodyPr>
          <a:lstStyle/>
          <a:p>
            <a:r>
              <a:rPr lang="en-US" sz="2800" dirty="0">
                <a:solidFill>
                  <a:srgbClr val="FF0000"/>
                </a:solidFill>
              </a:rPr>
              <a:t>Busy looping</a:t>
            </a:r>
          </a:p>
        </p:txBody>
      </p:sp>
    </p:spTree>
    <p:extLst>
      <p:ext uri="{BB962C8B-B14F-4D97-AF65-F5344CB8AC3E}">
        <p14:creationId xmlns:p14="http://schemas.microsoft.com/office/powerpoint/2010/main" val="4034509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FFADB8-5F8B-281F-BA7F-089DAA9C5324}"/>
              </a:ext>
            </a:extLst>
          </p:cNvPr>
          <p:cNvSpPr>
            <a:spLocks noGrp="1"/>
          </p:cNvSpPr>
          <p:nvPr>
            <p:ph type="title"/>
          </p:nvPr>
        </p:nvSpPr>
        <p:spPr/>
        <p:txBody>
          <a:bodyPr/>
          <a:lstStyle/>
          <a:p>
            <a:r>
              <a:rPr lang="en-US" altLang="zh-CN" dirty="0"/>
              <a:t>More</a:t>
            </a:r>
            <a:r>
              <a:rPr lang="zh-CN" altLang="en-US" dirty="0"/>
              <a:t> </a:t>
            </a:r>
            <a:r>
              <a:rPr lang="en-US" altLang="zh-CN" dirty="0"/>
              <a:t>Than</a:t>
            </a:r>
            <a:r>
              <a:rPr lang="zh-CN" altLang="en-US" dirty="0"/>
              <a:t> </a:t>
            </a:r>
            <a:r>
              <a:rPr lang="en-US" altLang="zh-CN" dirty="0"/>
              <a:t>Mutual</a:t>
            </a:r>
            <a:r>
              <a:rPr lang="zh-CN" altLang="en-US" dirty="0"/>
              <a:t> </a:t>
            </a:r>
            <a:r>
              <a:rPr lang="en-US" altLang="zh-CN" dirty="0"/>
              <a:t>Exclusion</a:t>
            </a:r>
            <a:endParaRPr lang="en-US" dirty="0"/>
          </a:p>
        </p:txBody>
      </p:sp>
      <p:sp>
        <p:nvSpPr>
          <p:cNvPr id="3" name="内容占位符 2">
            <a:extLst>
              <a:ext uri="{FF2B5EF4-FFF2-40B4-BE49-F238E27FC236}">
                <a16:creationId xmlns:a16="http://schemas.microsoft.com/office/drawing/2014/main" id="{730DB117-6148-EF06-F64A-658A8C9AA274}"/>
              </a:ext>
            </a:extLst>
          </p:cNvPr>
          <p:cNvSpPr>
            <a:spLocks noGrp="1"/>
          </p:cNvSpPr>
          <p:nvPr>
            <p:ph idx="1"/>
          </p:nvPr>
        </p:nvSpPr>
        <p:spPr/>
        <p:txBody>
          <a:bodyPr/>
          <a:lstStyle/>
          <a:p>
            <a:r>
              <a:rPr lang="en-US" b="1" dirty="0"/>
              <a:t>Mutual exclusion</a:t>
            </a:r>
          </a:p>
          <a:p>
            <a:pPr lvl="1"/>
            <a:r>
              <a:rPr lang="en-US" dirty="0"/>
              <a:t>No two threads access a critical section at the same time</a:t>
            </a:r>
          </a:p>
          <a:p>
            <a:pPr lvl="1"/>
            <a:r>
              <a:rPr lang="en-US" dirty="0"/>
              <a:t>Thread A and B don’t run at the same time</a:t>
            </a:r>
          </a:p>
          <a:p>
            <a:pPr lvl="1"/>
            <a:r>
              <a:rPr lang="en-US" altLang="zh-CN" b="1" dirty="0">
                <a:solidFill>
                  <a:srgbClr val="0070C0"/>
                </a:solidFill>
              </a:rPr>
              <a:t>Locks</a:t>
            </a:r>
            <a:r>
              <a:rPr lang="en-US" altLang="zh-CN" dirty="0"/>
              <a:t> </a:t>
            </a:r>
          </a:p>
          <a:p>
            <a:endParaRPr lang="en-US" altLang="zh-CN" dirty="0"/>
          </a:p>
          <a:p>
            <a:r>
              <a:rPr lang="en-US" altLang="zh-CN" b="1" dirty="0"/>
              <a:t>Condition</a:t>
            </a:r>
            <a:r>
              <a:rPr lang="zh-CN" altLang="en-US" b="1" dirty="0"/>
              <a:t> </a:t>
            </a:r>
            <a:endParaRPr lang="en-US" altLang="zh-CN" b="1" dirty="0"/>
          </a:p>
          <a:p>
            <a:pPr lvl="1"/>
            <a:r>
              <a:rPr lang="en-US" altLang="zh-CN" dirty="0"/>
              <a:t>A</a:t>
            </a:r>
            <a:r>
              <a:rPr lang="zh-CN" altLang="en-US" dirty="0"/>
              <a:t> </a:t>
            </a:r>
            <a:r>
              <a:rPr lang="en-US" altLang="zh-CN" dirty="0"/>
              <a:t>thread</a:t>
            </a:r>
            <a:r>
              <a:rPr lang="zh-CN" altLang="en-US" dirty="0"/>
              <a:t> </a:t>
            </a:r>
            <a:r>
              <a:rPr lang="en-US" altLang="zh-CN" dirty="0"/>
              <a:t>wishes</a:t>
            </a:r>
            <a:r>
              <a:rPr lang="zh-CN" altLang="en-US" dirty="0"/>
              <a:t> </a:t>
            </a:r>
            <a:r>
              <a:rPr lang="en-US" altLang="zh-CN" dirty="0"/>
              <a:t>to</a:t>
            </a:r>
            <a:r>
              <a:rPr lang="zh-CN" altLang="en-US" dirty="0"/>
              <a:t> </a:t>
            </a:r>
            <a:r>
              <a:rPr lang="en-US" altLang="zh-CN" dirty="0"/>
              <a:t>check</a:t>
            </a:r>
            <a:r>
              <a:rPr lang="zh-CN" altLang="en-US" dirty="0"/>
              <a:t> </a:t>
            </a:r>
            <a:r>
              <a:rPr lang="en-US" altLang="zh-CN" dirty="0"/>
              <a:t>whether</a:t>
            </a:r>
            <a:r>
              <a:rPr lang="zh-CN" altLang="en-US" dirty="0"/>
              <a:t> </a:t>
            </a:r>
            <a:r>
              <a:rPr lang="en-US" altLang="zh-CN" dirty="0"/>
              <a:t>a</a:t>
            </a:r>
            <a:r>
              <a:rPr lang="zh-CN" altLang="en-US" dirty="0"/>
              <a:t> </a:t>
            </a:r>
            <a:r>
              <a:rPr lang="en-US" altLang="zh-CN" dirty="0"/>
              <a:t>condition</a:t>
            </a:r>
            <a:r>
              <a:rPr lang="zh-CN" altLang="en-US" dirty="0"/>
              <a:t> </a:t>
            </a:r>
            <a:r>
              <a:rPr lang="en-US" altLang="zh-CN" dirty="0"/>
              <a:t>is</a:t>
            </a:r>
            <a:r>
              <a:rPr lang="zh-CN" altLang="en-US" dirty="0"/>
              <a:t> </a:t>
            </a:r>
            <a:r>
              <a:rPr lang="en-US" altLang="zh-CN" dirty="0"/>
              <a:t>true</a:t>
            </a:r>
            <a:r>
              <a:rPr lang="zh-CN" altLang="en-US" dirty="0"/>
              <a:t> </a:t>
            </a:r>
            <a:r>
              <a:rPr lang="en-US" altLang="zh-CN" dirty="0"/>
              <a:t>before</a:t>
            </a:r>
            <a:r>
              <a:rPr lang="zh-CN" altLang="en-US" dirty="0"/>
              <a:t> </a:t>
            </a:r>
            <a:r>
              <a:rPr lang="en-US" altLang="zh-CN" dirty="0"/>
              <a:t>execution</a:t>
            </a:r>
          </a:p>
          <a:p>
            <a:pPr lvl="1"/>
            <a:r>
              <a:rPr lang="en-US" altLang="zh-CN" dirty="0"/>
              <a:t>Thread</a:t>
            </a:r>
            <a:r>
              <a:rPr lang="zh-CN" altLang="en-US" dirty="0"/>
              <a:t> </a:t>
            </a:r>
            <a:r>
              <a:rPr lang="en-US" altLang="zh-CN" dirty="0"/>
              <a:t>B</a:t>
            </a:r>
            <a:r>
              <a:rPr lang="zh-CN" altLang="en-US" dirty="0"/>
              <a:t> </a:t>
            </a:r>
            <a:r>
              <a:rPr lang="en-US" altLang="zh-CN" dirty="0"/>
              <a:t>runs</a:t>
            </a:r>
            <a:r>
              <a:rPr lang="zh-CN" altLang="en-US" dirty="0"/>
              <a:t> </a:t>
            </a:r>
            <a:r>
              <a:rPr lang="en-US" altLang="zh-CN" dirty="0"/>
              <a:t>after</a:t>
            </a:r>
            <a:r>
              <a:rPr lang="zh-CN" altLang="en-US" dirty="0"/>
              <a:t> </a:t>
            </a:r>
            <a:r>
              <a:rPr lang="en-US" altLang="zh-CN" dirty="0"/>
              <a:t>thread</a:t>
            </a:r>
            <a:r>
              <a:rPr lang="zh-CN" altLang="en-US" dirty="0"/>
              <a:t> </a:t>
            </a:r>
            <a:r>
              <a:rPr lang="en-US" altLang="zh-CN" dirty="0"/>
              <a:t>A</a:t>
            </a:r>
            <a:r>
              <a:rPr lang="zh-CN" altLang="en-US" dirty="0"/>
              <a:t> </a:t>
            </a:r>
            <a:r>
              <a:rPr lang="en-US" altLang="zh-CN" dirty="0"/>
              <a:t>completes</a:t>
            </a:r>
          </a:p>
          <a:p>
            <a:pPr lvl="1"/>
            <a:r>
              <a:rPr lang="en-US" altLang="zh-CN" b="1" dirty="0">
                <a:solidFill>
                  <a:srgbClr val="0070C0"/>
                </a:solidFill>
              </a:rPr>
              <a:t>Condition</a:t>
            </a:r>
            <a:r>
              <a:rPr lang="zh-CN" altLang="en-US" b="1" dirty="0">
                <a:solidFill>
                  <a:srgbClr val="0070C0"/>
                </a:solidFill>
              </a:rPr>
              <a:t> </a:t>
            </a:r>
            <a:r>
              <a:rPr lang="en-US" altLang="zh-CN" b="1" dirty="0">
                <a:solidFill>
                  <a:srgbClr val="0070C0"/>
                </a:solidFill>
              </a:rPr>
              <a:t>variables</a:t>
            </a:r>
            <a:r>
              <a:rPr lang="zh-CN" altLang="en-US" b="1" dirty="0">
                <a:solidFill>
                  <a:srgbClr val="0070C0"/>
                </a:solidFill>
              </a:rPr>
              <a:t> </a:t>
            </a:r>
            <a:r>
              <a:rPr lang="en-US" altLang="zh-CN" b="1" dirty="0"/>
              <a:t>and</a:t>
            </a:r>
            <a:r>
              <a:rPr lang="zh-CN" altLang="en-US" b="1" dirty="0">
                <a:solidFill>
                  <a:srgbClr val="0070C0"/>
                </a:solidFill>
              </a:rPr>
              <a:t> </a:t>
            </a:r>
            <a:r>
              <a:rPr lang="en-US" altLang="zh-CN" b="1" dirty="0">
                <a:solidFill>
                  <a:srgbClr val="0070C0"/>
                </a:solidFill>
              </a:rPr>
              <a:t>semaphores</a:t>
            </a:r>
          </a:p>
        </p:txBody>
      </p:sp>
      <p:pic>
        <p:nvPicPr>
          <p:cNvPr id="1026" name="Picture 2" descr="👍 Thumbs Up Emoji 👍🏻👍🏼👍🏽👍🏾👍🏿">
            <a:extLst>
              <a:ext uri="{FF2B5EF4-FFF2-40B4-BE49-F238E27FC236}">
                <a16:creationId xmlns:a16="http://schemas.microsoft.com/office/drawing/2014/main" id="{B62518BE-C62B-210A-574C-0AD8D8E3E47C}"/>
              </a:ext>
            </a:extLst>
          </p:cNvPr>
          <p:cNvPicPr>
            <a:picLocks noChangeAspect="1" noChangeArrowheads="1"/>
          </p:cNvPicPr>
          <p:nvPr/>
        </p:nvPicPr>
        <p:blipFill rotWithShape="1">
          <a:blip r:embed="rId3" cstate="email">
            <a:extLst>
              <a:ext uri="{28A0092B-C50C-407E-A947-70E740481C1C}">
                <a14:useLocalDpi xmlns:a14="http://schemas.microsoft.com/office/drawing/2010/main" val="0"/>
              </a:ext>
            </a:extLst>
          </a:blip>
          <a:srcRect l="29069" t="5708" r="29386" b="7230"/>
          <a:stretch/>
        </p:blipFill>
        <p:spPr bwMode="auto">
          <a:xfrm>
            <a:off x="8939409" y="2104375"/>
            <a:ext cx="834799" cy="91126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Locked padlock - Free security icons">
            <a:extLst>
              <a:ext uri="{FF2B5EF4-FFF2-40B4-BE49-F238E27FC236}">
                <a16:creationId xmlns:a16="http://schemas.microsoft.com/office/drawing/2014/main" id="{2369C109-901A-C6F2-6BA9-1932710D6CD4}"/>
              </a:ext>
            </a:extLst>
          </p:cNvPr>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7639050" y="2012740"/>
            <a:ext cx="1094538" cy="10945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9159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2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9F5EB60-5277-B7F6-5FFC-892A525FF0B4}"/>
              </a:ext>
            </a:extLst>
          </p:cNvPr>
          <p:cNvSpPr>
            <a:spLocks noGrp="1"/>
          </p:cNvSpPr>
          <p:nvPr>
            <p:ph type="title"/>
          </p:nvPr>
        </p:nvSpPr>
        <p:spPr/>
        <p:txBody>
          <a:bodyPr/>
          <a:lstStyle/>
          <a:p>
            <a:r>
              <a:rPr lang="en-US" altLang="zh-CN" dirty="0"/>
              <a:t>Condition</a:t>
            </a:r>
            <a:r>
              <a:rPr lang="zh-CN" altLang="en-US" dirty="0"/>
              <a:t> </a:t>
            </a:r>
            <a:r>
              <a:rPr lang="en-US" altLang="zh-CN" dirty="0"/>
              <a:t>Variables</a:t>
            </a:r>
            <a:r>
              <a:rPr lang="zh-CN" altLang="en-US" dirty="0"/>
              <a:t> </a:t>
            </a:r>
            <a:r>
              <a:rPr lang="en-US" altLang="zh-CN" dirty="0"/>
              <a:t>(CV)</a:t>
            </a:r>
            <a:endParaRPr lang="en-US" dirty="0"/>
          </a:p>
        </p:txBody>
      </p:sp>
      <p:sp>
        <p:nvSpPr>
          <p:cNvPr id="3" name="内容占位符 2">
            <a:extLst>
              <a:ext uri="{FF2B5EF4-FFF2-40B4-BE49-F238E27FC236}">
                <a16:creationId xmlns:a16="http://schemas.microsoft.com/office/drawing/2014/main" id="{106F64AB-3E0A-4317-B789-E59D1CC3E557}"/>
              </a:ext>
            </a:extLst>
          </p:cNvPr>
          <p:cNvSpPr>
            <a:spLocks noGrp="1"/>
          </p:cNvSpPr>
          <p:nvPr>
            <p:ph idx="1"/>
          </p:nvPr>
        </p:nvSpPr>
        <p:spPr/>
        <p:txBody>
          <a:bodyPr/>
          <a:lstStyle/>
          <a:p>
            <a:r>
              <a:rPr lang="en-US" altLang="zh-CN" dirty="0"/>
              <a:t>Condition</a:t>
            </a:r>
            <a:r>
              <a:rPr lang="zh-CN" altLang="en-US" dirty="0"/>
              <a:t> </a:t>
            </a:r>
            <a:r>
              <a:rPr lang="en-US" altLang="zh-CN" dirty="0"/>
              <a:t>variables</a:t>
            </a:r>
            <a:r>
              <a:rPr lang="zh-CN" altLang="en-US" dirty="0"/>
              <a:t> </a:t>
            </a:r>
            <a:r>
              <a:rPr lang="en-US" altLang="zh-CN" dirty="0"/>
              <a:t>are</a:t>
            </a:r>
            <a:r>
              <a:rPr lang="zh-CN" altLang="en-US" dirty="0"/>
              <a:t> </a:t>
            </a:r>
            <a:r>
              <a:rPr lang="en-US" altLang="zh-CN" b="1" dirty="0">
                <a:solidFill>
                  <a:srgbClr val="0070C0"/>
                </a:solidFill>
              </a:rPr>
              <a:t>synchronization</a:t>
            </a:r>
            <a:r>
              <a:rPr lang="zh-CN" altLang="en-US" b="1" dirty="0">
                <a:solidFill>
                  <a:srgbClr val="0070C0"/>
                </a:solidFill>
              </a:rPr>
              <a:t> </a:t>
            </a:r>
            <a:r>
              <a:rPr lang="en-US" altLang="zh-CN" b="1" dirty="0">
                <a:solidFill>
                  <a:srgbClr val="0070C0"/>
                </a:solidFill>
              </a:rPr>
              <a:t>primitives</a:t>
            </a:r>
            <a:r>
              <a:rPr lang="en-US" altLang="zh-CN" dirty="0"/>
              <a:t>:</a:t>
            </a:r>
          </a:p>
          <a:p>
            <a:pPr lvl="1"/>
            <a:r>
              <a:rPr lang="en-US" altLang="zh-CN" b="1" dirty="0">
                <a:solidFill>
                  <a:srgbClr val="0070C0"/>
                </a:solidFill>
              </a:rPr>
              <a:t>A</a:t>
            </a:r>
            <a:r>
              <a:rPr lang="zh-CN" altLang="en-US" b="1" dirty="0">
                <a:solidFill>
                  <a:srgbClr val="0070C0"/>
                </a:solidFill>
              </a:rPr>
              <a:t> </a:t>
            </a:r>
            <a:r>
              <a:rPr lang="en-US" altLang="zh-CN" b="1" dirty="0">
                <a:solidFill>
                  <a:srgbClr val="0070C0"/>
                </a:solidFill>
              </a:rPr>
              <a:t>queue</a:t>
            </a:r>
            <a:r>
              <a:rPr lang="zh-CN" altLang="en-US" b="1" dirty="0">
                <a:solidFill>
                  <a:srgbClr val="0070C0"/>
                </a:solidFill>
              </a:rPr>
              <a:t> </a:t>
            </a:r>
            <a:r>
              <a:rPr lang="en-US" altLang="zh-CN" b="1" dirty="0">
                <a:solidFill>
                  <a:srgbClr val="0070C0"/>
                </a:solidFill>
              </a:rPr>
              <a:t>of</a:t>
            </a:r>
            <a:r>
              <a:rPr lang="zh-CN" altLang="en-US" b="1" dirty="0">
                <a:solidFill>
                  <a:srgbClr val="0070C0"/>
                </a:solidFill>
              </a:rPr>
              <a:t> </a:t>
            </a:r>
            <a:r>
              <a:rPr lang="en-US" altLang="zh-CN" b="1" dirty="0">
                <a:solidFill>
                  <a:srgbClr val="0070C0"/>
                </a:solidFill>
              </a:rPr>
              <a:t>waiting</a:t>
            </a:r>
            <a:r>
              <a:rPr lang="zh-CN" altLang="en-US" b="1" dirty="0">
                <a:solidFill>
                  <a:srgbClr val="0070C0"/>
                </a:solidFill>
              </a:rPr>
              <a:t> </a:t>
            </a:r>
            <a:r>
              <a:rPr lang="en-US" altLang="zh-CN" b="1" dirty="0">
                <a:solidFill>
                  <a:srgbClr val="0070C0"/>
                </a:solidFill>
              </a:rPr>
              <a:t>threads</a:t>
            </a:r>
          </a:p>
          <a:p>
            <a:pPr lvl="1"/>
            <a:r>
              <a:rPr lang="en-US" altLang="zh-CN" dirty="0"/>
              <a:t>A</a:t>
            </a:r>
            <a:r>
              <a:rPr lang="zh-CN" altLang="en-US" dirty="0"/>
              <a:t> </a:t>
            </a:r>
            <a:r>
              <a:rPr lang="en-US" altLang="zh-CN" dirty="0"/>
              <a:t>thread</a:t>
            </a:r>
            <a:r>
              <a:rPr lang="zh-CN" altLang="en-US" dirty="0"/>
              <a:t> </a:t>
            </a:r>
            <a:r>
              <a:rPr lang="en-US" altLang="zh-CN" dirty="0"/>
              <a:t>waits</a:t>
            </a:r>
            <a:r>
              <a:rPr lang="zh-CN" altLang="en-US" dirty="0"/>
              <a:t> </a:t>
            </a:r>
            <a:r>
              <a:rPr lang="en-US" altLang="zh-CN" dirty="0"/>
              <a:t>for</a:t>
            </a:r>
            <a:r>
              <a:rPr lang="zh-CN" altLang="en-US" dirty="0"/>
              <a:t> </a:t>
            </a:r>
            <a:r>
              <a:rPr lang="en-US" altLang="zh-CN" dirty="0"/>
              <a:t>a</a:t>
            </a:r>
            <a:r>
              <a:rPr lang="zh-CN" altLang="en-US" dirty="0"/>
              <a:t> </a:t>
            </a:r>
            <a:r>
              <a:rPr lang="en-US" altLang="zh-CN" dirty="0"/>
              <a:t>condition</a:t>
            </a:r>
            <a:r>
              <a:rPr lang="zh-CN" altLang="en-US" dirty="0"/>
              <a:t> </a:t>
            </a:r>
            <a:r>
              <a:rPr lang="en-US" altLang="zh-CN" dirty="0"/>
              <a:t>to</a:t>
            </a:r>
            <a:r>
              <a:rPr lang="zh-CN" altLang="en-US" dirty="0"/>
              <a:t> </a:t>
            </a:r>
            <a:r>
              <a:rPr lang="en-US" altLang="zh-CN" dirty="0"/>
              <a:t>be</a:t>
            </a:r>
            <a:r>
              <a:rPr lang="zh-CN" altLang="en-US" dirty="0"/>
              <a:t> </a:t>
            </a:r>
            <a:r>
              <a:rPr lang="en-US" altLang="zh-CN" dirty="0"/>
              <a:t>true</a:t>
            </a:r>
            <a:r>
              <a:rPr lang="zh-CN" altLang="en-US" dirty="0"/>
              <a:t> </a:t>
            </a:r>
            <a:r>
              <a:rPr lang="en-US" altLang="zh-CN" dirty="0"/>
              <a:t>and</a:t>
            </a:r>
            <a:r>
              <a:rPr lang="zh-CN" altLang="en-US" dirty="0"/>
              <a:t> </a:t>
            </a:r>
            <a:r>
              <a:rPr lang="en-US" altLang="zh-CN" dirty="0"/>
              <a:t>can</a:t>
            </a:r>
            <a:r>
              <a:rPr lang="zh-CN" altLang="en-US" dirty="0"/>
              <a:t> </a:t>
            </a:r>
            <a:r>
              <a:rPr lang="en-US" altLang="zh-CN" dirty="0"/>
              <a:t>put</a:t>
            </a:r>
            <a:r>
              <a:rPr lang="zh-CN" altLang="en-US" dirty="0"/>
              <a:t> </a:t>
            </a:r>
            <a:r>
              <a:rPr lang="en-US" altLang="zh-CN" dirty="0"/>
              <a:t>itself</a:t>
            </a:r>
            <a:r>
              <a:rPr lang="zh-CN" altLang="en-US" dirty="0"/>
              <a:t> </a:t>
            </a:r>
            <a:r>
              <a:rPr lang="en-US" altLang="zh-CN" dirty="0"/>
              <a:t>into</a:t>
            </a:r>
            <a:r>
              <a:rPr lang="zh-CN" altLang="en-US" dirty="0"/>
              <a:t> </a:t>
            </a:r>
            <a:r>
              <a:rPr lang="en-US" altLang="zh-CN" dirty="0"/>
              <a:t>the</a:t>
            </a:r>
            <a:r>
              <a:rPr lang="zh-CN" altLang="en-US" dirty="0"/>
              <a:t> </a:t>
            </a:r>
            <a:r>
              <a:rPr lang="en-US" altLang="zh-CN" dirty="0"/>
              <a:t>queue</a:t>
            </a:r>
          </a:p>
          <a:p>
            <a:pPr lvl="1"/>
            <a:r>
              <a:rPr lang="en-US" altLang="zh-CN" dirty="0"/>
              <a:t>Other</a:t>
            </a:r>
            <a:r>
              <a:rPr lang="zh-CN" altLang="en-US" dirty="0"/>
              <a:t> </a:t>
            </a:r>
            <a:r>
              <a:rPr lang="en-US" altLang="zh-CN" dirty="0"/>
              <a:t>thread</a:t>
            </a:r>
            <a:r>
              <a:rPr lang="zh-CN" altLang="en-US" dirty="0"/>
              <a:t> </a:t>
            </a:r>
            <a:r>
              <a:rPr lang="en-US" altLang="zh-CN" dirty="0"/>
              <a:t>can</a:t>
            </a:r>
            <a:r>
              <a:rPr lang="zh-CN" altLang="en-US" dirty="0"/>
              <a:t> </a:t>
            </a:r>
            <a:r>
              <a:rPr lang="en-US" altLang="zh-CN" dirty="0"/>
              <a:t>wake</a:t>
            </a:r>
            <a:r>
              <a:rPr lang="zh-CN" altLang="en-US" dirty="0"/>
              <a:t> </a:t>
            </a:r>
            <a:r>
              <a:rPr lang="en-US" altLang="zh-CN" dirty="0"/>
              <a:t>up</a:t>
            </a:r>
            <a:r>
              <a:rPr lang="zh-CN" altLang="en-US" dirty="0"/>
              <a:t> </a:t>
            </a:r>
            <a:r>
              <a:rPr lang="en-US" altLang="zh-CN" dirty="0">
                <a:solidFill>
                  <a:srgbClr val="0070C0"/>
                </a:solidFill>
              </a:rPr>
              <a:t>one</a:t>
            </a:r>
            <a:r>
              <a:rPr lang="zh-CN" altLang="en-US" dirty="0">
                <a:solidFill>
                  <a:srgbClr val="0070C0"/>
                </a:solidFill>
              </a:rPr>
              <a:t> </a:t>
            </a:r>
            <a:r>
              <a:rPr lang="en-US" altLang="zh-CN" dirty="0">
                <a:solidFill>
                  <a:srgbClr val="0070C0"/>
                </a:solidFill>
              </a:rPr>
              <a:t>or</a:t>
            </a:r>
            <a:r>
              <a:rPr lang="zh-CN" altLang="en-US" dirty="0">
                <a:solidFill>
                  <a:srgbClr val="0070C0"/>
                </a:solidFill>
              </a:rPr>
              <a:t> </a:t>
            </a:r>
            <a:r>
              <a:rPr lang="en-US" altLang="zh-CN" dirty="0">
                <a:solidFill>
                  <a:srgbClr val="0070C0"/>
                </a:solidFill>
              </a:rPr>
              <a:t>more</a:t>
            </a:r>
            <a:r>
              <a:rPr lang="zh-CN" altLang="en-US" dirty="0">
                <a:solidFill>
                  <a:srgbClr val="0070C0"/>
                </a:solidFill>
              </a:rPr>
              <a:t> </a:t>
            </a:r>
            <a:r>
              <a:rPr lang="en-US" altLang="zh-CN" dirty="0">
                <a:solidFill>
                  <a:srgbClr val="0070C0"/>
                </a:solidFill>
              </a:rPr>
              <a:t>waiting</a:t>
            </a:r>
            <a:r>
              <a:rPr lang="zh-CN" altLang="en-US" dirty="0">
                <a:solidFill>
                  <a:srgbClr val="0070C0"/>
                </a:solidFill>
              </a:rPr>
              <a:t> </a:t>
            </a:r>
            <a:r>
              <a:rPr lang="en-US" altLang="zh-CN" dirty="0">
                <a:solidFill>
                  <a:srgbClr val="0070C0"/>
                </a:solidFill>
              </a:rPr>
              <a:t>threads</a:t>
            </a:r>
          </a:p>
          <a:p>
            <a:pPr lvl="1"/>
            <a:r>
              <a:rPr lang="en-US" altLang="zh-CN" dirty="0"/>
              <a:t>Used</a:t>
            </a:r>
            <a:r>
              <a:rPr lang="zh-CN" altLang="en-US" dirty="0"/>
              <a:t> </a:t>
            </a:r>
            <a:r>
              <a:rPr lang="en-US" altLang="zh-CN" dirty="0"/>
              <a:t>with</a:t>
            </a:r>
            <a:r>
              <a:rPr lang="zh-CN" altLang="en-US" dirty="0"/>
              <a:t> </a:t>
            </a:r>
            <a:r>
              <a:rPr lang="en-US" altLang="zh-CN" dirty="0"/>
              <a:t>mutex</a:t>
            </a:r>
            <a:r>
              <a:rPr lang="zh-CN" altLang="en-US" dirty="0"/>
              <a:t> </a:t>
            </a:r>
            <a:r>
              <a:rPr lang="en-US" altLang="zh-CN" dirty="0"/>
              <a:t>to</a:t>
            </a:r>
            <a:r>
              <a:rPr lang="zh-CN" altLang="en-US" dirty="0"/>
              <a:t> </a:t>
            </a:r>
            <a:r>
              <a:rPr lang="en-US" altLang="zh-CN" dirty="0"/>
              <a:t>prevent</a:t>
            </a:r>
            <a:r>
              <a:rPr lang="zh-CN" altLang="en-US" dirty="0"/>
              <a:t> </a:t>
            </a:r>
            <a:r>
              <a:rPr lang="en-US" altLang="zh-CN" dirty="0">
                <a:solidFill>
                  <a:srgbClr val="FF0000"/>
                </a:solidFill>
              </a:rPr>
              <a:t>race</a:t>
            </a:r>
            <a:r>
              <a:rPr lang="zh-CN" altLang="en-US" dirty="0">
                <a:solidFill>
                  <a:srgbClr val="FF0000"/>
                </a:solidFill>
              </a:rPr>
              <a:t> </a:t>
            </a:r>
            <a:r>
              <a:rPr lang="en-US" altLang="zh-CN" dirty="0">
                <a:solidFill>
                  <a:srgbClr val="FF0000"/>
                </a:solidFill>
              </a:rPr>
              <a:t>conditions</a:t>
            </a:r>
          </a:p>
          <a:p>
            <a:endParaRPr lang="en-US" dirty="0">
              <a:solidFill>
                <a:srgbClr val="0070C0"/>
              </a:solidFill>
            </a:endParaRPr>
          </a:p>
          <a:p>
            <a:r>
              <a:rPr lang="en-US" dirty="0"/>
              <a:t>Two</a:t>
            </a:r>
            <a:r>
              <a:rPr lang="zh-CN" altLang="en-US" dirty="0"/>
              <a:t> </a:t>
            </a:r>
            <a:r>
              <a:rPr lang="en-US" altLang="zh-CN" dirty="0"/>
              <a:t>functions</a:t>
            </a:r>
            <a:r>
              <a:rPr lang="en-US" altLang="zh-CN" dirty="0">
                <a:solidFill>
                  <a:srgbClr val="0070C0"/>
                </a:solidFill>
              </a:rPr>
              <a:t>:</a:t>
            </a:r>
          </a:p>
          <a:p>
            <a:pPr lvl="1"/>
            <a:r>
              <a:rPr lang="en-US" altLang="zh-CN" dirty="0">
                <a:solidFill>
                  <a:srgbClr val="0070C0"/>
                </a:solidFill>
              </a:rPr>
              <a:t>wait(CV…):</a:t>
            </a:r>
            <a:r>
              <a:rPr lang="zh-CN" altLang="en-US" dirty="0">
                <a:solidFill>
                  <a:srgbClr val="0070C0"/>
                </a:solidFill>
              </a:rPr>
              <a:t> </a:t>
            </a:r>
            <a:r>
              <a:rPr lang="en-US" altLang="zh-CN" dirty="0"/>
              <a:t>put</a:t>
            </a:r>
            <a:r>
              <a:rPr lang="zh-CN" altLang="en-US" dirty="0"/>
              <a:t> </a:t>
            </a:r>
            <a:r>
              <a:rPr lang="en-US" altLang="zh-CN" dirty="0"/>
              <a:t>itself</a:t>
            </a:r>
            <a:r>
              <a:rPr lang="zh-CN" altLang="en-US" dirty="0"/>
              <a:t> </a:t>
            </a:r>
            <a:r>
              <a:rPr lang="en-US" altLang="zh-CN" dirty="0"/>
              <a:t>on</a:t>
            </a:r>
            <a:r>
              <a:rPr lang="zh-CN" altLang="en-US" dirty="0"/>
              <a:t> </a:t>
            </a:r>
            <a:r>
              <a:rPr lang="en-US" altLang="zh-CN" dirty="0"/>
              <a:t>the</a:t>
            </a:r>
            <a:r>
              <a:rPr lang="zh-CN" altLang="en-US" dirty="0"/>
              <a:t> </a:t>
            </a:r>
            <a:r>
              <a:rPr lang="en-US" altLang="zh-CN" dirty="0"/>
              <a:t>waiting</a:t>
            </a:r>
            <a:r>
              <a:rPr lang="zh-CN" altLang="en-US" dirty="0"/>
              <a:t> </a:t>
            </a:r>
            <a:r>
              <a:rPr lang="en-US" altLang="zh-CN" dirty="0"/>
              <a:t>queue</a:t>
            </a:r>
          </a:p>
          <a:p>
            <a:pPr lvl="1"/>
            <a:endParaRPr lang="en-US" altLang="zh-CN" dirty="0"/>
          </a:p>
          <a:p>
            <a:pPr lvl="1"/>
            <a:endParaRPr lang="en-US" altLang="zh-CN" dirty="0">
              <a:solidFill>
                <a:srgbClr val="0070C0"/>
              </a:solidFill>
            </a:endParaRPr>
          </a:p>
          <a:p>
            <a:pPr lvl="1"/>
            <a:r>
              <a:rPr lang="en-US" altLang="zh-CN" dirty="0">
                <a:solidFill>
                  <a:srgbClr val="0070C0"/>
                </a:solidFill>
              </a:rPr>
              <a:t>Signal(CV,…):</a:t>
            </a:r>
            <a:r>
              <a:rPr lang="zh-CN" altLang="en-US" dirty="0">
                <a:solidFill>
                  <a:srgbClr val="0070C0"/>
                </a:solidFill>
              </a:rPr>
              <a:t>  </a:t>
            </a:r>
            <a:r>
              <a:rPr lang="en-US" altLang="zh-CN" dirty="0"/>
              <a:t>Send</a:t>
            </a:r>
            <a:r>
              <a:rPr lang="zh-CN" altLang="en-US" dirty="0"/>
              <a:t> </a:t>
            </a:r>
            <a:r>
              <a:rPr lang="en-US" altLang="zh-CN" dirty="0"/>
              <a:t>signal</a:t>
            </a:r>
            <a:r>
              <a:rPr lang="zh-CN" altLang="en-US" dirty="0"/>
              <a:t> </a:t>
            </a:r>
            <a:r>
              <a:rPr lang="en-US" altLang="zh-CN" dirty="0"/>
              <a:t>to</a:t>
            </a:r>
            <a:r>
              <a:rPr lang="zh-CN" altLang="en-US" dirty="0"/>
              <a:t> </a:t>
            </a:r>
            <a:r>
              <a:rPr lang="en-US" altLang="zh-CN" dirty="0"/>
              <a:t>CV</a:t>
            </a:r>
            <a:r>
              <a:rPr lang="zh-CN" altLang="en-US" dirty="0"/>
              <a:t> </a:t>
            </a:r>
            <a:r>
              <a:rPr lang="en-US" altLang="zh-CN" dirty="0"/>
              <a:t>when</a:t>
            </a:r>
            <a:r>
              <a:rPr lang="zh-CN" altLang="en-US" dirty="0"/>
              <a:t> </a:t>
            </a:r>
            <a:r>
              <a:rPr lang="en-US" altLang="zh-CN" dirty="0"/>
              <a:t>it</a:t>
            </a:r>
            <a:r>
              <a:rPr lang="zh-CN" altLang="en-US" dirty="0"/>
              <a:t> </a:t>
            </a:r>
            <a:r>
              <a:rPr lang="en-US" altLang="zh-CN" dirty="0"/>
              <a:t>is</a:t>
            </a:r>
            <a:r>
              <a:rPr lang="zh-CN" altLang="en-US" dirty="0"/>
              <a:t> </a:t>
            </a:r>
            <a:r>
              <a:rPr lang="en-US" altLang="zh-CN" dirty="0"/>
              <a:t>done</a:t>
            </a:r>
          </a:p>
          <a:p>
            <a:pPr marL="914400" lvl="2" indent="0">
              <a:buNone/>
            </a:pPr>
            <a:endParaRPr lang="en-US" dirty="0"/>
          </a:p>
        </p:txBody>
      </p:sp>
      <p:pic>
        <p:nvPicPr>
          <p:cNvPr id="7" name="图片 6">
            <a:extLst>
              <a:ext uri="{FF2B5EF4-FFF2-40B4-BE49-F238E27FC236}">
                <a16:creationId xmlns:a16="http://schemas.microsoft.com/office/drawing/2014/main" id="{BFA78229-4655-B567-AE8C-CFD1CB16BBE1}"/>
              </a:ext>
            </a:extLst>
          </p:cNvPr>
          <p:cNvPicPr>
            <a:picLocks noChangeAspect="1"/>
          </p:cNvPicPr>
          <p:nvPr/>
        </p:nvPicPr>
        <p:blipFill>
          <a:blip r:embed="rId3"/>
          <a:stretch>
            <a:fillRect/>
          </a:stretch>
        </p:blipFill>
        <p:spPr>
          <a:xfrm>
            <a:off x="1550108" y="4649904"/>
            <a:ext cx="9117893" cy="483398"/>
          </a:xfrm>
          <a:prstGeom prst="rect">
            <a:avLst/>
          </a:prstGeom>
        </p:spPr>
      </p:pic>
      <p:pic>
        <p:nvPicPr>
          <p:cNvPr id="8" name="图片 7">
            <a:extLst>
              <a:ext uri="{FF2B5EF4-FFF2-40B4-BE49-F238E27FC236}">
                <a16:creationId xmlns:a16="http://schemas.microsoft.com/office/drawing/2014/main" id="{E61A94AF-3A1E-544F-E064-7AB70BECC3F8}"/>
              </a:ext>
            </a:extLst>
          </p:cNvPr>
          <p:cNvPicPr>
            <a:picLocks noChangeAspect="1"/>
          </p:cNvPicPr>
          <p:nvPr/>
        </p:nvPicPr>
        <p:blipFill>
          <a:blip r:embed="rId4"/>
          <a:stretch>
            <a:fillRect/>
          </a:stretch>
        </p:blipFill>
        <p:spPr>
          <a:xfrm>
            <a:off x="2630324" y="5714758"/>
            <a:ext cx="6163325" cy="483398"/>
          </a:xfrm>
          <a:prstGeom prst="rect">
            <a:avLst/>
          </a:prstGeom>
        </p:spPr>
      </p:pic>
    </p:spTree>
    <p:extLst>
      <p:ext uri="{BB962C8B-B14F-4D97-AF65-F5344CB8AC3E}">
        <p14:creationId xmlns:p14="http://schemas.microsoft.com/office/powerpoint/2010/main" val="28028698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8C7F1C-BE3A-2D2B-0128-1A039DD49F8A}"/>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558356CA-8C6D-7D44-177C-24EB22090FFD}"/>
              </a:ext>
            </a:extLst>
          </p:cNvPr>
          <p:cNvSpPr>
            <a:spLocks noGrp="1"/>
          </p:cNvSpPr>
          <p:nvPr>
            <p:ph type="title"/>
          </p:nvPr>
        </p:nvSpPr>
        <p:spPr/>
        <p:txBody>
          <a:bodyPr/>
          <a:lstStyle/>
          <a:p>
            <a:r>
              <a:rPr lang="en-US" dirty="0"/>
              <a:t>Race Condition &amp; Critical Section </a:t>
            </a:r>
          </a:p>
        </p:txBody>
      </p:sp>
      <p:sp>
        <p:nvSpPr>
          <p:cNvPr id="3" name="内容占位符 2">
            <a:extLst>
              <a:ext uri="{FF2B5EF4-FFF2-40B4-BE49-F238E27FC236}">
                <a16:creationId xmlns:a16="http://schemas.microsoft.com/office/drawing/2014/main" id="{A7ECDCD3-BA5B-1A9B-B33B-8BA6AC4A47F7}"/>
              </a:ext>
            </a:extLst>
          </p:cNvPr>
          <p:cNvSpPr>
            <a:spLocks noGrp="1"/>
          </p:cNvSpPr>
          <p:nvPr>
            <p:ph idx="1"/>
          </p:nvPr>
        </p:nvSpPr>
        <p:spPr>
          <a:xfrm>
            <a:off x="436159" y="685800"/>
            <a:ext cx="11336392" cy="3047999"/>
          </a:xfrm>
        </p:spPr>
        <p:txBody>
          <a:bodyPr/>
          <a:lstStyle/>
          <a:p>
            <a:r>
              <a:rPr lang="en-US" altLang="zh-CN" sz="2000" b="1" dirty="0">
                <a:latin typeface="Gill Sans"/>
              </a:rPr>
              <a:t>Race</a:t>
            </a:r>
            <a:r>
              <a:rPr lang="zh-CN" altLang="en-US" sz="2000" b="1" dirty="0">
                <a:latin typeface="Gill Sans"/>
              </a:rPr>
              <a:t> </a:t>
            </a:r>
            <a:r>
              <a:rPr lang="en-US" altLang="zh-CN" sz="2000" b="1" dirty="0">
                <a:latin typeface="Gill Sans"/>
              </a:rPr>
              <a:t>condition</a:t>
            </a:r>
            <a:r>
              <a:rPr lang="en-US" altLang="zh-CN" sz="2000" dirty="0">
                <a:latin typeface="Gill Sans"/>
              </a:rPr>
              <a:t>:</a:t>
            </a:r>
            <a:r>
              <a:rPr lang="zh-CN" altLang="en-US" sz="2000" dirty="0">
                <a:latin typeface="Gill Sans"/>
              </a:rPr>
              <a:t> </a:t>
            </a:r>
            <a:endParaRPr lang="en-GB" altLang="zh-CN" sz="2000" dirty="0">
              <a:latin typeface="Gill Sans"/>
            </a:endParaRPr>
          </a:p>
          <a:p>
            <a:pPr lvl="1"/>
            <a:r>
              <a:rPr lang="en-US" altLang="zh-CN" sz="2000" dirty="0">
                <a:latin typeface="Gill Sans"/>
              </a:rPr>
              <a:t>Multiple</a:t>
            </a:r>
            <a:r>
              <a:rPr lang="zh-CN" altLang="en-US" sz="2000" dirty="0">
                <a:latin typeface="Gill Sans"/>
              </a:rPr>
              <a:t> </a:t>
            </a:r>
            <a:r>
              <a:rPr lang="en-US" altLang="zh-CN" sz="2000" dirty="0">
                <a:latin typeface="Gill Sans"/>
              </a:rPr>
              <a:t>threads</a:t>
            </a:r>
            <a:r>
              <a:rPr lang="zh-CN" altLang="en-US" sz="2000" dirty="0">
                <a:latin typeface="Gill Sans"/>
              </a:rPr>
              <a:t> </a:t>
            </a:r>
            <a:r>
              <a:rPr lang="en-US" altLang="zh-CN" sz="2000" dirty="0">
                <a:latin typeface="Gill Sans"/>
              </a:rPr>
              <a:t>of</a:t>
            </a:r>
            <a:r>
              <a:rPr lang="zh-CN" altLang="en-US" sz="2000" dirty="0">
                <a:latin typeface="Gill Sans"/>
              </a:rPr>
              <a:t> </a:t>
            </a:r>
            <a:r>
              <a:rPr lang="en-US" altLang="zh-CN" sz="2000" dirty="0">
                <a:latin typeface="Gill Sans"/>
              </a:rPr>
              <a:t>execution</a:t>
            </a:r>
            <a:r>
              <a:rPr lang="zh-CN" altLang="en-US" sz="2000" dirty="0">
                <a:latin typeface="Gill Sans"/>
              </a:rPr>
              <a:t> </a:t>
            </a:r>
            <a:r>
              <a:rPr lang="en-US" altLang="zh-CN" sz="2000" dirty="0">
                <a:latin typeface="Gill Sans"/>
              </a:rPr>
              <a:t>update</a:t>
            </a:r>
            <a:r>
              <a:rPr lang="zh-CN" altLang="en-US" sz="2000" dirty="0">
                <a:latin typeface="Gill Sans"/>
              </a:rPr>
              <a:t> </a:t>
            </a:r>
            <a:r>
              <a:rPr lang="en-US" altLang="zh-CN" sz="2000" dirty="0">
                <a:latin typeface="Gill Sans"/>
              </a:rPr>
              <a:t>shared</a:t>
            </a:r>
            <a:r>
              <a:rPr lang="zh-CN" altLang="en-US" sz="2000" dirty="0">
                <a:latin typeface="Gill Sans"/>
              </a:rPr>
              <a:t> </a:t>
            </a:r>
            <a:r>
              <a:rPr lang="en-US" altLang="zh-CN" sz="2000" dirty="0">
                <a:latin typeface="Gill Sans"/>
              </a:rPr>
              <a:t>data</a:t>
            </a:r>
            <a:r>
              <a:rPr lang="zh-CN" altLang="en-US" sz="2000" dirty="0">
                <a:latin typeface="Gill Sans"/>
              </a:rPr>
              <a:t> </a:t>
            </a:r>
            <a:r>
              <a:rPr lang="en-GB" altLang="zh-CN" sz="2000" dirty="0">
                <a:latin typeface="Gill Sans"/>
              </a:rPr>
              <a:t>variables</a:t>
            </a:r>
            <a:r>
              <a:rPr lang="en-US" altLang="zh-CN" sz="2000" dirty="0">
                <a:latin typeface="Gill Sans"/>
              </a:rPr>
              <a:t>,</a:t>
            </a:r>
            <a:r>
              <a:rPr lang="zh-CN" altLang="en-US" sz="2000" dirty="0">
                <a:latin typeface="Gill Sans"/>
              </a:rPr>
              <a:t> </a:t>
            </a:r>
            <a:r>
              <a:rPr lang="en-US" altLang="zh-CN" sz="2000" dirty="0">
                <a:latin typeface="Gill Sans"/>
              </a:rPr>
              <a:t>and</a:t>
            </a:r>
            <a:r>
              <a:rPr lang="zh-CN" altLang="en-US" sz="2000" dirty="0">
                <a:latin typeface="Gill Sans"/>
              </a:rPr>
              <a:t> </a:t>
            </a:r>
            <a:r>
              <a:rPr lang="en-US" altLang="zh-CN" sz="2000" dirty="0">
                <a:latin typeface="Gill Sans"/>
              </a:rPr>
              <a:t>final</a:t>
            </a:r>
            <a:r>
              <a:rPr lang="zh-CN" altLang="en-US" sz="2000" dirty="0">
                <a:latin typeface="Gill Sans"/>
              </a:rPr>
              <a:t> </a:t>
            </a:r>
            <a:r>
              <a:rPr lang="en-US" altLang="zh-CN" sz="2000" dirty="0">
                <a:latin typeface="Gill Sans"/>
              </a:rPr>
              <a:t>results</a:t>
            </a:r>
            <a:r>
              <a:rPr lang="zh-CN" altLang="en-US" sz="2000" dirty="0">
                <a:latin typeface="Gill Sans"/>
              </a:rPr>
              <a:t> </a:t>
            </a:r>
            <a:r>
              <a:rPr lang="en-US" altLang="zh-CN" sz="2000" dirty="0">
                <a:latin typeface="Gill Sans"/>
              </a:rPr>
              <a:t>depend</a:t>
            </a:r>
            <a:r>
              <a:rPr lang="zh-CN" altLang="en-US" sz="2000" dirty="0">
                <a:latin typeface="Gill Sans"/>
              </a:rPr>
              <a:t> </a:t>
            </a:r>
            <a:r>
              <a:rPr lang="en-US" altLang="zh-CN" sz="2000" dirty="0">
                <a:latin typeface="Gill Sans"/>
              </a:rPr>
              <a:t>on</a:t>
            </a:r>
            <a:r>
              <a:rPr lang="zh-CN" altLang="en-US" sz="2000" dirty="0">
                <a:latin typeface="Gill Sans"/>
              </a:rPr>
              <a:t> </a:t>
            </a:r>
            <a:r>
              <a:rPr lang="en-US" altLang="zh-CN" sz="2000" dirty="0">
                <a:latin typeface="Gill Sans"/>
              </a:rPr>
              <a:t>the</a:t>
            </a:r>
            <a:r>
              <a:rPr lang="zh-CN" altLang="en-US" sz="2000" dirty="0">
                <a:latin typeface="Gill Sans"/>
              </a:rPr>
              <a:t> </a:t>
            </a:r>
            <a:r>
              <a:rPr lang="en-US" altLang="zh-CN" sz="2000" dirty="0">
                <a:latin typeface="Gill Sans"/>
              </a:rPr>
              <a:t>execution</a:t>
            </a:r>
            <a:r>
              <a:rPr lang="zh-CN" altLang="en-US" sz="2000" dirty="0">
                <a:latin typeface="Gill Sans"/>
              </a:rPr>
              <a:t> </a:t>
            </a:r>
            <a:r>
              <a:rPr lang="en-US" altLang="zh-CN" sz="2000" dirty="0">
                <a:latin typeface="Gill Sans"/>
              </a:rPr>
              <a:t>order</a:t>
            </a:r>
          </a:p>
          <a:p>
            <a:pPr lvl="1"/>
            <a:r>
              <a:rPr lang="en-US" altLang="zh-CN" sz="2000" dirty="0">
                <a:latin typeface="Gill Sans"/>
              </a:rPr>
              <a:t>Race condition</a:t>
            </a:r>
            <a:r>
              <a:rPr lang="zh-CN" altLang="en-US" sz="2000" dirty="0">
                <a:latin typeface="Gill Sans"/>
              </a:rPr>
              <a:t> </a:t>
            </a:r>
            <a:r>
              <a:rPr lang="en-US" altLang="zh-CN" sz="2000" dirty="0">
                <a:latin typeface="Gill Sans"/>
              </a:rPr>
              <a:t>leads</a:t>
            </a:r>
            <a:r>
              <a:rPr lang="zh-CN" altLang="en-US" sz="2000" dirty="0">
                <a:latin typeface="Gill Sans"/>
              </a:rPr>
              <a:t> </a:t>
            </a:r>
            <a:r>
              <a:rPr lang="en-US" altLang="zh-CN" sz="2000" dirty="0">
                <a:latin typeface="Gill Sans"/>
              </a:rPr>
              <a:t>to</a:t>
            </a:r>
            <a:r>
              <a:rPr lang="zh-CN" altLang="en-US" sz="2000" dirty="0">
                <a:latin typeface="Gill Sans"/>
              </a:rPr>
              <a:t> </a:t>
            </a:r>
            <a:r>
              <a:rPr lang="en-US" altLang="zh-CN" sz="2000" dirty="0">
                <a:latin typeface="Gill Sans"/>
              </a:rPr>
              <a:t>non-deterministic</a:t>
            </a:r>
            <a:r>
              <a:rPr lang="zh-CN" altLang="en-US" sz="2000" dirty="0">
                <a:latin typeface="Gill Sans"/>
              </a:rPr>
              <a:t> </a:t>
            </a:r>
            <a:r>
              <a:rPr lang="en-US" altLang="zh-CN" sz="2000" dirty="0">
                <a:latin typeface="Gill Sans"/>
              </a:rPr>
              <a:t>results: different</a:t>
            </a:r>
            <a:r>
              <a:rPr lang="zh-CN" altLang="en-US" sz="2000" dirty="0">
                <a:latin typeface="Gill Sans"/>
              </a:rPr>
              <a:t> </a:t>
            </a:r>
            <a:r>
              <a:rPr lang="en-US" altLang="zh-CN" sz="2000" dirty="0">
                <a:latin typeface="Gill Sans"/>
              </a:rPr>
              <a:t>results</a:t>
            </a:r>
            <a:r>
              <a:rPr lang="zh-CN" altLang="en-US" sz="2000" dirty="0">
                <a:latin typeface="Gill Sans"/>
              </a:rPr>
              <a:t> </a:t>
            </a:r>
            <a:r>
              <a:rPr lang="en-US" altLang="zh-CN" sz="2000" dirty="0">
                <a:latin typeface="Gill Sans"/>
              </a:rPr>
              <a:t>even</a:t>
            </a:r>
            <a:r>
              <a:rPr lang="zh-CN" altLang="en-US" sz="2000" dirty="0">
                <a:latin typeface="Gill Sans"/>
              </a:rPr>
              <a:t> </a:t>
            </a:r>
            <a:r>
              <a:rPr lang="en-US" altLang="zh-CN" sz="2000" dirty="0">
                <a:latin typeface="Gill Sans"/>
              </a:rPr>
              <a:t>for the</a:t>
            </a:r>
            <a:r>
              <a:rPr lang="zh-CN" altLang="en-US" sz="2000" dirty="0">
                <a:latin typeface="Gill Sans"/>
              </a:rPr>
              <a:t> </a:t>
            </a:r>
            <a:r>
              <a:rPr lang="en-US" altLang="zh-CN" sz="2000" dirty="0">
                <a:latin typeface="Gill Sans"/>
              </a:rPr>
              <a:t>same</a:t>
            </a:r>
            <a:r>
              <a:rPr lang="zh-CN" altLang="en-US" sz="2000" dirty="0">
                <a:latin typeface="Gill Sans"/>
              </a:rPr>
              <a:t> </a:t>
            </a:r>
            <a:r>
              <a:rPr lang="en-US" altLang="zh-CN" sz="2000" dirty="0">
                <a:latin typeface="Gill Sans"/>
              </a:rPr>
              <a:t>inputs</a:t>
            </a:r>
          </a:p>
          <a:p>
            <a:r>
              <a:rPr lang="en-US" altLang="zh-CN" sz="2000" dirty="0">
                <a:latin typeface="Gill Sans"/>
              </a:rPr>
              <a:t>To prevent race condition, a </a:t>
            </a:r>
            <a:r>
              <a:rPr lang="en-US" altLang="zh-CN" sz="2000" b="1" dirty="0">
                <a:latin typeface="Gill Sans"/>
              </a:rPr>
              <a:t>critical section </a:t>
            </a:r>
            <a:r>
              <a:rPr lang="en-US" altLang="zh-CN" sz="2000" dirty="0">
                <a:latin typeface="Gill Sans"/>
              </a:rPr>
              <a:t>should be used to protect shared</a:t>
            </a:r>
            <a:r>
              <a:rPr lang="zh-CN" altLang="en-US" sz="2000" dirty="0">
                <a:latin typeface="Gill Sans"/>
              </a:rPr>
              <a:t> </a:t>
            </a:r>
            <a:r>
              <a:rPr lang="en-US" altLang="zh-CN" sz="2000" dirty="0">
                <a:latin typeface="Gill Sans"/>
              </a:rPr>
              <a:t>data</a:t>
            </a:r>
            <a:r>
              <a:rPr lang="zh-CN" altLang="en-US" sz="2000" dirty="0">
                <a:latin typeface="Gill Sans"/>
              </a:rPr>
              <a:t> </a:t>
            </a:r>
            <a:r>
              <a:rPr lang="en-GB" altLang="zh-CN" sz="2000" dirty="0">
                <a:latin typeface="Gill Sans"/>
              </a:rPr>
              <a:t>variables</a:t>
            </a:r>
            <a:endParaRPr lang="en-US" altLang="zh-CN" sz="2000" dirty="0">
              <a:latin typeface="Gill Sans"/>
            </a:endParaRPr>
          </a:p>
          <a:p>
            <a:pPr lvl="1"/>
            <a:r>
              <a:rPr lang="en-US" altLang="zh-CN" sz="2000" dirty="0">
                <a:latin typeface="Gill Sans"/>
              </a:rPr>
              <a:t>A critical section is executed atomically</a:t>
            </a:r>
            <a:endParaRPr lang="en-US" altLang="zh-CN" sz="2000" dirty="0">
              <a:effectLst/>
              <a:latin typeface="Gill Sans"/>
            </a:endParaRPr>
          </a:p>
          <a:p>
            <a:pPr lvl="1"/>
            <a:r>
              <a:rPr lang="en-US" altLang="zh-CN" sz="2000" dirty="0">
                <a:effectLst/>
                <a:latin typeface="Gill Sans"/>
              </a:rPr>
              <a:t>Mutual exclusion (mutex) ensures that when one thread is executing</a:t>
            </a:r>
            <a:r>
              <a:rPr lang="zh-CN" altLang="en-US" sz="2000" dirty="0">
                <a:latin typeface="Gill Sans"/>
              </a:rPr>
              <a:t> </a:t>
            </a:r>
            <a:r>
              <a:rPr lang="en-US" altLang="zh-CN" sz="2000" dirty="0">
                <a:effectLst/>
                <a:latin typeface="Gill Sans"/>
              </a:rPr>
              <a:t>in its critical section, no other thread is allowed to</a:t>
            </a:r>
            <a:r>
              <a:rPr lang="zh-CN" altLang="en-US" sz="2000" dirty="0">
                <a:latin typeface="Gill Sans"/>
              </a:rPr>
              <a:t> </a:t>
            </a:r>
            <a:r>
              <a:rPr lang="en-US" altLang="zh-CN" sz="2000" dirty="0">
                <a:effectLst/>
                <a:latin typeface="Gill Sans"/>
              </a:rPr>
              <a:t>execute in that critical section</a:t>
            </a:r>
            <a:endParaRPr lang="en-US" altLang="zh-CN" sz="2000" dirty="0">
              <a:latin typeface="Gill Sans"/>
            </a:endParaRPr>
          </a:p>
        </p:txBody>
      </p:sp>
      <p:pic>
        <p:nvPicPr>
          <p:cNvPr id="5" name="图片 4">
            <a:extLst>
              <a:ext uri="{FF2B5EF4-FFF2-40B4-BE49-F238E27FC236}">
                <a16:creationId xmlns:a16="http://schemas.microsoft.com/office/drawing/2014/main" id="{651D8B46-D5DB-3D36-AB10-CED4A806E116}"/>
              </a:ext>
            </a:extLst>
          </p:cNvPr>
          <p:cNvPicPr>
            <a:picLocks noChangeAspect="1"/>
          </p:cNvPicPr>
          <p:nvPr/>
        </p:nvPicPr>
        <p:blipFill>
          <a:blip r:embed="rId3"/>
          <a:stretch>
            <a:fillRect/>
          </a:stretch>
        </p:blipFill>
        <p:spPr>
          <a:xfrm>
            <a:off x="2819400" y="3455020"/>
            <a:ext cx="6764918" cy="3276600"/>
          </a:xfrm>
          <a:prstGeom prst="rect">
            <a:avLst/>
          </a:prstGeom>
        </p:spPr>
      </p:pic>
    </p:spTree>
    <p:extLst>
      <p:ext uri="{BB962C8B-B14F-4D97-AF65-F5344CB8AC3E}">
        <p14:creationId xmlns:p14="http://schemas.microsoft.com/office/powerpoint/2010/main" val="373107965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CB0B75-BD16-1031-E9EE-93DA654ECF05}"/>
              </a:ext>
            </a:extLst>
          </p:cNvPr>
          <p:cNvSpPr>
            <a:spLocks noGrp="1"/>
          </p:cNvSpPr>
          <p:nvPr>
            <p:ph type="title"/>
          </p:nvPr>
        </p:nvSpPr>
        <p:spPr/>
        <p:txBody>
          <a:bodyPr/>
          <a:lstStyle/>
          <a:p>
            <a:r>
              <a:rPr lang="en-US" altLang="zh-CN" dirty="0"/>
              <a:t>Condition</a:t>
            </a:r>
            <a:r>
              <a:rPr lang="zh-CN" altLang="en-US" dirty="0"/>
              <a:t> </a:t>
            </a:r>
            <a:r>
              <a:rPr lang="en-US" altLang="zh-CN" dirty="0"/>
              <a:t>Variables</a:t>
            </a:r>
            <a:r>
              <a:rPr lang="zh-CN" altLang="en-US" dirty="0"/>
              <a:t> </a:t>
            </a:r>
            <a:r>
              <a:rPr lang="en-US" altLang="zh-CN" dirty="0"/>
              <a:t>(CV)</a:t>
            </a:r>
            <a:endParaRPr lang="en-US" dirty="0"/>
          </a:p>
        </p:txBody>
      </p:sp>
      <p:pic>
        <p:nvPicPr>
          <p:cNvPr id="5" name="图片 4">
            <a:extLst>
              <a:ext uri="{FF2B5EF4-FFF2-40B4-BE49-F238E27FC236}">
                <a16:creationId xmlns:a16="http://schemas.microsoft.com/office/drawing/2014/main" id="{1DC40BD0-08BF-188B-046C-21D79CE55536}"/>
              </a:ext>
            </a:extLst>
          </p:cNvPr>
          <p:cNvPicPr>
            <a:picLocks noChangeAspect="1"/>
          </p:cNvPicPr>
          <p:nvPr/>
        </p:nvPicPr>
        <p:blipFill>
          <a:blip r:embed="rId2"/>
          <a:stretch>
            <a:fillRect/>
          </a:stretch>
        </p:blipFill>
        <p:spPr>
          <a:xfrm>
            <a:off x="1778000" y="1752600"/>
            <a:ext cx="7760036" cy="2797095"/>
          </a:xfrm>
          <a:prstGeom prst="rect">
            <a:avLst/>
          </a:prstGeom>
        </p:spPr>
      </p:pic>
      <p:sp>
        <p:nvSpPr>
          <p:cNvPr id="8" name="矩形 7">
            <a:extLst>
              <a:ext uri="{FF2B5EF4-FFF2-40B4-BE49-F238E27FC236}">
                <a16:creationId xmlns:a16="http://schemas.microsoft.com/office/drawing/2014/main" id="{3F42BE51-1110-626F-A13E-A1BAECF64D95}"/>
              </a:ext>
            </a:extLst>
          </p:cNvPr>
          <p:cNvSpPr/>
          <p:nvPr/>
        </p:nvSpPr>
        <p:spPr>
          <a:xfrm>
            <a:off x="2471854" y="3151146"/>
            <a:ext cx="2196790" cy="367990"/>
          </a:xfrm>
          <a:prstGeom prst="rect">
            <a:avLst/>
          </a:prstGeom>
          <a:noFill/>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6" name="图片 5">
            <a:extLst>
              <a:ext uri="{FF2B5EF4-FFF2-40B4-BE49-F238E27FC236}">
                <a16:creationId xmlns:a16="http://schemas.microsoft.com/office/drawing/2014/main" id="{901878B5-CBE9-95DB-6325-2BBA0869C042}"/>
              </a:ext>
            </a:extLst>
          </p:cNvPr>
          <p:cNvPicPr>
            <a:picLocks noChangeAspect="1"/>
          </p:cNvPicPr>
          <p:nvPr/>
        </p:nvPicPr>
        <p:blipFill>
          <a:blip r:embed="rId3"/>
          <a:stretch>
            <a:fillRect/>
          </a:stretch>
        </p:blipFill>
        <p:spPr>
          <a:xfrm>
            <a:off x="1851119" y="4621893"/>
            <a:ext cx="5081222" cy="1974845"/>
          </a:xfrm>
          <a:prstGeom prst="rect">
            <a:avLst/>
          </a:prstGeom>
        </p:spPr>
      </p:pic>
      <p:sp>
        <p:nvSpPr>
          <p:cNvPr id="7" name="文本框 6">
            <a:extLst>
              <a:ext uri="{FF2B5EF4-FFF2-40B4-BE49-F238E27FC236}">
                <a16:creationId xmlns:a16="http://schemas.microsoft.com/office/drawing/2014/main" id="{C47E594C-1D27-7A57-13DE-F999A8F92530}"/>
              </a:ext>
            </a:extLst>
          </p:cNvPr>
          <p:cNvSpPr txBox="1"/>
          <p:nvPr/>
        </p:nvSpPr>
        <p:spPr>
          <a:xfrm>
            <a:off x="8173865" y="2133600"/>
            <a:ext cx="1305165" cy="523220"/>
          </a:xfrm>
          <a:prstGeom prst="rect">
            <a:avLst/>
          </a:prstGeom>
          <a:noFill/>
        </p:spPr>
        <p:txBody>
          <a:bodyPr wrap="none" rtlCol="0">
            <a:spAutoFit/>
          </a:bodyPr>
          <a:lstStyle/>
          <a:p>
            <a:r>
              <a:rPr lang="en-US" altLang="zh-CN" sz="2800" dirty="0">
                <a:solidFill>
                  <a:srgbClr val="FF0000"/>
                </a:solidFill>
              </a:rPr>
              <a:t>Parent</a:t>
            </a:r>
            <a:endParaRPr lang="en-US" sz="2800" dirty="0">
              <a:solidFill>
                <a:srgbClr val="FF0000"/>
              </a:solidFill>
            </a:endParaRPr>
          </a:p>
        </p:txBody>
      </p:sp>
      <p:sp>
        <p:nvSpPr>
          <p:cNvPr id="9" name="文本框 8">
            <a:extLst>
              <a:ext uri="{FF2B5EF4-FFF2-40B4-BE49-F238E27FC236}">
                <a16:creationId xmlns:a16="http://schemas.microsoft.com/office/drawing/2014/main" id="{1FDB735C-6DD3-D43E-53B6-0A6E9BEEB07F}"/>
              </a:ext>
            </a:extLst>
          </p:cNvPr>
          <p:cNvSpPr txBox="1"/>
          <p:nvPr/>
        </p:nvSpPr>
        <p:spPr>
          <a:xfrm>
            <a:off x="8173865" y="5473477"/>
            <a:ext cx="1024639" cy="523220"/>
          </a:xfrm>
          <a:prstGeom prst="rect">
            <a:avLst/>
          </a:prstGeom>
          <a:noFill/>
        </p:spPr>
        <p:txBody>
          <a:bodyPr wrap="none" rtlCol="0">
            <a:spAutoFit/>
          </a:bodyPr>
          <a:lstStyle/>
          <a:p>
            <a:r>
              <a:rPr lang="en-US" altLang="zh-CN" sz="2800" dirty="0">
                <a:solidFill>
                  <a:srgbClr val="FF0000"/>
                </a:solidFill>
              </a:rPr>
              <a:t>Child</a:t>
            </a:r>
            <a:endParaRPr lang="en-US" sz="2800" dirty="0">
              <a:solidFill>
                <a:srgbClr val="FF0000"/>
              </a:solidFill>
            </a:endParaRPr>
          </a:p>
        </p:txBody>
      </p:sp>
      <p:sp>
        <p:nvSpPr>
          <p:cNvPr id="10" name="矩形 9">
            <a:extLst>
              <a:ext uri="{FF2B5EF4-FFF2-40B4-BE49-F238E27FC236}">
                <a16:creationId xmlns:a16="http://schemas.microsoft.com/office/drawing/2014/main" id="{8201DF69-F5B3-5244-68FC-73FA4BF49608}"/>
              </a:ext>
            </a:extLst>
          </p:cNvPr>
          <p:cNvSpPr/>
          <p:nvPr/>
        </p:nvSpPr>
        <p:spPr>
          <a:xfrm>
            <a:off x="2702312" y="5472390"/>
            <a:ext cx="2445834" cy="377863"/>
          </a:xfrm>
          <a:prstGeom prst="rect">
            <a:avLst/>
          </a:prstGeom>
          <a:noFill/>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文本框 10">
            <a:extLst>
              <a:ext uri="{FF2B5EF4-FFF2-40B4-BE49-F238E27FC236}">
                <a16:creationId xmlns:a16="http://schemas.microsoft.com/office/drawing/2014/main" id="{E1A5C7C2-6E69-B020-ACB1-9FF00419FA4A}"/>
              </a:ext>
            </a:extLst>
          </p:cNvPr>
          <p:cNvSpPr txBox="1"/>
          <p:nvPr/>
        </p:nvSpPr>
        <p:spPr>
          <a:xfrm>
            <a:off x="5148146" y="3011976"/>
            <a:ext cx="899605" cy="523220"/>
          </a:xfrm>
          <a:prstGeom prst="rect">
            <a:avLst/>
          </a:prstGeom>
          <a:noFill/>
        </p:spPr>
        <p:txBody>
          <a:bodyPr wrap="none" rtlCol="0">
            <a:spAutoFit/>
          </a:bodyPr>
          <a:lstStyle/>
          <a:p>
            <a:r>
              <a:rPr lang="en-US" altLang="zh-CN" sz="2800" dirty="0">
                <a:solidFill>
                  <a:srgbClr val="0070C0"/>
                </a:solidFill>
              </a:rPr>
              <a:t>wait</a:t>
            </a:r>
            <a:endParaRPr lang="en-US" sz="2800" dirty="0">
              <a:solidFill>
                <a:srgbClr val="0070C0"/>
              </a:solidFill>
            </a:endParaRPr>
          </a:p>
        </p:txBody>
      </p:sp>
      <p:sp>
        <p:nvSpPr>
          <p:cNvPr id="12" name="文本框 11">
            <a:extLst>
              <a:ext uri="{FF2B5EF4-FFF2-40B4-BE49-F238E27FC236}">
                <a16:creationId xmlns:a16="http://schemas.microsoft.com/office/drawing/2014/main" id="{ADCE3E83-E49B-A619-B076-9F388D8BC2FD}"/>
              </a:ext>
            </a:extLst>
          </p:cNvPr>
          <p:cNvSpPr txBox="1"/>
          <p:nvPr/>
        </p:nvSpPr>
        <p:spPr>
          <a:xfrm>
            <a:off x="5322849" y="5338155"/>
            <a:ext cx="1135247" cy="523220"/>
          </a:xfrm>
          <a:prstGeom prst="rect">
            <a:avLst/>
          </a:prstGeom>
          <a:noFill/>
        </p:spPr>
        <p:txBody>
          <a:bodyPr wrap="none" rtlCol="0">
            <a:spAutoFit/>
          </a:bodyPr>
          <a:lstStyle/>
          <a:p>
            <a:r>
              <a:rPr lang="en-US" altLang="zh-CN" sz="2800" dirty="0">
                <a:solidFill>
                  <a:srgbClr val="0070C0"/>
                </a:solidFill>
              </a:rPr>
              <a:t>signal</a:t>
            </a:r>
            <a:endParaRPr lang="en-US" sz="2800" dirty="0">
              <a:solidFill>
                <a:srgbClr val="0070C0"/>
              </a:solidFill>
            </a:endParaRPr>
          </a:p>
        </p:txBody>
      </p:sp>
      <p:sp>
        <p:nvSpPr>
          <p:cNvPr id="14" name="内容占位符 2">
            <a:extLst>
              <a:ext uri="{FF2B5EF4-FFF2-40B4-BE49-F238E27FC236}">
                <a16:creationId xmlns:a16="http://schemas.microsoft.com/office/drawing/2014/main" id="{78622BAD-4AA9-F6BF-A9DA-2694A98A7FB1}"/>
              </a:ext>
            </a:extLst>
          </p:cNvPr>
          <p:cNvSpPr>
            <a:spLocks noGrp="1"/>
          </p:cNvSpPr>
          <p:nvPr>
            <p:ph idx="1"/>
          </p:nvPr>
        </p:nvSpPr>
        <p:spPr>
          <a:xfrm>
            <a:off x="427804" y="770969"/>
            <a:ext cx="11336392" cy="5138531"/>
          </a:xfrm>
        </p:spPr>
        <p:txBody>
          <a:bodyPr/>
          <a:lstStyle/>
          <a:p>
            <a:r>
              <a:rPr lang="en-US" altLang="zh-CN" dirty="0"/>
              <a:t>A</a:t>
            </a:r>
            <a:r>
              <a:rPr lang="zh-CN" altLang="en-US" dirty="0"/>
              <a:t> </a:t>
            </a:r>
            <a:r>
              <a:rPr lang="en-US" altLang="zh-CN" dirty="0"/>
              <a:t>parent</a:t>
            </a:r>
            <a:r>
              <a:rPr lang="zh-CN" altLang="en-US" dirty="0"/>
              <a:t> </a:t>
            </a:r>
            <a:r>
              <a:rPr lang="en-US" altLang="zh-CN" dirty="0"/>
              <a:t>waits</a:t>
            </a:r>
            <a:r>
              <a:rPr lang="zh-CN" altLang="en-US" dirty="0"/>
              <a:t> </a:t>
            </a:r>
            <a:r>
              <a:rPr lang="en-US" altLang="zh-CN" dirty="0"/>
              <a:t>for</a:t>
            </a:r>
            <a:r>
              <a:rPr lang="zh-CN" altLang="en-US" dirty="0"/>
              <a:t> </a:t>
            </a:r>
            <a:r>
              <a:rPr lang="en-US" altLang="zh-CN" dirty="0"/>
              <a:t>the</a:t>
            </a:r>
            <a:r>
              <a:rPr lang="zh-CN" altLang="en-US" dirty="0"/>
              <a:t> </a:t>
            </a:r>
            <a:r>
              <a:rPr lang="en-US" altLang="zh-CN" dirty="0"/>
              <a:t>child by calling </a:t>
            </a:r>
            <a:r>
              <a:rPr lang="en-US" altLang="zh-CN" dirty="0" err="1"/>
              <a:t>thr_join</a:t>
            </a:r>
            <a:r>
              <a:rPr lang="en-US" altLang="zh-CN" dirty="0"/>
              <a:t>(); </a:t>
            </a:r>
            <a:r>
              <a:rPr lang="en-US" dirty="0"/>
              <a:t>the child signals completion by calling </a:t>
            </a:r>
            <a:r>
              <a:rPr lang="en-US" dirty="0" err="1"/>
              <a:t>thr_exit</a:t>
            </a:r>
            <a:r>
              <a:rPr lang="en-US" dirty="0"/>
              <a:t>(). We need to implement </a:t>
            </a:r>
            <a:r>
              <a:rPr lang="en-US" altLang="zh-CN" dirty="0" err="1"/>
              <a:t>thr_join</a:t>
            </a:r>
            <a:r>
              <a:rPr lang="en-US" altLang="zh-CN" dirty="0"/>
              <a:t>() and </a:t>
            </a:r>
            <a:r>
              <a:rPr lang="en-US" altLang="zh-CN" dirty="0" err="1"/>
              <a:t>thr_exit</a:t>
            </a:r>
            <a:r>
              <a:rPr lang="en-US" altLang="zh-CN" dirty="0"/>
              <a:t>() with CV.</a:t>
            </a:r>
            <a:endParaRPr lang="en-US" dirty="0"/>
          </a:p>
        </p:txBody>
      </p:sp>
    </p:spTree>
    <p:extLst>
      <p:ext uri="{BB962C8B-B14F-4D97-AF65-F5344CB8AC3E}">
        <p14:creationId xmlns:p14="http://schemas.microsoft.com/office/powerpoint/2010/main" val="129940590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B5E6CD-9139-B0B7-5940-8D69803B245F}"/>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421FFD1A-81F1-4EDF-E4F6-DCBA8093097E}"/>
              </a:ext>
            </a:extLst>
          </p:cNvPr>
          <p:cNvSpPr>
            <a:spLocks noGrp="1"/>
          </p:cNvSpPr>
          <p:nvPr>
            <p:ph type="title"/>
          </p:nvPr>
        </p:nvSpPr>
        <p:spPr>
          <a:xfrm>
            <a:off x="247416" y="205381"/>
            <a:ext cx="4762151" cy="477557"/>
          </a:xfrm>
        </p:spPr>
        <p:txBody>
          <a:bodyPr/>
          <a:lstStyle/>
          <a:p>
            <a:r>
              <a:rPr lang="en-US" altLang="zh-CN" sz="2800" dirty="0"/>
              <a:t>Incorrect: CV</a:t>
            </a:r>
            <a:r>
              <a:rPr lang="zh-CN" altLang="en-US" sz="2800" dirty="0"/>
              <a:t> </a:t>
            </a:r>
            <a:r>
              <a:rPr lang="en-US" altLang="zh-CN" sz="2800" dirty="0"/>
              <a:t>with</a:t>
            </a:r>
            <a:r>
              <a:rPr lang="zh-CN" altLang="en-US" sz="2800" dirty="0"/>
              <a:t> </a:t>
            </a:r>
            <a:r>
              <a:rPr lang="en-US" altLang="zh-CN" sz="2800" dirty="0"/>
              <a:t>Only</a:t>
            </a:r>
            <a:r>
              <a:rPr lang="zh-CN" altLang="en-US" sz="2800" dirty="0"/>
              <a:t> </a:t>
            </a:r>
            <a:r>
              <a:rPr lang="en-US" altLang="zh-CN" sz="2800" dirty="0"/>
              <a:t>Lock</a:t>
            </a:r>
            <a:endParaRPr lang="en-US" sz="2800" dirty="0"/>
          </a:p>
        </p:txBody>
      </p:sp>
      <p:sp>
        <p:nvSpPr>
          <p:cNvPr id="27" name="Content Placeholder 6">
            <a:extLst>
              <a:ext uri="{FF2B5EF4-FFF2-40B4-BE49-F238E27FC236}">
                <a16:creationId xmlns:a16="http://schemas.microsoft.com/office/drawing/2014/main" id="{8CF2D08D-7648-4D52-9AC5-DE25365E48E9}"/>
              </a:ext>
            </a:extLst>
          </p:cNvPr>
          <p:cNvSpPr txBox="1">
            <a:spLocks/>
          </p:cNvSpPr>
          <p:nvPr/>
        </p:nvSpPr>
        <p:spPr bwMode="auto">
          <a:xfrm>
            <a:off x="5094995" y="317692"/>
            <a:ext cx="6983486" cy="6222616"/>
          </a:xfrm>
          <a:prstGeom prst="rect">
            <a:avLst/>
          </a:prstGeom>
          <a:solidFill>
            <a:schemeClr val="bg1"/>
          </a:solidFill>
          <a:ln>
            <a:noFill/>
          </a:ln>
          <a:effectLst/>
          <a:extLst>
            <a:ext uri="{FAA26D3D-D897-4be2-8F04-BA451C77F1D7}">
              <ma14:placeholderFlag xmlns="" xmlns:ma14="http://schemas.microsoft.com/office/mac/drawingml/2011/main" val="1"/>
            </a:ex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pattFill prst="narHorz">
                  <a:fgClr>
                    <a:schemeClr val="tx1"/>
                  </a:fgClr>
                  <a:bgClr>
                    <a:schemeClr val="bg1"/>
                  </a:bgClr>
                </a:patt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0478" tIns="44445" rIns="90478" bIns="44445" numCol="1" anchor="t" anchorCtr="0" compatLnSpc="1">
            <a:prstTxWarp prst="textNoShape">
              <a:avLst/>
            </a:prstTxWarp>
          </a:bodyPr>
          <a:lstStyle>
            <a:lvl1pPr marL="285750" indent="-285750" algn="l" rtl="0" eaLnBrk="0" fontAlgn="base" hangingPunct="0">
              <a:lnSpc>
                <a:spcPct val="90000"/>
              </a:lnSpc>
              <a:spcBef>
                <a:spcPct val="30000"/>
              </a:spcBef>
              <a:spcAft>
                <a:spcPct val="0"/>
              </a:spcAft>
              <a:buSzPct val="100000"/>
              <a:buChar char="•"/>
              <a:defRPr sz="2400">
                <a:solidFill>
                  <a:schemeClr val="tx1"/>
                </a:solidFill>
                <a:latin typeface="Gill Sans" charset="0"/>
                <a:ea typeface="ＭＳ Ｐゴシック" charset="0"/>
                <a:cs typeface="Gill Sans" charset="0"/>
              </a:defRPr>
            </a:lvl1pPr>
            <a:lvl2pPr marL="685800" indent="-228600" algn="l" rtl="0" eaLnBrk="0" fontAlgn="base" hangingPunct="0">
              <a:lnSpc>
                <a:spcPct val="90000"/>
              </a:lnSpc>
              <a:spcBef>
                <a:spcPct val="30000"/>
              </a:spcBef>
              <a:spcAft>
                <a:spcPct val="0"/>
              </a:spcAft>
              <a:buSzPct val="100000"/>
              <a:buChar char="–"/>
              <a:defRPr sz="2200">
                <a:solidFill>
                  <a:schemeClr val="tx1"/>
                </a:solidFill>
                <a:latin typeface="Gill Sans" charset="0"/>
                <a:ea typeface="Gill Sans" charset="0"/>
                <a:cs typeface="Gill Sans" charset="0"/>
              </a:defRPr>
            </a:lvl2pPr>
            <a:lvl3pPr marL="1143000" indent="-228600" algn="l" rtl="0" eaLnBrk="0" fontAlgn="base" hangingPunct="0">
              <a:lnSpc>
                <a:spcPct val="90000"/>
              </a:lnSpc>
              <a:spcBef>
                <a:spcPct val="30000"/>
              </a:spcBef>
              <a:spcAft>
                <a:spcPct val="0"/>
              </a:spcAft>
              <a:buSzPct val="100000"/>
              <a:buChar char="»"/>
              <a:defRPr sz="2000">
                <a:solidFill>
                  <a:schemeClr val="tx1"/>
                </a:solidFill>
                <a:latin typeface="Gill Sans" charset="0"/>
                <a:ea typeface="Gill Sans" charset="0"/>
                <a:cs typeface="Gill Sans" charset="0"/>
              </a:defRPr>
            </a:lvl3pPr>
            <a:lvl4pPr marL="1543050" indent="-171450" algn="l" rtl="0" eaLnBrk="0" fontAlgn="base" hangingPunct="0">
              <a:lnSpc>
                <a:spcPct val="90000"/>
              </a:lnSpc>
              <a:spcBef>
                <a:spcPct val="30000"/>
              </a:spcBef>
              <a:spcAft>
                <a:spcPct val="0"/>
              </a:spcAft>
              <a:buSzPct val="100000"/>
              <a:buChar char="•"/>
              <a:defRPr sz="2000">
                <a:solidFill>
                  <a:schemeClr val="tx1"/>
                </a:solidFill>
                <a:latin typeface="Gill Sans" charset="0"/>
                <a:ea typeface="Gill Sans" charset="0"/>
                <a:cs typeface="Gill Sans" charset="0"/>
              </a:defRPr>
            </a:lvl4pPr>
            <a:lvl5pPr marL="2000250" indent="-171450" algn="l" rtl="0" eaLnBrk="0" fontAlgn="base" hangingPunct="0">
              <a:lnSpc>
                <a:spcPct val="90000"/>
              </a:lnSpc>
              <a:spcBef>
                <a:spcPct val="30000"/>
              </a:spcBef>
              <a:spcAft>
                <a:spcPct val="0"/>
              </a:spcAft>
              <a:buSzPct val="100000"/>
              <a:buChar char="–"/>
              <a:defRPr sz="2000">
                <a:solidFill>
                  <a:schemeClr val="tx1"/>
                </a:solidFill>
                <a:latin typeface="Gill Sans" charset="0"/>
                <a:ea typeface="Gill Sans" charset="0"/>
                <a:cs typeface="Gill Sans" charset="0"/>
              </a:defRPr>
            </a:lvl5pPr>
            <a:lvl6pPr marL="2457450" indent="-171450" algn="l" rtl="0" eaLnBrk="0" fontAlgn="base" hangingPunct="0">
              <a:lnSpc>
                <a:spcPct val="90000"/>
              </a:lnSpc>
              <a:spcBef>
                <a:spcPct val="30000"/>
              </a:spcBef>
              <a:spcAft>
                <a:spcPct val="0"/>
              </a:spcAft>
              <a:buSzPct val="100000"/>
              <a:buChar char="–"/>
              <a:defRPr sz="2000" b="1">
                <a:solidFill>
                  <a:schemeClr val="tx1"/>
                </a:solidFill>
                <a:latin typeface="+mn-lt"/>
              </a:defRPr>
            </a:lvl6pPr>
            <a:lvl7pPr marL="2914650" indent="-171450" algn="l" rtl="0" eaLnBrk="0" fontAlgn="base" hangingPunct="0">
              <a:lnSpc>
                <a:spcPct val="90000"/>
              </a:lnSpc>
              <a:spcBef>
                <a:spcPct val="30000"/>
              </a:spcBef>
              <a:spcAft>
                <a:spcPct val="0"/>
              </a:spcAft>
              <a:buSzPct val="100000"/>
              <a:buChar char="–"/>
              <a:defRPr sz="2000" b="1">
                <a:solidFill>
                  <a:schemeClr val="tx1"/>
                </a:solidFill>
                <a:latin typeface="+mn-lt"/>
              </a:defRPr>
            </a:lvl7pPr>
            <a:lvl8pPr marL="3371850" indent="-171450" algn="l" rtl="0" eaLnBrk="0" fontAlgn="base" hangingPunct="0">
              <a:lnSpc>
                <a:spcPct val="90000"/>
              </a:lnSpc>
              <a:spcBef>
                <a:spcPct val="30000"/>
              </a:spcBef>
              <a:spcAft>
                <a:spcPct val="0"/>
              </a:spcAft>
              <a:buSzPct val="100000"/>
              <a:buChar char="–"/>
              <a:defRPr sz="2000" b="1">
                <a:solidFill>
                  <a:schemeClr val="tx1"/>
                </a:solidFill>
                <a:latin typeface="+mn-lt"/>
              </a:defRPr>
            </a:lvl8pPr>
            <a:lvl9pPr marL="3829050" indent="-171450" algn="l" rtl="0" eaLnBrk="0" fontAlgn="base" hangingPunct="0">
              <a:lnSpc>
                <a:spcPct val="90000"/>
              </a:lnSpc>
              <a:spcBef>
                <a:spcPct val="30000"/>
              </a:spcBef>
              <a:spcAft>
                <a:spcPct val="0"/>
              </a:spcAft>
              <a:buSzPct val="100000"/>
              <a:buChar char="–"/>
              <a:defRPr sz="2000" b="1">
                <a:solidFill>
                  <a:schemeClr val="tx1"/>
                </a:solidFill>
                <a:latin typeface="+mn-lt"/>
              </a:defRPr>
            </a:lvl9pPr>
          </a:lstStyle>
          <a:p>
            <a:r>
              <a:rPr lang="en-GB" sz="2000" b="0" kern="0" dirty="0"/>
              <a:t>Child </a:t>
            </a:r>
            <a:r>
              <a:rPr lang="en-GB" sz="2000" b="0" kern="0" dirty="0" err="1"/>
              <a:t>thr_exit</a:t>
            </a:r>
            <a:r>
              <a:rPr lang="en-GB" sz="2000" b="0" kern="0" dirty="0"/>
              <a:t>() function:</a:t>
            </a:r>
          </a:p>
          <a:p>
            <a:pPr lvl="1"/>
            <a:r>
              <a:rPr lang="en-GB" sz="1800" b="0" kern="0" dirty="0"/>
              <a:t>Line A: Child thread locks the mutex (</a:t>
            </a:r>
            <a:r>
              <a:rPr lang="en-GB" sz="1800" b="0" kern="0" dirty="0" err="1"/>
              <a:t>pthread_mutex_lock</a:t>
            </a:r>
            <a:r>
              <a:rPr lang="en-GB" sz="1800" b="0" kern="0" dirty="0"/>
              <a:t>(&amp;m)).</a:t>
            </a:r>
          </a:p>
          <a:p>
            <a:pPr lvl="1"/>
            <a:r>
              <a:rPr lang="en-GB" sz="1800" b="0" kern="0" dirty="0"/>
              <a:t>Line B: It signals the condition variable (</a:t>
            </a:r>
            <a:r>
              <a:rPr lang="en-GB" sz="1800" b="0" kern="0" dirty="0" err="1"/>
              <a:t>pthread_cond_signal</a:t>
            </a:r>
            <a:r>
              <a:rPr lang="en-GB" sz="1800" b="0" kern="0" dirty="0"/>
              <a:t>(&amp;c)) to notify the parent that it has completed.</a:t>
            </a:r>
          </a:p>
          <a:p>
            <a:pPr lvl="1"/>
            <a:r>
              <a:rPr lang="en-GB" sz="1800" b="0" kern="0" dirty="0"/>
              <a:t>Line C: It then unlocks the mutex (</a:t>
            </a:r>
            <a:r>
              <a:rPr lang="en-GB" sz="1800" b="0" kern="0" dirty="0" err="1"/>
              <a:t>pthread_mutex_unlock</a:t>
            </a:r>
            <a:r>
              <a:rPr lang="en-GB" sz="1800" b="0" kern="0" dirty="0"/>
              <a:t>(&amp;m)).</a:t>
            </a:r>
          </a:p>
          <a:p>
            <a:r>
              <a:rPr lang="en-GB" sz="2000" b="0" kern="0" dirty="0"/>
              <a:t>Parent </a:t>
            </a:r>
            <a:r>
              <a:rPr lang="en-GB" sz="2000" b="0" kern="0" dirty="0" err="1"/>
              <a:t>thr_join</a:t>
            </a:r>
            <a:r>
              <a:rPr lang="en-GB" sz="2000" b="0" kern="0" dirty="0"/>
              <a:t>() function:</a:t>
            </a:r>
          </a:p>
          <a:p>
            <a:pPr lvl="1"/>
            <a:r>
              <a:rPr lang="en-GB" sz="1600" b="0" kern="0" dirty="0"/>
              <a:t>Line X: P</a:t>
            </a:r>
            <a:r>
              <a:rPr lang="en-GB" sz="1800" b="0" kern="0" dirty="0"/>
              <a:t>arent thread locks the mutex (</a:t>
            </a:r>
            <a:r>
              <a:rPr lang="en-GB" sz="1800" b="0" kern="0" dirty="0" err="1"/>
              <a:t>pthread_mutex_lock</a:t>
            </a:r>
            <a:r>
              <a:rPr lang="en-GB" sz="1800" b="0" kern="0" dirty="0"/>
              <a:t>(&amp;m)).</a:t>
            </a:r>
          </a:p>
          <a:p>
            <a:pPr lvl="1"/>
            <a:r>
              <a:rPr lang="en-GB" sz="1800" b="0" kern="0" dirty="0"/>
              <a:t>Line Y: It waits on the condition variable (</a:t>
            </a:r>
            <a:r>
              <a:rPr lang="en-GB" sz="1800" b="0" kern="0" dirty="0" err="1"/>
              <a:t>pthread_cond_wait</a:t>
            </a:r>
            <a:r>
              <a:rPr lang="en-GB" sz="1800" b="0" kern="0" dirty="0"/>
              <a:t>(&amp;c, &amp;m)). This releases the mutex and puts the parent to sleep until it is </a:t>
            </a:r>
            <a:r>
              <a:rPr lang="en-GB" sz="1800" b="0" kern="0" dirty="0" err="1"/>
              <a:t>signaled</a:t>
            </a:r>
            <a:r>
              <a:rPr lang="en-GB" sz="1800" b="0" kern="0" dirty="0"/>
              <a:t>.</a:t>
            </a:r>
          </a:p>
          <a:p>
            <a:pPr lvl="1"/>
            <a:r>
              <a:rPr lang="en-GB" sz="1800" b="0" kern="0" dirty="0"/>
              <a:t>Line Z: Once </a:t>
            </a:r>
            <a:r>
              <a:rPr lang="en-GB" sz="1800" b="0" kern="0" dirty="0" err="1"/>
              <a:t>signaled</a:t>
            </a:r>
            <a:r>
              <a:rPr lang="en-GB" sz="1800" b="0" kern="0" dirty="0"/>
              <a:t>, it reacquires the mutex and then unlocks it (</a:t>
            </a:r>
            <a:r>
              <a:rPr lang="en-GB" sz="1800" b="0" kern="0" dirty="0" err="1"/>
              <a:t>pthread_mutex_unlock</a:t>
            </a:r>
            <a:r>
              <a:rPr lang="en-GB" sz="1800" b="0" kern="0" dirty="0"/>
              <a:t>(&amp;m)).</a:t>
            </a:r>
          </a:p>
          <a:p>
            <a:r>
              <a:rPr lang="en-GB" sz="2000" b="0" kern="0" dirty="0"/>
              <a:t>The program assumes that the parent will always call </a:t>
            </a:r>
            <a:r>
              <a:rPr lang="en-GB" sz="2000" b="0" kern="0" dirty="0" err="1"/>
              <a:t>thr_join</a:t>
            </a:r>
            <a:r>
              <a:rPr lang="en-GB" sz="2000" b="0" kern="0" dirty="0"/>
              <a:t>() (and thus wait on the condition variable) before the child calls </a:t>
            </a:r>
            <a:r>
              <a:rPr lang="en-GB" sz="2000" b="0" kern="0" dirty="0" err="1"/>
              <a:t>thr_exit</a:t>
            </a:r>
            <a:r>
              <a:rPr lang="en-GB" sz="2000" b="0" kern="0" dirty="0"/>
              <a:t>() to signal. If this ordering is not guaranteed, there is a race condition:</a:t>
            </a:r>
          </a:p>
          <a:p>
            <a:pPr lvl="1"/>
            <a:r>
              <a:rPr lang="en-GB" sz="1800" b="0" kern="0" dirty="0"/>
              <a:t>If the child calls </a:t>
            </a:r>
            <a:r>
              <a:rPr lang="en-GB" sz="1800" b="0" kern="0" dirty="0" err="1"/>
              <a:t>thr_exit</a:t>
            </a:r>
            <a:r>
              <a:rPr lang="en-GB" sz="1800" b="0" kern="0" dirty="0"/>
              <a:t>() before the parent starts waiting on </a:t>
            </a:r>
            <a:r>
              <a:rPr lang="en-GB" sz="1800" b="0" kern="0" dirty="0" err="1"/>
              <a:t>pthread_cond_wait</a:t>
            </a:r>
            <a:r>
              <a:rPr lang="en-GB" sz="1800" b="0" kern="0" dirty="0"/>
              <a:t>, the signal (</a:t>
            </a:r>
            <a:r>
              <a:rPr lang="en-GB" sz="1800" b="0" kern="0" dirty="0" err="1"/>
              <a:t>pthread_cond_signal</a:t>
            </a:r>
            <a:r>
              <a:rPr lang="en-GB" sz="1800" b="0" kern="0" dirty="0"/>
              <a:t>) may be missed because condition variables do not queue signals if no thread is waiting at that moment. As a result, the parent could block indefinitely on </a:t>
            </a:r>
            <a:r>
              <a:rPr lang="en-GB" sz="1800" b="0" kern="0" dirty="0" err="1"/>
              <a:t>pthread_cond_wait</a:t>
            </a:r>
            <a:r>
              <a:rPr lang="en-GB" sz="1800" b="0" kern="0" dirty="0"/>
              <a:t>.</a:t>
            </a:r>
          </a:p>
          <a:p>
            <a:endParaRPr lang="en-GB" sz="2000" b="0" kern="0" dirty="0"/>
          </a:p>
          <a:p>
            <a:endParaRPr lang="en-SE" sz="1800" b="0" kern="0" dirty="0"/>
          </a:p>
        </p:txBody>
      </p:sp>
      <p:graphicFrame>
        <p:nvGraphicFramePr>
          <p:cNvPr id="4" name="Table 3">
            <a:extLst>
              <a:ext uri="{FF2B5EF4-FFF2-40B4-BE49-F238E27FC236}">
                <a16:creationId xmlns:a16="http://schemas.microsoft.com/office/drawing/2014/main" id="{1883F811-354B-A945-7268-7F8B66B45AFE}"/>
              </a:ext>
            </a:extLst>
          </p:cNvPr>
          <p:cNvGraphicFramePr>
            <a:graphicFrameLocks noGrp="1"/>
          </p:cNvGraphicFramePr>
          <p:nvPr>
            <p:extLst>
              <p:ext uri="{D42A27DB-BD31-4B8C-83A1-F6EECF244321}">
                <p14:modId xmlns:p14="http://schemas.microsoft.com/office/powerpoint/2010/main" val="2945903722"/>
              </p:ext>
            </p:extLst>
          </p:nvPr>
        </p:nvGraphicFramePr>
        <p:xfrm>
          <a:off x="802807" y="4576743"/>
          <a:ext cx="3733797" cy="741680"/>
        </p:xfrm>
        <a:graphic>
          <a:graphicData uri="http://schemas.openxmlformats.org/drawingml/2006/table">
            <a:tbl>
              <a:tblPr firstRow="1" bandRow="1">
                <a:tableStyleId>{5940675A-B579-460E-94D1-54222C63F5DA}</a:tableStyleId>
              </a:tblPr>
              <a:tblGrid>
                <a:gridCol w="883071">
                  <a:extLst>
                    <a:ext uri="{9D8B030D-6E8A-4147-A177-3AD203B41FA5}">
                      <a16:colId xmlns:a16="http://schemas.microsoft.com/office/drawing/2014/main" val="1086844364"/>
                    </a:ext>
                  </a:extLst>
                </a:gridCol>
                <a:gridCol w="475121">
                  <a:extLst>
                    <a:ext uri="{9D8B030D-6E8A-4147-A177-3AD203B41FA5}">
                      <a16:colId xmlns:a16="http://schemas.microsoft.com/office/drawing/2014/main" val="318424227"/>
                    </a:ext>
                  </a:extLst>
                </a:gridCol>
                <a:gridCol w="475121">
                  <a:extLst>
                    <a:ext uri="{9D8B030D-6E8A-4147-A177-3AD203B41FA5}">
                      <a16:colId xmlns:a16="http://schemas.microsoft.com/office/drawing/2014/main" val="1529731277"/>
                    </a:ext>
                  </a:extLst>
                </a:gridCol>
                <a:gridCol w="475121">
                  <a:extLst>
                    <a:ext uri="{9D8B030D-6E8A-4147-A177-3AD203B41FA5}">
                      <a16:colId xmlns:a16="http://schemas.microsoft.com/office/drawing/2014/main" val="3292216"/>
                    </a:ext>
                  </a:extLst>
                </a:gridCol>
                <a:gridCol w="475121">
                  <a:extLst>
                    <a:ext uri="{9D8B030D-6E8A-4147-A177-3AD203B41FA5}">
                      <a16:colId xmlns:a16="http://schemas.microsoft.com/office/drawing/2014/main" val="1597044173"/>
                    </a:ext>
                  </a:extLst>
                </a:gridCol>
                <a:gridCol w="475121">
                  <a:extLst>
                    <a:ext uri="{9D8B030D-6E8A-4147-A177-3AD203B41FA5}">
                      <a16:colId xmlns:a16="http://schemas.microsoft.com/office/drawing/2014/main" val="108173016"/>
                    </a:ext>
                  </a:extLst>
                </a:gridCol>
                <a:gridCol w="475121">
                  <a:extLst>
                    <a:ext uri="{9D8B030D-6E8A-4147-A177-3AD203B41FA5}">
                      <a16:colId xmlns:a16="http://schemas.microsoft.com/office/drawing/2014/main" val="3527922092"/>
                    </a:ext>
                  </a:extLst>
                </a:gridCol>
              </a:tblGrid>
              <a:tr h="370840">
                <a:tc>
                  <a:txBody>
                    <a:bodyPr/>
                    <a:lstStyle/>
                    <a:p>
                      <a:r>
                        <a:rPr lang="en-GB" dirty="0"/>
                        <a:t>Parent</a:t>
                      </a:r>
                      <a:endParaRPr lang="en-SE" dirty="0"/>
                    </a:p>
                  </a:txBody>
                  <a:tcPr/>
                </a:tc>
                <a:tc>
                  <a:txBody>
                    <a:bodyPr/>
                    <a:lstStyle/>
                    <a:p>
                      <a:pPr algn="ctr"/>
                      <a:r>
                        <a:rPr lang="en-GB" dirty="0"/>
                        <a:t>X</a:t>
                      </a:r>
                      <a:endParaRPr lang="en-SE" dirty="0"/>
                    </a:p>
                  </a:txBody>
                  <a:tcPr/>
                </a:tc>
                <a:tc>
                  <a:txBody>
                    <a:bodyPr/>
                    <a:lstStyle/>
                    <a:p>
                      <a:pPr algn="ctr"/>
                      <a:r>
                        <a:rPr lang="en-GB" dirty="0"/>
                        <a:t>Y</a:t>
                      </a:r>
                      <a:endParaRPr lang="en-SE" dirty="0"/>
                    </a:p>
                  </a:txBody>
                  <a:tcPr/>
                </a:tc>
                <a:tc>
                  <a:txBody>
                    <a:bodyPr/>
                    <a:lstStyle/>
                    <a:p>
                      <a:pPr algn="ctr"/>
                      <a:endParaRPr lang="en-SE"/>
                    </a:p>
                  </a:txBody>
                  <a:tcPr/>
                </a:tc>
                <a:tc>
                  <a:txBody>
                    <a:bodyPr/>
                    <a:lstStyle/>
                    <a:p>
                      <a:pPr algn="ctr"/>
                      <a:endParaRPr lang="en-SE"/>
                    </a:p>
                  </a:txBody>
                  <a:tcPr/>
                </a:tc>
                <a:tc>
                  <a:txBody>
                    <a:bodyPr/>
                    <a:lstStyle/>
                    <a:p>
                      <a:pPr algn="ctr"/>
                      <a:endParaRPr lang="en-SE" dirty="0"/>
                    </a:p>
                  </a:txBody>
                  <a:tcPr/>
                </a:tc>
                <a:tc>
                  <a:txBody>
                    <a:bodyPr/>
                    <a:lstStyle/>
                    <a:p>
                      <a:pPr algn="ctr"/>
                      <a:r>
                        <a:rPr lang="en-GB" dirty="0"/>
                        <a:t>Z</a:t>
                      </a:r>
                      <a:endParaRPr lang="en-SE" dirty="0"/>
                    </a:p>
                  </a:txBody>
                  <a:tcPr/>
                </a:tc>
                <a:extLst>
                  <a:ext uri="{0D108BD9-81ED-4DB2-BD59-A6C34878D82A}">
                    <a16:rowId xmlns:a16="http://schemas.microsoft.com/office/drawing/2014/main" val="2581219298"/>
                  </a:ext>
                </a:extLst>
              </a:tr>
              <a:tr h="370840">
                <a:tc>
                  <a:txBody>
                    <a:bodyPr/>
                    <a:lstStyle/>
                    <a:p>
                      <a:r>
                        <a:rPr lang="en-GB" dirty="0"/>
                        <a:t>Child</a:t>
                      </a:r>
                      <a:endParaRPr lang="en-SE" dirty="0"/>
                    </a:p>
                  </a:txBody>
                  <a:tcPr/>
                </a:tc>
                <a:tc>
                  <a:txBody>
                    <a:bodyPr/>
                    <a:lstStyle/>
                    <a:p>
                      <a:pPr algn="ctr"/>
                      <a:endParaRPr lang="en-SE" dirty="0"/>
                    </a:p>
                  </a:txBody>
                  <a:tcPr/>
                </a:tc>
                <a:tc>
                  <a:txBody>
                    <a:bodyPr/>
                    <a:lstStyle/>
                    <a:p>
                      <a:pPr algn="ctr"/>
                      <a:endParaRPr lang="en-SE"/>
                    </a:p>
                  </a:txBody>
                  <a:tcPr/>
                </a:tc>
                <a:tc>
                  <a:txBody>
                    <a:bodyPr/>
                    <a:lstStyle/>
                    <a:p>
                      <a:pPr algn="ctr"/>
                      <a:r>
                        <a:rPr lang="en-GB" dirty="0"/>
                        <a:t>A</a:t>
                      </a:r>
                      <a:endParaRPr lang="en-SE" dirty="0"/>
                    </a:p>
                  </a:txBody>
                  <a:tcPr/>
                </a:tc>
                <a:tc>
                  <a:txBody>
                    <a:bodyPr/>
                    <a:lstStyle/>
                    <a:p>
                      <a:pPr algn="ctr"/>
                      <a:r>
                        <a:rPr lang="en-GB" dirty="0"/>
                        <a:t>B</a:t>
                      </a:r>
                      <a:endParaRPr lang="en-SE" dirty="0"/>
                    </a:p>
                  </a:txBody>
                  <a:tcPr/>
                </a:tc>
                <a:tc>
                  <a:txBody>
                    <a:bodyPr/>
                    <a:lstStyle/>
                    <a:p>
                      <a:pPr algn="ctr"/>
                      <a:r>
                        <a:rPr lang="en-GB" dirty="0"/>
                        <a:t>C</a:t>
                      </a:r>
                      <a:endParaRPr lang="en-SE" dirty="0"/>
                    </a:p>
                  </a:txBody>
                  <a:tcPr/>
                </a:tc>
                <a:tc>
                  <a:txBody>
                    <a:bodyPr/>
                    <a:lstStyle/>
                    <a:p>
                      <a:pPr algn="ctr"/>
                      <a:endParaRPr lang="en-SE" dirty="0"/>
                    </a:p>
                  </a:txBody>
                  <a:tcPr/>
                </a:tc>
                <a:extLst>
                  <a:ext uri="{0D108BD9-81ED-4DB2-BD59-A6C34878D82A}">
                    <a16:rowId xmlns:a16="http://schemas.microsoft.com/office/drawing/2014/main" val="958907213"/>
                  </a:ext>
                </a:extLst>
              </a:tr>
            </a:tbl>
          </a:graphicData>
        </a:graphic>
      </p:graphicFrame>
      <p:graphicFrame>
        <p:nvGraphicFramePr>
          <p:cNvPr id="7" name="Table 6">
            <a:extLst>
              <a:ext uri="{FF2B5EF4-FFF2-40B4-BE49-F238E27FC236}">
                <a16:creationId xmlns:a16="http://schemas.microsoft.com/office/drawing/2014/main" id="{2552F690-185D-D5A0-0992-A4426C71A77A}"/>
              </a:ext>
            </a:extLst>
          </p:cNvPr>
          <p:cNvGraphicFramePr>
            <a:graphicFrameLocks noGrp="1"/>
          </p:cNvGraphicFramePr>
          <p:nvPr>
            <p:extLst>
              <p:ext uri="{D42A27DB-BD31-4B8C-83A1-F6EECF244321}">
                <p14:modId xmlns:p14="http://schemas.microsoft.com/office/powerpoint/2010/main" val="960324555"/>
              </p:ext>
            </p:extLst>
          </p:nvPr>
        </p:nvGraphicFramePr>
        <p:xfrm>
          <a:off x="813255" y="5914279"/>
          <a:ext cx="3733797" cy="741680"/>
        </p:xfrm>
        <a:graphic>
          <a:graphicData uri="http://schemas.openxmlformats.org/drawingml/2006/table">
            <a:tbl>
              <a:tblPr firstRow="1" bandRow="1">
                <a:tableStyleId>{5940675A-B579-460E-94D1-54222C63F5DA}</a:tableStyleId>
              </a:tblPr>
              <a:tblGrid>
                <a:gridCol w="883071">
                  <a:extLst>
                    <a:ext uri="{9D8B030D-6E8A-4147-A177-3AD203B41FA5}">
                      <a16:colId xmlns:a16="http://schemas.microsoft.com/office/drawing/2014/main" val="1086844364"/>
                    </a:ext>
                  </a:extLst>
                </a:gridCol>
                <a:gridCol w="475121">
                  <a:extLst>
                    <a:ext uri="{9D8B030D-6E8A-4147-A177-3AD203B41FA5}">
                      <a16:colId xmlns:a16="http://schemas.microsoft.com/office/drawing/2014/main" val="318424227"/>
                    </a:ext>
                  </a:extLst>
                </a:gridCol>
                <a:gridCol w="475121">
                  <a:extLst>
                    <a:ext uri="{9D8B030D-6E8A-4147-A177-3AD203B41FA5}">
                      <a16:colId xmlns:a16="http://schemas.microsoft.com/office/drawing/2014/main" val="1529731277"/>
                    </a:ext>
                  </a:extLst>
                </a:gridCol>
                <a:gridCol w="475121">
                  <a:extLst>
                    <a:ext uri="{9D8B030D-6E8A-4147-A177-3AD203B41FA5}">
                      <a16:colId xmlns:a16="http://schemas.microsoft.com/office/drawing/2014/main" val="3292216"/>
                    </a:ext>
                  </a:extLst>
                </a:gridCol>
                <a:gridCol w="475121">
                  <a:extLst>
                    <a:ext uri="{9D8B030D-6E8A-4147-A177-3AD203B41FA5}">
                      <a16:colId xmlns:a16="http://schemas.microsoft.com/office/drawing/2014/main" val="1597044173"/>
                    </a:ext>
                  </a:extLst>
                </a:gridCol>
                <a:gridCol w="475121">
                  <a:extLst>
                    <a:ext uri="{9D8B030D-6E8A-4147-A177-3AD203B41FA5}">
                      <a16:colId xmlns:a16="http://schemas.microsoft.com/office/drawing/2014/main" val="108173016"/>
                    </a:ext>
                  </a:extLst>
                </a:gridCol>
                <a:gridCol w="475121">
                  <a:extLst>
                    <a:ext uri="{9D8B030D-6E8A-4147-A177-3AD203B41FA5}">
                      <a16:colId xmlns:a16="http://schemas.microsoft.com/office/drawing/2014/main" val="3527922092"/>
                    </a:ext>
                  </a:extLst>
                </a:gridCol>
              </a:tblGrid>
              <a:tr h="370840">
                <a:tc>
                  <a:txBody>
                    <a:bodyPr/>
                    <a:lstStyle/>
                    <a:p>
                      <a:r>
                        <a:rPr lang="en-GB" dirty="0"/>
                        <a:t>Parent</a:t>
                      </a:r>
                      <a:endParaRPr lang="en-SE" dirty="0"/>
                    </a:p>
                  </a:txBody>
                  <a:tcPr/>
                </a:tc>
                <a:tc>
                  <a:txBody>
                    <a:bodyPr/>
                    <a:lstStyle/>
                    <a:p>
                      <a:pPr algn="ctr"/>
                      <a:endParaRPr lang="en-SE" dirty="0"/>
                    </a:p>
                  </a:txBody>
                  <a:tcPr/>
                </a:tc>
                <a:tc>
                  <a:txBody>
                    <a:bodyPr/>
                    <a:lstStyle/>
                    <a:p>
                      <a:pPr algn="ctr"/>
                      <a:endParaRPr lang="en-SE" dirty="0"/>
                    </a:p>
                  </a:txBody>
                  <a:tcPr/>
                </a:tc>
                <a:tc>
                  <a:txBody>
                    <a:bodyPr/>
                    <a:lstStyle/>
                    <a:p>
                      <a:pPr algn="ctr"/>
                      <a:endParaRPr lang="en-SE" dirty="0"/>
                    </a:p>
                  </a:txBody>
                  <a:tcPr/>
                </a:tc>
                <a:tc>
                  <a:txBody>
                    <a:bodyPr/>
                    <a:lstStyle/>
                    <a:p>
                      <a:pPr algn="ctr"/>
                      <a:r>
                        <a:rPr lang="en-GB" dirty="0"/>
                        <a:t>X</a:t>
                      </a:r>
                      <a:endParaRPr lang="en-SE" dirty="0"/>
                    </a:p>
                  </a:txBody>
                  <a:tcPr/>
                </a:tc>
                <a:tc>
                  <a:txBody>
                    <a:bodyPr/>
                    <a:lstStyle/>
                    <a:p>
                      <a:pPr algn="ctr"/>
                      <a:r>
                        <a:rPr lang="en-GB" dirty="0"/>
                        <a:t>Y</a:t>
                      </a:r>
                      <a:endParaRPr lang="en-SE" dirty="0"/>
                    </a:p>
                  </a:txBody>
                  <a:tcPr/>
                </a:tc>
                <a:tc>
                  <a:txBody>
                    <a:bodyPr/>
                    <a:lstStyle/>
                    <a:p>
                      <a:pPr algn="ctr"/>
                      <a:endParaRPr lang="en-SE"/>
                    </a:p>
                  </a:txBody>
                  <a:tcPr/>
                </a:tc>
                <a:extLst>
                  <a:ext uri="{0D108BD9-81ED-4DB2-BD59-A6C34878D82A}">
                    <a16:rowId xmlns:a16="http://schemas.microsoft.com/office/drawing/2014/main" val="2581219298"/>
                  </a:ext>
                </a:extLst>
              </a:tr>
              <a:tr h="370840">
                <a:tc>
                  <a:txBody>
                    <a:bodyPr/>
                    <a:lstStyle/>
                    <a:p>
                      <a:r>
                        <a:rPr lang="en-GB" dirty="0"/>
                        <a:t>Child</a:t>
                      </a:r>
                      <a:endParaRPr lang="en-SE" dirty="0"/>
                    </a:p>
                  </a:txBody>
                  <a:tcPr/>
                </a:tc>
                <a:tc>
                  <a:txBody>
                    <a:bodyPr/>
                    <a:lstStyle/>
                    <a:p>
                      <a:pPr algn="ctr"/>
                      <a:r>
                        <a:rPr lang="en-GB" dirty="0"/>
                        <a:t>A</a:t>
                      </a:r>
                      <a:endParaRPr lang="en-SE" dirty="0"/>
                    </a:p>
                  </a:txBody>
                  <a:tcPr/>
                </a:tc>
                <a:tc>
                  <a:txBody>
                    <a:bodyPr/>
                    <a:lstStyle/>
                    <a:p>
                      <a:pPr algn="ctr"/>
                      <a:r>
                        <a:rPr lang="en-GB" dirty="0"/>
                        <a:t>B</a:t>
                      </a:r>
                      <a:endParaRPr lang="en-SE" dirty="0"/>
                    </a:p>
                  </a:txBody>
                  <a:tcPr/>
                </a:tc>
                <a:tc>
                  <a:txBody>
                    <a:bodyPr/>
                    <a:lstStyle/>
                    <a:p>
                      <a:pPr algn="ctr"/>
                      <a:r>
                        <a:rPr lang="en-GB" dirty="0"/>
                        <a:t>C</a:t>
                      </a:r>
                      <a:endParaRPr lang="en-SE" dirty="0"/>
                    </a:p>
                  </a:txBody>
                  <a:tcPr/>
                </a:tc>
                <a:tc>
                  <a:txBody>
                    <a:bodyPr/>
                    <a:lstStyle/>
                    <a:p>
                      <a:pPr algn="ctr"/>
                      <a:endParaRPr lang="en-SE" dirty="0"/>
                    </a:p>
                  </a:txBody>
                  <a:tcPr/>
                </a:tc>
                <a:tc>
                  <a:txBody>
                    <a:bodyPr/>
                    <a:lstStyle/>
                    <a:p>
                      <a:pPr algn="ctr"/>
                      <a:endParaRPr lang="en-SE"/>
                    </a:p>
                  </a:txBody>
                  <a:tcPr/>
                </a:tc>
                <a:tc>
                  <a:txBody>
                    <a:bodyPr/>
                    <a:lstStyle/>
                    <a:p>
                      <a:pPr algn="ctr"/>
                      <a:endParaRPr lang="en-SE" dirty="0"/>
                    </a:p>
                  </a:txBody>
                  <a:tcPr/>
                </a:tc>
                <a:extLst>
                  <a:ext uri="{0D108BD9-81ED-4DB2-BD59-A6C34878D82A}">
                    <a16:rowId xmlns:a16="http://schemas.microsoft.com/office/drawing/2014/main" val="958907213"/>
                  </a:ext>
                </a:extLst>
              </a:tr>
            </a:tbl>
          </a:graphicData>
        </a:graphic>
      </p:graphicFrame>
      <p:sp>
        <p:nvSpPr>
          <p:cNvPr id="13" name="文本框 8">
            <a:extLst>
              <a:ext uri="{FF2B5EF4-FFF2-40B4-BE49-F238E27FC236}">
                <a16:creationId xmlns:a16="http://schemas.microsoft.com/office/drawing/2014/main" id="{9347C3B6-C21E-6182-775F-E60A6E0E2B1B}"/>
              </a:ext>
            </a:extLst>
          </p:cNvPr>
          <p:cNvSpPr txBox="1"/>
          <p:nvPr/>
        </p:nvSpPr>
        <p:spPr>
          <a:xfrm>
            <a:off x="717379" y="3920915"/>
            <a:ext cx="3999958" cy="677108"/>
          </a:xfrm>
          <a:prstGeom prst="rect">
            <a:avLst/>
          </a:prstGeom>
          <a:noFill/>
        </p:spPr>
        <p:txBody>
          <a:bodyPr wrap="square" rtlCol="0">
            <a:spAutoFit/>
          </a:bodyPr>
          <a:lstStyle/>
          <a:p>
            <a:r>
              <a:rPr lang="en-US" b="0" kern="0" dirty="0">
                <a:latin typeface="Gill Sans" charset="0"/>
              </a:rPr>
              <a:t>Scenario</a:t>
            </a:r>
            <a:r>
              <a:rPr lang="en-US" sz="2000" dirty="0"/>
              <a:t> </a:t>
            </a:r>
            <a:r>
              <a:rPr lang="en-US" b="0" kern="0" dirty="0">
                <a:latin typeface="Gill Sans" charset="0"/>
              </a:rPr>
              <a:t>1: Parent calls </a:t>
            </a:r>
            <a:r>
              <a:rPr lang="en-GB" b="0" kern="0" dirty="0" err="1">
                <a:latin typeface="Gill Sans" charset="0"/>
              </a:rPr>
              <a:t>thr_join</a:t>
            </a:r>
            <a:r>
              <a:rPr lang="en-GB" b="0" kern="0" dirty="0">
                <a:latin typeface="Gill Sans" charset="0"/>
              </a:rPr>
              <a:t>() first. Works correctly.</a:t>
            </a:r>
            <a:r>
              <a:rPr lang="en-US" b="0" kern="0" dirty="0">
                <a:latin typeface="Gill Sans" charset="0"/>
              </a:rPr>
              <a:t> </a:t>
            </a:r>
          </a:p>
        </p:txBody>
      </p:sp>
      <p:sp>
        <p:nvSpPr>
          <p:cNvPr id="15" name="文本框 8">
            <a:extLst>
              <a:ext uri="{FF2B5EF4-FFF2-40B4-BE49-F238E27FC236}">
                <a16:creationId xmlns:a16="http://schemas.microsoft.com/office/drawing/2014/main" id="{5F5A7023-863A-3B58-2CAE-A5CCBF87C48C}"/>
              </a:ext>
            </a:extLst>
          </p:cNvPr>
          <p:cNvSpPr txBox="1"/>
          <p:nvPr/>
        </p:nvSpPr>
        <p:spPr>
          <a:xfrm>
            <a:off x="776812" y="5279732"/>
            <a:ext cx="3770240" cy="677108"/>
          </a:xfrm>
          <a:prstGeom prst="rect">
            <a:avLst/>
          </a:prstGeom>
          <a:noFill/>
        </p:spPr>
        <p:txBody>
          <a:bodyPr wrap="square" rtlCol="0">
            <a:spAutoFit/>
          </a:bodyPr>
          <a:lstStyle/>
          <a:p>
            <a:r>
              <a:rPr lang="en-US" b="0" kern="0" dirty="0">
                <a:latin typeface="Gill Sans" charset="0"/>
              </a:rPr>
              <a:t>Scenario</a:t>
            </a:r>
            <a:r>
              <a:rPr lang="en-US" sz="2000" dirty="0"/>
              <a:t> </a:t>
            </a:r>
            <a:r>
              <a:rPr lang="en-US" sz="2000" b="0" kern="0" dirty="0">
                <a:latin typeface="Gill Sans" charset="0"/>
              </a:rPr>
              <a:t>2</a:t>
            </a:r>
            <a:r>
              <a:rPr lang="en-US" b="0" kern="0" dirty="0">
                <a:latin typeface="Gill Sans" charset="0"/>
              </a:rPr>
              <a:t>: Child calls </a:t>
            </a:r>
            <a:r>
              <a:rPr lang="en-GB" b="0" kern="0" dirty="0" err="1">
                <a:latin typeface="Gill Sans" charset="0"/>
              </a:rPr>
              <a:t>thr_exit</a:t>
            </a:r>
            <a:r>
              <a:rPr lang="en-GB" b="0" kern="0" dirty="0">
                <a:latin typeface="Gill Sans" charset="0"/>
              </a:rPr>
              <a:t>() first. Parent blocks forever!</a:t>
            </a:r>
            <a:endParaRPr lang="en-US" b="0" kern="0" dirty="0">
              <a:latin typeface="Gill Sans" charset="0"/>
            </a:endParaRPr>
          </a:p>
        </p:txBody>
      </p:sp>
      <p:sp>
        <p:nvSpPr>
          <p:cNvPr id="29" name="Plassholder for innhold 2">
            <a:extLst>
              <a:ext uri="{FF2B5EF4-FFF2-40B4-BE49-F238E27FC236}">
                <a16:creationId xmlns:a16="http://schemas.microsoft.com/office/drawing/2014/main" id="{0B470588-EF25-D95D-EBF0-0FF116034143}"/>
              </a:ext>
            </a:extLst>
          </p:cNvPr>
          <p:cNvSpPr txBox="1">
            <a:spLocks/>
          </p:cNvSpPr>
          <p:nvPr/>
        </p:nvSpPr>
        <p:spPr bwMode="auto">
          <a:xfrm>
            <a:off x="354932" y="769075"/>
            <a:ext cx="4372796" cy="3197214"/>
          </a:xfrm>
          <a:prstGeom prst="rect">
            <a:avLst/>
          </a:prstGeom>
          <a:noFill/>
          <a:ln>
            <a:solidFill>
              <a:schemeClr val="accent1">
                <a:lumMod val="50000"/>
              </a:schemeClr>
            </a:solidFill>
          </a:ln>
          <a:effectLst/>
          <a:extLst>
            <a:ext uri="{FAA26D3D-D897-4be2-8F04-BA451C77F1D7}">
              <ma14:placeholderFlag xmlns="" xmlns:ma14="http://schemas.microsoft.com/office/mac/drawingml/2011/main" val="1"/>
            </a:ex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pattFill prst="narHorz">
                  <a:fgClr>
                    <a:schemeClr val="tx1"/>
                  </a:fgClr>
                  <a:bgClr>
                    <a:schemeClr val="bg1"/>
                  </a:bgClr>
                </a:patt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0478" tIns="44445" rIns="90478" bIns="44445" numCol="1" anchor="t" anchorCtr="0" compatLnSpc="1">
            <a:prstTxWarp prst="textNoShape">
              <a:avLst/>
            </a:prstTxWarp>
            <a:normAutofit fontScale="92500"/>
          </a:bodyPr>
          <a:lstStyle>
            <a:lvl1pPr marL="285750" indent="-285750" algn="l" rtl="0" eaLnBrk="0" fontAlgn="base" hangingPunct="0">
              <a:lnSpc>
                <a:spcPct val="90000"/>
              </a:lnSpc>
              <a:spcBef>
                <a:spcPct val="30000"/>
              </a:spcBef>
              <a:spcAft>
                <a:spcPct val="0"/>
              </a:spcAft>
              <a:buSzPct val="100000"/>
              <a:buChar char="•"/>
              <a:defRPr sz="2400">
                <a:solidFill>
                  <a:schemeClr val="tx1"/>
                </a:solidFill>
                <a:latin typeface="Gill Sans" charset="0"/>
                <a:ea typeface="ＭＳ Ｐゴシック" charset="0"/>
                <a:cs typeface="Gill Sans" charset="0"/>
              </a:defRPr>
            </a:lvl1pPr>
            <a:lvl2pPr marL="685800" indent="-228600" algn="l" rtl="0" eaLnBrk="0" fontAlgn="base" hangingPunct="0">
              <a:lnSpc>
                <a:spcPct val="90000"/>
              </a:lnSpc>
              <a:spcBef>
                <a:spcPct val="30000"/>
              </a:spcBef>
              <a:spcAft>
                <a:spcPct val="0"/>
              </a:spcAft>
              <a:buSzPct val="100000"/>
              <a:buChar char="–"/>
              <a:defRPr sz="2200">
                <a:solidFill>
                  <a:schemeClr val="tx1"/>
                </a:solidFill>
                <a:latin typeface="Gill Sans" charset="0"/>
                <a:ea typeface="Gill Sans" charset="0"/>
                <a:cs typeface="Gill Sans" charset="0"/>
              </a:defRPr>
            </a:lvl2pPr>
            <a:lvl3pPr marL="1143000" indent="-228600" algn="l" rtl="0" eaLnBrk="0" fontAlgn="base" hangingPunct="0">
              <a:lnSpc>
                <a:spcPct val="90000"/>
              </a:lnSpc>
              <a:spcBef>
                <a:spcPct val="30000"/>
              </a:spcBef>
              <a:spcAft>
                <a:spcPct val="0"/>
              </a:spcAft>
              <a:buSzPct val="100000"/>
              <a:buChar char="»"/>
              <a:defRPr sz="2000">
                <a:solidFill>
                  <a:schemeClr val="tx1"/>
                </a:solidFill>
                <a:latin typeface="Gill Sans" charset="0"/>
                <a:ea typeface="Gill Sans" charset="0"/>
                <a:cs typeface="Gill Sans" charset="0"/>
              </a:defRPr>
            </a:lvl3pPr>
            <a:lvl4pPr marL="1543050" indent="-171450" algn="l" rtl="0" eaLnBrk="0" fontAlgn="base" hangingPunct="0">
              <a:lnSpc>
                <a:spcPct val="90000"/>
              </a:lnSpc>
              <a:spcBef>
                <a:spcPct val="30000"/>
              </a:spcBef>
              <a:spcAft>
                <a:spcPct val="0"/>
              </a:spcAft>
              <a:buSzPct val="100000"/>
              <a:buChar char="•"/>
              <a:defRPr sz="2000">
                <a:solidFill>
                  <a:schemeClr val="tx1"/>
                </a:solidFill>
                <a:latin typeface="Gill Sans" charset="0"/>
                <a:ea typeface="Gill Sans" charset="0"/>
                <a:cs typeface="Gill Sans" charset="0"/>
              </a:defRPr>
            </a:lvl4pPr>
            <a:lvl5pPr marL="2000250" indent="-171450" algn="l" rtl="0" eaLnBrk="0" fontAlgn="base" hangingPunct="0">
              <a:lnSpc>
                <a:spcPct val="90000"/>
              </a:lnSpc>
              <a:spcBef>
                <a:spcPct val="30000"/>
              </a:spcBef>
              <a:spcAft>
                <a:spcPct val="0"/>
              </a:spcAft>
              <a:buSzPct val="100000"/>
              <a:buChar char="–"/>
              <a:defRPr sz="2000">
                <a:solidFill>
                  <a:schemeClr val="tx1"/>
                </a:solidFill>
                <a:latin typeface="Gill Sans" charset="0"/>
                <a:ea typeface="Gill Sans" charset="0"/>
                <a:cs typeface="Gill Sans" charset="0"/>
              </a:defRPr>
            </a:lvl5pPr>
            <a:lvl6pPr marL="2457450" indent="-171450" algn="l" rtl="0" eaLnBrk="0" fontAlgn="base" hangingPunct="0">
              <a:lnSpc>
                <a:spcPct val="90000"/>
              </a:lnSpc>
              <a:spcBef>
                <a:spcPct val="30000"/>
              </a:spcBef>
              <a:spcAft>
                <a:spcPct val="0"/>
              </a:spcAft>
              <a:buSzPct val="100000"/>
              <a:buChar char="–"/>
              <a:defRPr sz="2000" b="1">
                <a:solidFill>
                  <a:schemeClr val="tx1"/>
                </a:solidFill>
                <a:latin typeface="+mn-lt"/>
              </a:defRPr>
            </a:lvl6pPr>
            <a:lvl7pPr marL="2914650" indent="-171450" algn="l" rtl="0" eaLnBrk="0" fontAlgn="base" hangingPunct="0">
              <a:lnSpc>
                <a:spcPct val="90000"/>
              </a:lnSpc>
              <a:spcBef>
                <a:spcPct val="30000"/>
              </a:spcBef>
              <a:spcAft>
                <a:spcPct val="0"/>
              </a:spcAft>
              <a:buSzPct val="100000"/>
              <a:buChar char="–"/>
              <a:defRPr sz="2000" b="1">
                <a:solidFill>
                  <a:schemeClr val="tx1"/>
                </a:solidFill>
                <a:latin typeface="+mn-lt"/>
              </a:defRPr>
            </a:lvl7pPr>
            <a:lvl8pPr marL="3371850" indent="-171450" algn="l" rtl="0" eaLnBrk="0" fontAlgn="base" hangingPunct="0">
              <a:lnSpc>
                <a:spcPct val="90000"/>
              </a:lnSpc>
              <a:spcBef>
                <a:spcPct val="30000"/>
              </a:spcBef>
              <a:spcAft>
                <a:spcPct val="0"/>
              </a:spcAft>
              <a:buSzPct val="100000"/>
              <a:buChar char="–"/>
              <a:defRPr sz="2000" b="1">
                <a:solidFill>
                  <a:schemeClr val="tx1"/>
                </a:solidFill>
                <a:latin typeface="+mn-lt"/>
              </a:defRPr>
            </a:lvl8pPr>
            <a:lvl9pPr marL="3829050" indent="-171450" algn="l" rtl="0" eaLnBrk="0" fontAlgn="base" hangingPunct="0">
              <a:lnSpc>
                <a:spcPct val="90000"/>
              </a:lnSpc>
              <a:spcBef>
                <a:spcPct val="30000"/>
              </a:spcBef>
              <a:spcAft>
                <a:spcPct val="0"/>
              </a:spcAft>
              <a:buSzPct val="100000"/>
              <a:buChar char="–"/>
              <a:defRPr sz="2000" b="1">
                <a:solidFill>
                  <a:schemeClr val="tx1"/>
                </a:solidFill>
                <a:latin typeface="+mn-lt"/>
              </a:defRPr>
            </a:lvl9pPr>
          </a:lstStyle>
          <a:p>
            <a:pPr marL="0" indent="0">
              <a:buFontTx/>
              <a:buNone/>
            </a:pPr>
            <a:r>
              <a:rPr lang="en-GB" altLang="zh-CN" sz="1800" b="0" kern="0" dirty="0">
                <a:latin typeface="Courier New" panose="02070309020205020404" pitchFamily="49" charset="0"/>
                <a:cs typeface="Courier New" panose="02070309020205020404" pitchFamily="49" charset="0"/>
              </a:rPr>
              <a:t>//Child</a:t>
            </a:r>
          </a:p>
          <a:p>
            <a:pPr marL="0" indent="0">
              <a:buFontTx/>
              <a:buNone/>
            </a:pPr>
            <a:r>
              <a:rPr lang="en-GB" altLang="zh-CN" sz="1800" b="0" kern="0" dirty="0">
                <a:latin typeface="Courier New" panose="02070309020205020404" pitchFamily="49" charset="0"/>
                <a:cs typeface="Courier New" panose="02070309020205020404" pitchFamily="49" charset="0"/>
              </a:rPr>
              <a:t>void </a:t>
            </a:r>
            <a:r>
              <a:rPr lang="en-GB" altLang="zh-CN" sz="1800" b="0" kern="0" dirty="0" err="1">
                <a:latin typeface="Courier New" panose="02070309020205020404" pitchFamily="49" charset="0"/>
                <a:cs typeface="Courier New" panose="02070309020205020404" pitchFamily="49" charset="0"/>
              </a:rPr>
              <a:t>thr_exit</a:t>
            </a:r>
            <a:r>
              <a:rPr lang="en-GB" altLang="zh-CN" sz="1800" b="0" kern="0" dirty="0">
                <a:latin typeface="Courier New" panose="02070309020205020404" pitchFamily="49" charset="0"/>
                <a:cs typeface="Courier New" panose="02070309020205020404" pitchFamily="49" charset="0"/>
              </a:rPr>
              <a:t>(){</a:t>
            </a:r>
          </a:p>
          <a:p>
            <a:pPr marL="0" indent="0">
              <a:buFontTx/>
              <a:buNone/>
            </a:pPr>
            <a:r>
              <a:rPr lang="en-GB" altLang="zh-CN" sz="1800" b="0" kern="0" dirty="0">
                <a:latin typeface="Courier New" panose="02070309020205020404" pitchFamily="49" charset="0"/>
                <a:cs typeface="Courier New" panose="02070309020205020404" pitchFamily="49" charset="0"/>
              </a:rPr>
              <a:t>  </a:t>
            </a:r>
            <a:r>
              <a:rPr lang="en-GB" altLang="zh-CN" sz="1800" b="0" kern="0" dirty="0" err="1">
                <a:latin typeface="Courier New" panose="02070309020205020404" pitchFamily="49" charset="0"/>
                <a:cs typeface="Courier New" panose="02070309020205020404" pitchFamily="49" charset="0"/>
              </a:rPr>
              <a:t>Pthread_mutex_lock</a:t>
            </a:r>
            <a:r>
              <a:rPr lang="en-GB" altLang="zh-CN" sz="1800" b="0" kern="0" dirty="0">
                <a:latin typeface="Courier New" panose="02070309020205020404" pitchFamily="49" charset="0"/>
                <a:cs typeface="Courier New" panose="02070309020205020404" pitchFamily="49" charset="0"/>
              </a:rPr>
              <a:t>(&amp;m);//A</a:t>
            </a:r>
          </a:p>
          <a:p>
            <a:pPr marL="0" indent="0">
              <a:buFontTx/>
              <a:buNone/>
            </a:pPr>
            <a:r>
              <a:rPr lang="en-GB" altLang="zh-CN" sz="1800" b="0" kern="0" dirty="0">
                <a:latin typeface="Courier New" panose="02070309020205020404" pitchFamily="49" charset="0"/>
                <a:cs typeface="Courier New" panose="02070309020205020404" pitchFamily="49" charset="0"/>
              </a:rPr>
              <a:t>  </a:t>
            </a:r>
            <a:r>
              <a:rPr lang="en-GB" altLang="zh-CN" sz="1800" b="0" kern="0" dirty="0" err="1">
                <a:latin typeface="Courier New" panose="02070309020205020404" pitchFamily="49" charset="0"/>
                <a:cs typeface="Courier New" panose="02070309020205020404" pitchFamily="49" charset="0"/>
              </a:rPr>
              <a:t>Pthread_cond_signal</a:t>
            </a:r>
            <a:r>
              <a:rPr lang="en-GB" altLang="zh-CN" sz="1800" b="0" kern="0" dirty="0">
                <a:latin typeface="Courier New" panose="02070309020205020404" pitchFamily="49" charset="0"/>
                <a:cs typeface="Courier New" panose="02070309020205020404" pitchFamily="49" charset="0"/>
              </a:rPr>
              <a:t>(&amp;c);//B</a:t>
            </a:r>
          </a:p>
          <a:p>
            <a:pPr marL="0" indent="0">
              <a:buFontTx/>
              <a:buNone/>
            </a:pPr>
            <a:r>
              <a:rPr lang="en-GB" altLang="zh-CN" sz="1800" b="0" kern="0" dirty="0">
                <a:latin typeface="Courier New" panose="02070309020205020404" pitchFamily="49" charset="0"/>
                <a:cs typeface="Courier New" panose="02070309020205020404" pitchFamily="49" charset="0"/>
              </a:rPr>
              <a:t>  </a:t>
            </a:r>
            <a:r>
              <a:rPr lang="en-GB" altLang="zh-CN" sz="1800" b="0" kern="0" dirty="0" err="1">
                <a:latin typeface="Courier New" panose="02070309020205020404" pitchFamily="49" charset="0"/>
                <a:cs typeface="Courier New" panose="02070309020205020404" pitchFamily="49" charset="0"/>
              </a:rPr>
              <a:t>Pthread_mutex_unlock</a:t>
            </a:r>
            <a:r>
              <a:rPr lang="en-GB" altLang="zh-CN" sz="1800" b="0" kern="0" dirty="0">
                <a:latin typeface="Courier New" panose="02070309020205020404" pitchFamily="49" charset="0"/>
                <a:cs typeface="Courier New" panose="02070309020205020404" pitchFamily="49" charset="0"/>
              </a:rPr>
              <a:t>(&amp;m);}//C</a:t>
            </a:r>
          </a:p>
          <a:p>
            <a:pPr marL="0" indent="0">
              <a:buFontTx/>
              <a:buNone/>
            </a:pPr>
            <a:r>
              <a:rPr lang="en-GB" altLang="zh-CN" sz="1800" b="0" kern="0" dirty="0">
                <a:latin typeface="Courier New" panose="02070309020205020404" pitchFamily="49" charset="0"/>
                <a:cs typeface="Courier New" panose="02070309020205020404" pitchFamily="49" charset="0"/>
              </a:rPr>
              <a:t>//Parent</a:t>
            </a:r>
          </a:p>
          <a:p>
            <a:pPr marL="0" indent="0">
              <a:buFontTx/>
              <a:buNone/>
            </a:pPr>
            <a:r>
              <a:rPr lang="en-GB" altLang="zh-CN" sz="1800" b="0" kern="0" dirty="0">
                <a:latin typeface="Courier New" panose="02070309020205020404" pitchFamily="49" charset="0"/>
                <a:cs typeface="Courier New" panose="02070309020205020404" pitchFamily="49" charset="0"/>
              </a:rPr>
              <a:t>void </a:t>
            </a:r>
            <a:r>
              <a:rPr lang="en-GB" altLang="zh-CN" sz="1800" b="0" kern="0" dirty="0" err="1">
                <a:latin typeface="Courier New" panose="02070309020205020404" pitchFamily="49" charset="0"/>
                <a:cs typeface="Courier New" panose="02070309020205020404" pitchFamily="49" charset="0"/>
              </a:rPr>
              <a:t>thr_join</a:t>
            </a:r>
            <a:r>
              <a:rPr lang="en-GB" altLang="zh-CN" sz="1800" b="0" kern="0" dirty="0">
                <a:latin typeface="Courier New" panose="02070309020205020404" pitchFamily="49" charset="0"/>
                <a:cs typeface="Courier New" panose="02070309020205020404" pitchFamily="49" charset="0"/>
              </a:rPr>
              <a:t>(){</a:t>
            </a:r>
          </a:p>
          <a:p>
            <a:pPr marL="0" indent="0">
              <a:buFontTx/>
              <a:buNone/>
            </a:pPr>
            <a:r>
              <a:rPr lang="en-GB" altLang="zh-CN" sz="1800" b="0" kern="0" dirty="0">
                <a:latin typeface="Courier New" panose="02070309020205020404" pitchFamily="49" charset="0"/>
                <a:cs typeface="Courier New" panose="02070309020205020404" pitchFamily="49" charset="0"/>
              </a:rPr>
              <a:t>  </a:t>
            </a:r>
            <a:r>
              <a:rPr lang="en-GB" altLang="zh-CN" sz="1800" b="0" kern="0" dirty="0" err="1">
                <a:latin typeface="Courier New" panose="02070309020205020404" pitchFamily="49" charset="0"/>
                <a:cs typeface="Courier New" panose="02070309020205020404" pitchFamily="49" charset="0"/>
              </a:rPr>
              <a:t>Pthread_mutex_lock</a:t>
            </a:r>
            <a:r>
              <a:rPr lang="en-GB" altLang="zh-CN" sz="1800" b="0" kern="0" dirty="0">
                <a:latin typeface="Courier New" panose="02070309020205020404" pitchFamily="49" charset="0"/>
                <a:cs typeface="Courier New" panose="02070309020205020404" pitchFamily="49" charset="0"/>
              </a:rPr>
              <a:t>(&amp;m);//X</a:t>
            </a:r>
          </a:p>
          <a:p>
            <a:pPr marL="0" indent="0">
              <a:buFontTx/>
              <a:buNone/>
            </a:pPr>
            <a:r>
              <a:rPr lang="en-GB" altLang="zh-CN" sz="1800" b="0" kern="0" dirty="0">
                <a:latin typeface="Courier New" panose="02070309020205020404" pitchFamily="49" charset="0"/>
                <a:cs typeface="Courier New" panose="02070309020205020404" pitchFamily="49" charset="0"/>
              </a:rPr>
              <a:t>  </a:t>
            </a:r>
            <a:r>
              <a:rPr lang="en-GB" altLang="zh-CN" sz="1800" b="0" kern="0" dirty="0" err="1">
                <a:latin typeface="Courier New" panose="02070309020205020404" pitchFamily="49" charset="0"/>
                <a:cs typeface="Courier New" panose="02070309020205020404" pitchFamily="49" charset="0"/>
              </a:rPr>
              <a:t>Pthread_cond_wait</a:t>
            </a:r>
            <a:r>
              <a:rPr lang="en-GB" altLang="zh-CN" sz="1800" b="0" kern="0" dirty="0">
                <a:latin typeface="Courier New" panose="02070309020205020404" pitchFamily="49" charset="0"/>
                <a:cs typeface="Courier New" panose="02070309020205020404" pitchFamily="49" charset="0"/>
              </a:rPr>
              <a:t>(&amp;c, &amp;m);//Y </a:t>
            </a:r>
          </a:p>
          <a:p>
            <a:pPr marL="0" indent="0">
              <a:buFontTx/>
              <a:buNone/>
            </a:pPr>
            <a:r>
              <a:rPr lang="en-GB" altLang="zh-CN" sz="1800" b="0" kern="0" dirty="0">
                <a:latin typeface="Courier New" panose="02070309020205020404" pitchFamily="49" charset="0"/>
                <a:cs typeface="Courier New" panose="02070309020205020404" pitchFamily="49" charset="0"/>
              </a:rPr>
              <a:t>  </a:t>
            </a:r>
            <a:r>
              <a:rPr lang="en-GB" altLang="zh-CN" sz="1800" b="0" kern="0" dirty="0" err="1">
                <a:latin typeface="Courier New" panose="02070309020205020404" pitchFamily="49" charset="0"/>
                <a:cs typeface="Courier New" panose="02070309020205020404" pitchFamily="49" charset="0"/>
              </a:rPr>
              <a:t>Pthread_mutex_unlock</a:t>
            </a:r>
            <a:r>
              <a:rPr lang="en-GB" altLang="zh-CN" sz="1800" b="0" kern="0" dirty="0">
                <a:latin typeface="Courier New" panose="02070309020205020404" pitchFamily="49" charset="0"/>
                <a:cs typeface="Courier New" panose="02070309020205020404" pitchFamily="49" charset="0"/>
              </a:rPr>
              <a:t>(&amp;m);}//Z</a:t>
            </a:r>
            <a:endParaRPr lang="en-US" altLang="zh-CN" sz="1800" b="0" kern="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43175379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6E70D1-871C-CD02-796C-0AFF37B5B10A}"/>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655E9E94-21BF-87FD-B165-9070F4DE863D}"/>
              </a:ext>
            </a:extLst>
          </p:cNvPr>
          <p:cNvSpPr>
            <a:spLocks noGrp="1"/>
          </p:cNvSpPr>
          <p:nvPr>
            <p:ph type="title"/>
          </p:nvPr>
        </p:nvSpPr>
        <p:spPr>
          <a:xfrm>
            <a:off x="247416" y="205381"/>
            <a:ext cx="4762151" cy="477557"/>
          </a:xfrm>
        </p:spPr>
        <p:txBody>
          <a:bodyPr/>
          <a:lstStyle/>
          <a:p>
            <a:r>
              <a:rPr lang="en-US" altLang="zh-CN" sz="2800" dirty="0"/>
              <a:t>Incorrect: CV</a:t>
            </a:r>
            <a:r>
              <a:rPr lang="zh-CN" altLang="en-US" sz="2800" dirty="0"/>
              <a:t> </a:t>
            </a:r>
            <a:r>
              <a:rPr lang="en-US" altLang="zh-CN" sz="2800" dirty="0"/>
              <a:t>with</a:t>
            </a:r>
            <a:r>
              <a:rPr lang="zh-CN" altLang="en-US" sz="2800" dirty="0"/>
              <a:t> </a:t>
            </a:r>
            <a:r>
              <a:rPr lang="en-US" altLang="zh-CN" sz="2800" dirty="0"/>
              <a:t>Flag &amp;</a:t>
            </a:r>
            <a:r>
              <a:rPr lang="zh-CN" altLang="en-US" sz="2800" dirty="0"/>
              <a:t> </a:t>
            </a:r>
            <a:r>
              <a:rPr lang="en-US" altLang="zh-CN" sz="2800" dirty="0"/>
              <a:t>Lock</a:t>
            </a:r>
            <a:endParaRPr lang="en-US" sz="2800" dirty="0"/>
          </a:p>
        </p:txBody>
      </p:sp>
      <p:sp>
        <p:nvSpPr>
          <p:cNvPr id="27" name="Content Placeholder 6">
            <a:extLst>
              <a:ext uri="{FF2B5EF4-FFF2-40B4-BE49-F238E27FC236}">
                <a16:creationId xmlns:a16="http://schemas.microsoft.com/office/drawing/2014/main" id="{7DAE95C0-26DF-4F96-CABC-6DEE6EC6AC60}"/>
              </a:ext>
            </a:extLst>
          </p:cNvPr>
          <p:cNvSpPr txBox="1">
            <a:spLocks/>
          </p:cNvSpPr>
          <p:nvPr/>
        </p:nvSpPr>
        <p:spPr bwMode="auto">
          <a:xfrm>
            <a:off x="6813322" y="769074"/>
            <a:ext cx="5265159" cy="5989622"/>
          </a:xfrm>
          <a:prstGeom prst="rect">
            <a:avLst/>
          </a:prstGeom>
          <a:solidFill>
            <a:schemeClr val="bg1"/>
          </a:solidFill>
          <a:ln>
            <a:noFill/>
          </a:ln>
          <a:effectLst/>
          <a:extLst>
            <a:ext uri="{FAA26D3D-D897-4be2-8F04-BA451C77F1D7}">
              <ma14:placeholderFlag xmlns="" xmlns:ma14="http://schemas.microsoft.com/office/mac/drawingml/2011/main" val="1"/>
            </a:ex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pattFill prst="narHorz">
                  <a:fgClr>
                    <a:schemeClr val="tx1"/>
                  </a:fgClr>
                  <a:bgClr>
                    <a:schemeClr val="bg1"/>
                  </a:bgClr>
                </a:patt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0478" tIns="44445" rIns="90478" bIns="44445" numCol="1" anchor="t" anchorCtr="0" compatLnSpc="1">
            <a:prstTxWarp prst="textNoShape">
              <a:avLst/>
            </a:prstTxWarp>
          </a:bodyPr>
          <a:lstStyle>
            <a:lvl1pPr marL="285750" indent="-285750" algn="l" rtl="0" eaLnBrk="0" fontAlgn="base" hangingPunct="0">
              <a:lnSpc>
                <a:spcPct val="90000"/>
              </a:lnSpc>
              <a:spcBef>
                <a:spcPct val="30000"/>
              </a:spcBef>
              <a:spcAft>
                <a:spcPct val="0"/>
              </a:spcAft>
              <a:buSzPct val="100000"/>
              <a:buChar char="•"/>
              <a:defRPr sz="2400">
                <a:solidFill>
                  <a:schemeClr val="tx1"/>
                </a:solidFill>
                <a:latin typeface="Gill Sans" charset="0"/>
                <a:ea typeface="ＭＳ Ｐゴシック" charset="0"/>
                <a:cs typeface="Gill Sans" charset="0"/>
              </a:defRPr>
            </a:lvl1pPr>
            <a:lvl2pPr marL="685800" indent="-228600" algn="l" rtl="0" eaLnBrk="0" fontAlgn="base" hangingPunct="0">
              <a:lnSpc>
                <a:spcPct val="90000"/>
              </a:lnSpc>
              <a:spcBef>
                <a:spcPct val="30000"/>
              </a:spcBef>
              <a:spcAft>
                <a:spcPct val="0"/>
              </a:spcAft>
              <a:buSzPct val="100000"/>
              <a:buChar char="–"/>
              <a:defRPr sz="2200">
                <a:solidFill>
                  <a:schemeClr val="tx1"/>
                </a:solidFill>
                <a:latin typeface="Gill Sans" charset="0"/>
                <a:ea typeface="Gill Sans" charset="0"/>
                <a:cs typeface="Gill Sans" charset="0"/>
              </a:defRPr>
            </a:lvl2pPr>
            <a:lvl3pPr marL="1143000" indent="-228600" algn="l" rtl="0" eaLnBrk="0" fontAlgn="base" hangingPunct="0">
              <a:lnSpc>
                <a:spcPct val="90000"/>
              </a:lnSpc>
              <a:spcBef>
                <a:spcPct val="30000"/>
              </a:spcBef>
              <a:spcAft>
                <a:spcPct val="0"/>
              </a:spcAft>
              <a:buSzPct val="100000"/>
              <a:buChar char="»"/>
              <a:defRPr sz="2000">
                <a:solidFill>
                  <a:schemeClr val="tx1"/>
                </a:solidFill>
                <a:latin typeface="Gill Sans" charset="0"/>
                <a:ea typeface="Gill Sans" charset="0"/>
                <a:cs typeface="Gill Sans" charset="0"/>
              </a:defRPr>
            </a:lvl3pPr>
            <a:lvl4pPr marL="1543050" indent="-171450" algn="l" rtl="0" eaLnBrk="0" fontAlgn="base" hangingPunct="0">
              <a:lnSpc>
                <a:spcPct val="90000"/>
              </a:lnSpc>
              <a:spcBef>
                <a:spcPct val="30000"/>
              </a:spcBef>
              <a:spcAft>
                <a:spcPct val="0"/>
              </a:spcAft>
              <a:buSzPct val="100000"/>
              <a:buChar char="•"/>
              <a:defRPr sz="2000">
                <a:solidFill>
                  <a:schemeClr val="tx1"/>
                </a:solidFill>
                <a:latin typeface="Gill Sans" charset="0"/>
                <a:ea typeface="Gill Sans" charset="0"/>
                <a:cs typeface="Gill Sans" charset="0"/>
              </a:defRPr>
            </a:lvl4pPr>
            <a:lvl5pPr marL="2000250" indent="-171450" algn="l" rtl="0" eaLnBrk="0" fontAlgn="base" hangingPunct="0">
              <a:lnSpc>
                <a:spcPct val="90000"/>
              </a:lnSpc>
              <a:spcBef>
                <a:spcPct val="30000"/>
              </a:spcBef>
              <a:spcAft>
                <a:spcPct val="0"/>
              </a:spcAft>
              <a:buSzPct val="100000"/>
              <a:buChar char="–"/>
              <a:defRPr sz="2000">
                <a:solidFill>
                  <a:schemeClr val="tx1"/>
                </a:solidFill>
                <a:latin typeface="Gill Sans" charset="0"/>
                <a:ea typeface="Gill Sans" charset="0"/>
                <a:cs typeface="Gill Sans" charset="0"/>
              </a:defRPr>
            </a:lvl5pPr>
            <a:lvl6pPr marL="2457450" indent="-171450" algn="l" rtl="0" eaLnBrk="0" fontAlgn="base" hangingPunct="0">
              <a:lnSpc>
                <a:spcPct val="90000"/>
              </a:lnSpc>
              <a:spcBef>
                <a:spcPct val="30000"/>
              </a:spcBef>
              <a:spcAft>
                <a:spcPct val="0"/>
              </a:spcAft>
              <a:buSzPct val="100000"/>
              <a:buChar char="–"/>
              <a:defRPr sz="2000" b="1">
                <a:solidFill>
                  <a:schemeClr val="tx1"/>
                </a:solidFill>
                <a:latin typeface="+mn-lt"/>
              </a:defRPr>
            </a:lvl6pPr>
            <a:lvl7pPr marL="2914650" indent="-171450" algn="l" rtl="0" eaLnBrk="0" fontAlgn="base" hangingPunct="0">
              <a:lnSpc>
                <a:spcPct val="90000"/>
              </a:lnSpc>
              <a:spcBef>
                <a:spcPct val="30000"/>
              </a:spcBef>
              <a:spcAft>
                <a:spcPct val="0"/>
              </a:spcAft>
              <a:buSzPct val="100000"/>
              <a:buChar char="–"/>
              <a:defRPr sz="2000" b="1">
                <a:solidFill>
                  <a:schemeClr val="tx1"/>
                </a:solidFill>
                <a:latin typeface="+mn-lt"/>
              </a:defRPr>
            </a:lvl7pPr>
            <a:lvl8pPr marL="3371850" indent="-171450" algn="l" rtl="0" eaLnBrk="0" fontAlgn="base" hangingPunct="0">
              <a:lnSpc>
                <a:spcPct val="90000"/>
              </a:lnSpc>
              <a:spcBef>
                <a:spcPct val="30000"/>
              </a:spcBef>
              <a:spcAft>
                <a:spcPct val="0"/>
              </a:spcAft>
              <a:buSzPct val="100000"/>
              <a:buChar char="–"/>
              <a:defRPr sz="2000" b="1">
                <a:solidFill>
                  <a:schemeClr val="tx1"/>
                </a:solidFill>
                <a:latin typeface="+mn-lt"/>
              </a:defRPr>
            </a:lvl8pPr>
            <a:lvl9pPr marL="3829050" indent="-171450" algn="l" rtl="0" eaLnBrk="0" fontAlgn="base" hangingPunct="0">
              <a:lnSpc>
                <a:spcPct val="90000"/>
              </a:lnSpc>
              <a:spcBef>
                <a:spcPct val="30000"/>
              </a:spcBef>
              <a:spcAft>
                <a:spcPct val="0"/>
              </a:spcAft>
              <a:buSzPct val="100000"/>
              <a:buChar char="–"/>
              <a:defRPr sz="2000" b="1">
                <a:solidFill>
                  <a:schemeClr val="tx1"/>
                </a:solidFill>
                <a:latin typeface="+mn-lt"/>
              </a:defRPr>
            </a:lvl9pPr>
          </a:lstStyle>
          <a:p>
            <a:r>
              <a:rPr lang="en-GB" sz="2000" b="0" kern="0" dirty="0"/>
              <a:t>Add a Boolean flag </a:t>
            </a:r>
            <a:r>
              <a:rPr lang="en-GB" sz="2000" b="0" kern="0" dirty="0" err="1"/>
              <a:t>child_done</a:t>
            </a:r>
            <a:r>
              <a:rPr lang="en-GB" sz="2000" b="0" kern="0" dirty="0"/>
              <a:t>:</a:t>
            </a:r>
            <a:endParaRPr lang="en-SE" sz="2000" b="0" kern="0" dirty="0"/>
          </a:p>
          <a:p>
            <a:pPr lvl="1"/>
            <a:r>
              <a:rPr lang="en-GB" sz="1800" b="0" kern="0" dirty="0"/>
              <a:t>The </a:t>
            </a:r>
            <a:r>
              <a:rPr lang="en-GB" sz="1800" b="0" kern="0" dirty="0" err="1"/>
              <a:t>child_done</a:t>
            </a:r>
            <a:r>
              <a:rPr lang="en-GB" sz="1800" b="0" kern="0" dirty="0"/>
              <a:t> flag ensures that even if </a:t>
            </a:r>
            <a:r>
              <a:rPr lang="en-GB" sz="1800" b="0" kern="0" dirty="0" err="1"/>
              <a:t>pthread_cond_signal</a:t>
            </a:r>
            <a:r>
              <a:rPr lang="en-GB" sz="1800" b="0" kern="0" dirty="0"/>
              <a:t> occurs before </a:t>
            </a:r>
            <a:r>
              <a:rPr lang="en-GB" sz="1800" b="0" kern="0" dirty="0" err="1"/>
              <a:t>pthread_cond_wait</a:t>
            </a:r>
            <a:r>
              <a:rPr lang="en-GB" sz="1800" b="0" kern="0" dirty="0"/>
              <a:t>, the parent will not block indefinitely because it will detect that </a:t>
            </a:r>
            <a:r>
              <a:rPr lang="en-GB" sz="1800" b="0" kern="0" dirty="0" err="1"/>
              <a:t>child_done</a:t>
            </a:r>
            <a:r>
              <a:rPr lang="en-GB" sz="1800" b="0" kern="0" dirty="0"/>
              <a:t> is already set.</a:t>
            </a:r>
          </a:p>
          <a:p>
            <a:r>
              <a:rPr lang="en-GB" sz="2000" b="0" kern="0" dirty="0"/>
              <a:t>Spurious wakeup problem:</a:t>
            </a:r>
          </a:p>
          <a:p>
            <a:pPr lvl="1"/>
            <a:r>
              <a:rPr lang="en-GB" sz="1800" b="0" kern="0" dirty="0"/>
              <a:t>The program assumes that once the parent thread is awakened, the condition </a:t>
            </a:r>
            <a:r>
              <a:rPr lang="en-GB" sz="1800" b="0" kern="0" dirty="0" err="1"/>
              <a:t>child_done</a:t>
            </a:r>
            <a:r>
              <a:rPr lang="en-GB" sz="1800" b="0" kern="0" dirty="0"/>
              <a:t> is guaranteed to be true. But it is possible for </a:t>
            </a:r>
            <a:r>
              <a:rPr lang="en-GB" sz="1800" b="0" kern="0" dirty="0" err="1"/>
              <a:t>child_done</a:t>
            </a:r>
            <a:r>
              <a:rPr lang="en-GB" sz="1800" b="0" kern="0" dirty="0"/>
              <a:t> to be false. </a:t>
            </a:r>
          </a:p>
          <a:p>
            <a:pPr lvl="1"/>
            <a:r>
              <a:rPr lang="en-GB" sz="1800" b="0" kern="0" dirty="0"/>
              <a:t>The parent thread may be awakened by the system without any signal from the child thread (i.e., </a:t>
            </a:r>
            <a:r>
              <a:rPr lang="en-GB" sz="1800" b="0" kern="0" dirty="0" err="1"/>
              <a:t>pthread_cond_signal</a:t>
            </a:r>
            <a:r>
              <a:rPr lang="en-GB" sz="1800" b="0" kern="0" dirty="0"/>
              <a:t> has not been called), since system-level events such as interrupts, signals, or other system-specific mechanisms may cause a thread to wake up prematurely. This is called spurious wakeups.</a:t>
            </a:r>
          </a:p>
        </p:txBody>
      </p:sp>
      <p:sp>
        <p:nvSpPr>
          <p:cNvPr id="29" name="Plassholder for innhold 2">
            <a:extLst>
              <a:ext uri="{FF2B5EF4-FFF2-40B4-BE49-F238E27FC236}">
                <a16:creationId xmlns:a16="http://schemas.microsoft.com/office/drawing/2014/main" id="{6A453155-602B-A69D-54D6-0F8436691F49}"/>
              </a:ext>
            </a:extLst>
          </p:cNvPr>
          <p:cNvSpPr txBox="1">
            <a:spLocks/>
          </p:cNvSpPr>
          <p:nvPr/>
        </p:nvSpPr>
        <p:spPr bwMode="auto">
          <a:xfrm>
            <a:off x="354932" y="769075"/>
            <a:ext cx="6579268" cy="5158945"/>
          </a:xfrm>
          <a:prstGeom prst="rect">
            <a:avLst/>
          </a:prstGeom>
          <a:noFill/>
          <a:ln>
            <a:solidFill>
              <a:schemeClr val="accent1">
                <a:lumMod val="50000"/>
              </a:schemeClr>
            </a:solidFill>
          </a:ln>
          <a:effectLst/>
          <a:extLst>
            <a:ext uri="{FAA26D3D-D897-4be2-8F04-BA451C77F1D7}">
              <ma14:placeholderFlag xmlns="" xmlns:ma14="http://schemas.microsoft.com/office/mac/drawingml/2011/main" val="1"/>
            </a:ex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pattFill prst="narHorz">
                  <a:fgClr>
                    <a:schemeClr val="tx1"/>
                  </a:fgClr>
                  <a:bgClr>
                    <a:schemeClr val="bg1"/>
                  </a:bgClr>
                </a:patt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0478" tIns="44445" rIns="90478" bIns="44445" numCol="1" anchor="t" anchorCtr="0" compatLnSpc="1">
            <a:prstTxWarp prst="textNoShape">
              <a:avLst/>
            </a:prstTxWarp>
            <a:noAutofit/>
          </a:bodyPr>
          <a:lstStyle>
            <a:lvl1pPr marL="285750" indent="-285750" algn="l" rtl="0" eaLnBrk="0" fontAlgn="base" hangingPunct="0">
              <a:lnSpc>
                <a:spcPct val="90000"/>
              </a:lnSpc>
              <a:spcBef>
                <a:spcPct val="30000"/>
              </a:spcBef>
              <a:spcAft>
                <a:spcPct val="0"/>
              </a:spcAft>
              <a:buSzPct val="100000"/>
              <a:buChar char="•"/>
              <a:defRPr sz="2400">
                <a:solidFill>
                  <a:schemeClr val="tx1"/>
                </a:solidFill>
                <a:latin typeface="Gill Sans" charset="0"/>
                <a:ea typeface="ＭＳ Ｐゴシック" charset="0"/>
                <a:cs typeface="Gill Sans" charset="0"/>
              </a:defRPr>
            </a:lvl1pPr>
            <a:lvl2pPr marL="685800" indent="-228600" algn="l" rtl="0" eaLnBrk="0" fontAlgn="base" hangingPunct="0">
              <a:lnSpc>
                <a:spcPct val="90000"/>
              </a:lnSpc>
              <a:spcBef>
                <a:spcPct val="30000"/>
              </a:spcBef>
              <a:spcAft>
                <a:spcPct val="0"/>
              </a:spcAft>
              <a:buSzPct val="100000"/>
              <a:buChar char="–"/>
              <a:defRPr sz="2200">
                <a:solidFill>
                  <a:schemeClr val="tx1"/>
                </a:solidFill>
                <a:latin typeface="Gill Sans" charset="0"/>
                <a:ea typeface="Gill Sans" charset="0"/>
                <a:cs typeface="Gill Sans" charset="0"/>
              </a:defRPr>
            </a:lvl2pPr>
            <a:lvl3pPr marL="1143000" indent="-228600" algn="l" rtl="0" eaLnBrk="0" fontAlgn="base" hangingPunct="0">
              <a:lnSpc>
                <a:spcPct val="90000"/>
              </a:lnSpc>
              <a:spcBef>
                <a:spcPct val="30000"/>
              </a:spcBef>
              <a:spcAft>
                <a:spcPct val="0"/>
              </a:spcAft>
              <a:buSzPct val="100000"/>
              <a:buChar char="»"/>
              <a:defRPr sz="2000">
                <a:solidFill>
                  <a:schemeClr val="tx1"/>
                </a:solidFill>
                <a:latin typeface="Gill Sans" charset="0"/>
                <a:ea typeface="Gill Sans" charset="0"/>
                <a:cs typeface="Gill Sans" charset="0"/>
              </a:defRPr>
            </a:lvl3pPr>
            <a:lvl4pPr marL="1543050" indent="-171450" algn="l" rtl="0" eaLnBrk="0" fontAlgn="base" hangingPunct="0">
              <a:lnSpc>
                <a:spcPct val="90000"/>
              </a:lnSpc>
              <a:spcBef>
                <a:spcPct val="30000"/>
              </a:spcBef>
              <a:spcAft>
                <a:spcPct val="0"/>
              </a:spcAft>
              <a:buSzPct val="100000"/>
              <a:buChar char="•"/>
              <a:defRPr sz="2000">
                <a:solidFill>
                  <a:schemeClr val="tx1"/>
                </a:solidFill>
                <a:latin typeface="Gill Sans" charset="0"/>
                <a:ea typeface="Gill Sans" charset="0"/>
                <a:cs typeface="Gill Sans" charset="0"/>
              </a:defRPr>
            </a:lvl4pPr>
            <a:lvl5pPr marL="2000250" indent="-171450" algn="l" rtl="0" eaLnBrk="0" fontAlgn="base" hangingPunct="0">
              <a:lnSpc>
                <a:spcPct val="90000"/>
              </a:lnSpc>
              <a:spcBef>
                <a:spcPct val="30000"/>
              </a:spcBef>
              <a:spcAft>
                <a:spcPct val="0"/>
              </a:spcAft>
              <a:buSzPct val="100000"/>
              <a:buChar char="–"/>
              <a:defRPr sz="2000">
                <a:solidFill>
                  <a:schemeClr val="tx1"/>
                </a:solidFill>
                <a:latin typeface="Gill Sans" charset="0"/>
                <a:ea typeface="Gill Sans" charset="0"/>
                <a:cs typeface="Gill Sans" charset="0"/>
              </a:defRPr>
            </a:lvl5pPr>
            <a:lvl6pPr marL="2457450" indent="-171450" algn="l" rtl="0" eaLnBrk="0" fontAlgn="base" hangingPunct="0">
              <a:lnSpc>
                <a:spcPct val="90000"/>
              </a:lnSpc>
              <a:spcBef>
                <a:spcPct val="30000"/>
              </a:spcBef>
              <a:spcAft>
                <a:spcPct val="0"/>
              </a:spcAft>
              <a:buSzPct val="100000"/>
              <a:buChar char="–"/>
              <a:defRPr sz="2000" b="1">
                <a:solidFill>
                  <a:schemeClr val="tx1"/>
                </a:solidFill>
                <a:latin typeface="+mn-lt"/>
              </a:defRPr>
            </a:lvl6pPr>
            <a:lvl7pPr marL="2914650" indent="-171450" algn="l" rtl="0" eaLnBrk="0" fontAlgn="base" hangingPunct="0">
              <a:lnSpc>
                <a:spcPct val="90000"/>
              </a:lnSpc>
              <a:spcBef>
                <a:spcPct val="30000"/>
              </a:spcBef>
              <a:spcAft>
                <a:spcPct val="0"/>
              </a:spcAft>
              <a:buSzPct val="100000"/>
              <a:buChar char="–"/>
              <a:defRPr sz="2000" b="1">
                <a:solidFill>
                  <a:schemeClr val="tx1"/>
                </a:solidFill>
                <a:latin typeface="+mn-lt"/>
              </a:defRPr>
            </a:lvl7pPr>
            <a:lvl8pPr marL="3371850" indent="-171450" algn="l" rtl="0" eaLnBrk="0" fontAlgn="base" hangingPunct="0">
              <a:lnSpc>
                <a:spcPct val="90000"/>
              </a:lnSpc>
              <a:spcBef>
                <a:spcPct val="30000"/>
              </a:spcBef>
              <a:spcAft>
                <a:spcPct val="0"/>
              </a:spcAft>
              <a:buSzPct val="100000"/>
              <a:buChar char="–"/>
              <a:defRPr sz="2000" b="1">
                <a:solidFill>
                  <a:schemeClr val="tx1"/>
                </a:solidFill>
                <a:latin typeface="+mn-lt"/>
              </a:defRPr>
            </a:lvl8pPr>
            <a:lvl9pPr marL="3829050" indent="-171450" algn="l" rtl="0" eaLnBrk="0" fontAlgn="base" hangingPunct="0">
              <a:lnSpc>
                <a:spcPct val="90000"/>
              </a:lnSpc>
              <a:spcBef>
                <a:spcPct val="30000"/>
              </a:spcBef>
              <a:spcAft>
                <a:spcPct val="0"/>
              </a:spcAft>
              <a:buSzPct val="100000"/>
              <a:buChar char="–"/>
              <a:defRPr sz="2000" b="1">
                <a:solidFill>
                  <a:schemeClr val="tx1"/>
                </a:solidFill>
                <a:latin typeface="+mn-lt"/>
              </a:defRPr>
            </a:lvl9pPr>
          </a:lstStyle>
          <a:p>
            <a:pPr marL="0" indent="0">
              <a:buNone/>
            </a:pPr>
            <a:r>
              <a:rPr lang="en-GB" altLang="zh-CN" sz="1700" b="0" kern="0" dirty="0">
                <a:latin typeface="Courier New" panose="02070309020205020404" pitchFamily="49" charset="0"/>
                <a:cs typeface="Courier New" panose="02070309020205020404" pitchFamily="49" charset="0"/>
              </a:rPr>
              <a:t>//Child</a:t>
            </a:r>
          </a:p>
          <a:p>
            <a:pPr marL="0" indent="0">
              <a:buFontTx/>
              <a:buNone/>
            </a:pPr>
            <a:r>
              <a:rPr lang="en-GB" altLang="zh-CN" sz="1700" b="0" kern="0" dirty="0">
                <a:latin typeface="Courier New" panose="02070309020205020404" pitchFamily="49" charset="0"/>
                <a:cs typeface="Courier New" panose="02070309020205020404" pitchFamily="49" charset="0"/>
              </a:rPr>
              <a:t>bool </a:t>
            </a:r>
            <a:r>
              <a:rPr lang="en-GB" altLang="zh-CN" sz="1700" b="0" kern="0" dirty="0" err="1">
                <a:latin typeface="Courier New" panose="02070309020205020404" pitchFamily="49" charset="0"/>
                <a:cs typeface="Courier New" panose="02070309020205020404" pitchFamily="49" charset="0"/>
              </a:rPr>
              <a:t>child_done</a:t>
            </a:r>
            <a:r>
              <a:rPr lang="en-GB" altLang="zh-CN" sz="1700" b="0" kern="0" dirty="0">
                <a:latin typeface="Courier New" panose="02070309020205020404" pitchFamily="49" charset="0"/>
                <a:cs typeface="Courier New" panose="02070309020205020404" pitchFamily="49" charset="0"/>
              </a:rPr>
              <a:t> = false; //Shared state</a:t>
            </a:r>
          </a:p>
          <a:p>
            <a:pPr marL="0" indent="0">
              <a:buFontTx/>
              <a:buNone/>
            </a:pPr>
            <a:r>
              <a:rPr lang="en-GB" altLang="zh-CN" sz="1700" b="0" kern="0" dirty="0">
                <a:latin typeface="Courier New" panose="02070309020205020404" pitchFamily="49" charset="0"/>
                <a:cs typeface="Courier New" panose="02070309020205020404" pitchFamily="49" charset="0"/>
              </a:rPr>
              <a:t>void </a:t>
            </a:r>
            <a:r>
              <a:rPr lang="en-GB" altLang="zh-CN" sz="1700" b="0" kern="0" dirty="0" err="1">
                <a:latin typeface="Courier New" panose="02070309020205020404" pitchFamily="49" charset="0"/>
                <a:cs typeface="Courier New" panose="02070309020205020404" pitchFamily="49" charset="0"/>
              </a:rPr>
              <a:t>thr_exit</a:t>
            </a:r>
            <a:r>
              <a:rPr lang="en-GB" altLang="zh-CN" sz="1700" b="0" kern="0" dirty="0">
                <a:latin typeface="Courier New" panose="02070309020205020404" pitchFamily="49" charset="0"/>
                <a:cs typeface="Courier New" panose="02070309020205020404" pitchFamily="49" charset="0"/>
              </a:rPr>
              <a:t>(){</a:t>
            </a:r>
          </a:p>
          <a:p>
            <a:pPr marL="0" indent="0">
              <a:buFontTx/>
              <a:buNone/>
            </a:pPr>
            <a:r>
              <a:rPr lang="en-GB" altLang="zh-CN" sz="1700" b="0" kern="0" dirty="0">
                <a:latin typeface="Courier New" panose="02070309020205020404" pitchFamily="49" charset="0"/>
                <a:cs typeface="Courier New" panose="02070309020205020404" pitchFamily="49" charset="0"/>
              </a:rPr>
              <a:t>  </a:t>
            </a:r>
            <a:r>
              <a:rPr lang="en-GB" altLang="zh-CN" sz="1700" b="0" kern="0" dirty="0" err="1">
                <a:latin typeface="Courier New" panose="02070309020205020404" pitchFamily="49" charset="0"/>
                <a:cs typeface="Courier New" panose="02070309020205020404" pitchFamily="49" charset="0"/>
              </a:rPr>
              <a:t>pthread_mutex_lock</a:t>
            </a:r>
            <a:r>
              <a:rPr lang="en-GB" altLang="zh-CN" sz="1700" b="0" kern="0" dirty="0">
                <a:latin typeface="Courier New" panose="02070309020205020404" pitchFamily="49" charset="0"/>
                <a:cs typeface="Courier New" panose="02070309020205020404" pitchFamily="49" charset="0"/>
              </a:rPr>
              <a:t>(&amp;m); </a:t>
            </a:r>
          </a:p>
          <a:p>
            <a:pPr marL="0" indent="0">
              <a:buFontTx/>
              <a:buNone/>
            </a:pPr>
            <a:r>
              <a:rPr lang="en-GB" altLang="zh-CN" sz="1700" b="0" kern="0" dirty="0">
                <a:latin typeface="Courier New" panose="02070309020205020404" pitchFamily="49" charset="0"/>
                <a:cs typeface="Courier New" panose="02070309020205020404" pitchFamily="49" charset="0"/>
              </a:rPr>
              <a:t>  </a:t>
            </a:r>
            <a:r>
              <a:rPr lang="en-GB" altLang="zh-CN" sz="1700" b="0" kern="0" dirty="0" err="1">
                <a:latin typeface="Courier New" panose="02070309020205020404" pitchFamily="49" charset="0"/>
                <a:cs typeface="Courier New" panose="02070309020205020404" pitchFamily="49" charset="0"/>
              </a:rPr>
              <a:t>child_done</a:t>
            </a:r>
            <a:r>
              <a:rPr lang="en-GB" altLang="zh-CN" sz="1700" b="0" kern="0" dirty="0">
                <a:latin typeface="Courier New" panose="02070309020205020404" pitchFamily="49" charset="0"/>
                <a:cs typeface="Courier New" panose="02070309020205020404" pitchFamily="49" charset="0"/>
              </a:rPr>
              <a:t> = true; //Set flag</a:t>
            </a:r>
          </a:p>
          <a:p>
            <a:pPr marL="0" indent="0">
              <a:buFontTx/>
              <a:buNone/>
            </a:pPr>
            <a:r>
              <a:rPr lang="en-GB" altLang="zh-CN" sz="1700" b="0" kern="0" dirty="0">
                <a:latin typeface="Courier New" panose="02070309020205020404" pitchFamily="49" charset="0"/>
                <a:cs typeface="Courier New" panose="02070309020205020404" pitchFamily="49" charset="0"/>
              </a:rPr>
              <a:t>  </a:t>
            </a:r>
            <a:r>
              <a:rPr lang="en-GB" altLang="zh-CN" sz="1700" b="0" kern="0" dirty="0" err="1">
                <a:latin typeface="Courier New" panose="02070309020205020404" pitchFamily="49" charset="0"/>
                <a:cs typeface="Courier New" panose="02070309020205020404" pitchFamily="49" charset="0"/>
              </a:rPr>
              <a:t>pthread_cond_signal</a:t>
            </a:r>
            <a:r>
              <a:rPr lang="en-GB" altLang="zh-CN" sz="1700" b="0" kern="0" dirty="0">
                <a:latin typeface="Courier New" panose="02070309020205020404" pitchFamily="49" charset="0"/>
                <a:cs typeface="Courier New" panose="02070309020205020404" pitchFamily="49" charset="0"/>
              </a:rPr>
              <a:t>(&amp;c); //Signal parent</a:t>
            </a:r>
          </a:p>
          <a:p>
            <a:pPr marL="0" indent="0">
              <a:buFontTx/>
              <a:buNone/>
            </a:pPr>
            <a:r>
              <a:rPr lang="en-GB" altLang="zh-CN" sz="1700" b="0" kern="0" dirty="0">
                <a:latin typeface="Courier New" panose="02070309020205020404" pitchFamily="49" charset="0"/>
                <a:cs typeface="Courier New" panose="02070309020205020404" pitchFamily="49" charset="0"/>
              </a:rPr>
              <a:t>  </a:t>
            </a:r>
            <a:r>
              <a:rPr lang="en-GB" altLang="zh-CN" sz="1700" b="0" kern="0" dirty="0" err="1">
                <a:latin typeface="Courier New" panose="02070309020205020404" pitchFamily="49" charset="0"/>
                <a:cs typeface="Courier New" panose="02070309020205020404" pitchFamily="49" charset="0"/>
              </a:rPr>
              <a:t>pthread_mutex_unlock</a:t>
            </a:r>
            <a:r>
              <a:rPr lang="en-GB" altLang="zh-CN" sz="1700" b="0" kern="0" dirty="0">
                <a:latin typeface="Courier New" panose="02070309020205020404" pitchFamily="49" charset="0"/>
                <a:cs typeface="Courier New" panose="02070309020205020404" pitchFamily="49" charset="0"/>
              </a:rPr>
              <a:t>(&amp;m);</a:t>
            </a:r>
          </a:p>
          <a:p>
            <a:pPr marL="0" indent="0">
              <a:buFontTx/>
              <a:buNone/>
            </a:pPr>
            <a:r>
              <a:rPr lang="en-GB" altLang="zh-CN" sz="1700" b="0" kern="0" dirty="0">
                <a:latin typeface="Courier New" panose="02070309020205020404" pitchFamily="49" charset="0"/>
                <a:cs typeface="Courier New" panose="02070309020205020404" pitchFamily="49" charset="0"/>
              </a:rPr>
              <a:t>}</a:t>
            </a:r>
          </a:p>
          <a:p>
            <a:pPr marL="0" indent="0">
              <a:buNone/>
            </a:pPr>
            <a:r>
              <a:rPr lang="en-GB" altLang="zh-CN" sz="1700" b="0" kern="0" dirty="0">
                <a:latin typeface="Courier New" panose="02070309020205020404" pitchFamily="49" charset="0"/>
                <a:cs typeface="Courier New" panose="02070309020205020404" pitchFamily="49" charset="0"/>
              </a:rPr>
              <a:t>//Parent</a:t>
            </a:r>
          </a:p>
          <a:p>
            <a:pPr marL="0" indent="0">
              <a:buFontTx/>
              <a:buNone/>
            </a:pPr>
            <a:r>
              <a:rPr lang="en-GB" altLang="zh-CN" sz="1700" b="0" kern="0" dirty="0">
                <a:latin typeface="Courier New" panose="02070309020205020404" pitchFamily="49" charset="0"/>
                <a:cs typeface="Courier New" panose="02070309020205020404" pitchFamily="49" charset="0"/>
              </a:rPr>
              <a:t>void </a:t>
            </a:r>
            <a:r>
              <a:rPr lang="en-GB" altLang="zh-CN" sz="1700" b="0" kern="0" dirty="0" err="1">
                <a:latin typeface="Courier New" panose="02070309020205020404" pitchFamily="49" charset="0"/>
                <a:cs typeface="Courier New" panose="02070309020205020404" pitchFamily="49" charset="0"/>
              </a:rPr>
              <a:t>thr_join</a:t>
            </a:r>
            <a:r>
              <a:rPr lang="en-GB" altLang="zh-CN" sz="1700" b="0" kern="0" dirty="0">
                <a:latin typeface="Courier New" panose="02070309020205020404" pitchFamily="49" charset="0"/>
                <a:cs typeface="Courier New" panose="02070309020205020404" pitchFamily="49" charset="0"/>
              </a:rPr>
              <a:t>(){</a:t>
            </a:r>
          </a:p>
          <a:p>
            <a:pPr marL="0" indent="0">
              <a:buFontTx/>
              <a:buNone/>
            </a:pPr>
            <a:r>
              <a:rPr lang="en-GB" altLang="zh-CN" sz="1700" b="0" kern="0" dirty="0">
                <a:latin typeface="Courier New" panose="02070309020205020404" pitchFamily="49" charset="0"/>
                <a:cs typeface="Courier New" panose="02070309020205020404" pitchFamily="49" charset="0"/>
              </a:rPr>
              <a:t>  </a:t>
            </a:r>
            <a:r>
              <a:rPr lang="en-GB" altLang="zh-CN" sz="1700" b="0" kern="0" dirty="0" err="1">
                <a:latin typeface="Courier New" panose="02070309020205020404" pitchFamily="49" charset="0"/>
                <a:cs typeface="Courier New" panose="02070309020205020404" pitchFamily="49" charset="0"/>
              </a:rPr>
              <a:t>pthread_mutex_lock</a:t>
            </a:r>
            <a:r>
              <a:rPr lang="en-GB" altLang="zh-CN" sz="1700" b="0" kern="0" dirty="0">
                <a:latin typeface="Courier New" panose="02070309020205020404" pitchFamily="49" charset="0"/>
                <a:cs typeface="Courier New" panose="02070309020205020404" pitchFamily="49" charset="0"/>
              </a:rPr>
              <a:t>(&amp;m);    </a:t>
            </a:r>
          </a:p>
          <a:p>
            <a:pPr marL="0" indent="0">
              <a:buFontTx/>
              <a:buNone/>
            </a:pPr>
            <a:r>
              <a:rPr lang="en-GB" altLang="zh-CN" sz="1700" b="0" kern="0" dirty="0">
                <a:latin typeface="Courier New" panose="02070309020205020404" pitchFamily="49" charset="0"/>
                <a:cs typeface="Courier New" panose="02070309020205020404" pitchFamily="49" charset="0"/>
              </a:rPr>
              <a:t>  </a:t>
            </a:r>
            <a:r>
              <a:rPr lang="en-GB" altLang="zh-CN" sz="1700" b="0" kern="0" dirty="0">
                <a:solidFill>
                  <a:srgbClr val="FF0000"/>
                </a:solidFill>
                <a:latin typeface="Courier New" panose="02070309020205020404" pitchFamily="49" charset="0"/>
                <a:cs typeface="Courier New" panose="02070309020205020404" pitchFamily="49" charset="0"/>
              </a:rPr>
              <a:t>if(!</a:t>
            </a:r>
            <a:r>
              <a:rPr lang="en-GB" altLang="zh-CN" sz="1700" b="0" kern="0" dirty="0" err="1">
                <a:solidFill>
                  <a:srgbClr val="FF0000"/>
                </a:solidFill>
                <a:latin typeface="Courier New" panose="02070309020205020404" pitchFamily="49" charset="0"/>
                <a:cs typeface="Courier New" panose="02070309020205020404" pitchFamily="49" charset="0"/>
              </a:rPr>
              <a:t>child_done</a:t>
            </a:r>
            <a:r>
              <a:rPr lang="en-GB" altLang="zh-CN" sz="1700" b="0" kern="0" dirty="0">
                <a:solidFill>
                  <a:srgbClr val="FF0000"/>
                </a:solidFill>
                <a:latin typeface="Courier New" panose="02070309020205020404" pitchFamily="49" charset="0"/>
                <a:cs typeface="Courier New" panose="02070309020205020404" pitchFamily="49" charset="0"/>
              </a:rPr>
              <a:t>){ </a:t>
            </a:r>
            <a:r>
              <a:rPr lang="en-GB" altLang="zh-CN" sz="1700" b="0" kern="0" dirty="0">
                <a:latin typeface="Courier New" panose="02070309020205020404" pitchFamily="49" charset="0"/>
                <a:cs typeface="Courier New" panose="02070309020205020404" pitchFamily="49" charset="0"/>
              </a:rPr>
              <a:t>//Check flag</a:t>
            </a:r>
          </a:p>
          <a:p>
            <a:pPr marL="0" indent="0">
              <a:buFontTx/>
              <a:buNone/>
            </a:pPr>
            <a:r>
              <a:rPr lang="en-GB" altLang="zh-CN" sz="1700" b="0" kern="0" dirty="0">
                <a:latin typeface="Courier New" panose="02070309020205020404" pitchFamily="49" charset="0"/>
                <a:cs typeface="Courier New" panose="02070309020205020404" pitchFamily="49" charset="0"/>
              </a:rPr>
              <a:t>    </a:t>
            </a:r>
            <a:r>
              <a:rPr lang="en-GB" altLang="zh-CN" sz="1700" b="0" kern="0" dirty="0" err="1">
                <a:latin typeface="Courier New" panose="02070309020205020404" pitchFamily="49" charset="0"/>
                <a:cs typeface="Courier New" panose="02070309020205020404" pitchFamily="49" charset="0"/>
              </a:rPr>
              <a:t>pthread_cond_wait</a:t>
            </a:r>
            <a:r>
              <a:rPr lang="en-GB" altLang="zh-CN" sz="1700" b="0" kern="0" dirty="0">
                <a:latin typeface="Courier New" panose="02070309020205020404" pitchFamily="49" charset="0"/>
                <a:cs typeface="Courier New" panose="02070309020205020404" pitchFamily="49" charset="0"/>
              </a:rPr>
              <a:t>(&amp;c, &amp;m);//Wait only if needed</a:t>
            </a:r>
          </a:p>
          <a:p>
            <a:pPr marL="0" indent="0">
              <a:buFontTx/>
              <a:buNone/>
            </a:pPr>
            <a:r>
              <a:rPr lang="en-GB" altLang="zh-CN" sz="1700" b="0" kern="0" dirty="0">
                <a:latin typeface="Courier New" panose="02070309020205020404" pitchFamily="49" charset="0"/>
                <a:cs typeface="Courier New" panose="02070309020205020404" pitchFamily="49" charset="0"/>
              </a:rPr>
              <a:t>  }</a:t>
            </a:r>
          </a:p>
          <a:p>
            <a:pPr marL="0" indent="0">
              <a:buFontTx/>
              <a:buNone/>
            </a:pPr>
            <a:r>
              <a:rPr lang="en-GB" altLang="zh-CN" sz="1700" b="0" kern="0" dirty="0">
                <a:latin typeface="Courier New" panose="02070309020205020404" pitchFamily="49" charset="0"/>
                <a:cs typeface="Courier New" panose="02070309020205020404" pitchFamily="49" charset="0"/>
              </a:rPr>
              <a:t>  </a:t>
            </a:r>
            <a:r>
              <a:rPr lang="en-GB" altLang="zh-CN" sz="1700" b="0" kern="0" dirty="0" err="1">
                <a:latin typeface="Courier New" panose="02070309020205020404" pitchFamily="49" charset="0"/>
                <a:cs typeface="Courier New" panose="02070309020205020404" pitchFamily="49" charset="0"/>
              </a:rPr>
              <a:t>pthread_mutex_unlock</a:t>
            </a:r>
            <a:r>
              <a:rPr lang="en-GB" altLang="zh-CN" sz="1700" b="0" kern="0" dirty="0">
                <a:latin typeface="Courier New" panose="02070309020205020404" pitchFamily="49" charset="0"/>
                <a:cs typeface="Courier New" panose="02070309020205020404" pitchFamily="49" charset="0"/>
              </a:rPr>
              <a:t>(&amp;m);</a:t>
            </a:r>
          </a:p>
          <a:p>
            <a:pPr marL="0" indent="0">
              <a:buFontTx/>
              <a:buNone/>
            </a:pPr>
            <a:r>
              <a:rPr lang="en-GB" altLang="zh-CN" sz="1700" b="0" kern="0" dirty="0">
                <a:latin typeface="Courier New" panose="02070309020205020404" pitchFamily="49" charset="0"/>
                <a:cs typeface="Courier New" panose="02070309020205020404" pitchFamily="49" charset="0"/>
              </a:rPr>
              <a:t>}</a:t>
            </a:r>
            <a:endParaRPr lang="en-US" altLang="zh-CN" sz="1700" b="0" kern="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40778818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5C91A3-0201-548F-E9DC-5D1EDAB9ED04}"/>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7241B4C6-FC3E-8857-0E04-306F824A5470}"/>
              </a:ext>
            </a:extLst>
          </p:cNvPr>
          <p:cNvSpPr>
            <a:spLocks noGrp="1"/>
          </p:cNvSpPr>
          <p:nvPr>
            <p:ph type="title"/>
          </p:nvPr>
        </p:nvSpPr>
        <p:spPr>
          <a:xfrm>
            <a:off x="247416" y="205381"/>
            <a:ext cx="4762151" cy="477557"/>
          </a:xfrm>
        </p:spPr>
        <p:txBody>
          <a:bodyPr/>
          <a:lstStyle/>
          <a:p>
            <a:r>
              <a:rPr lang="en-US" altLang="zh-CN" sz="2800" dirty="0"/>
              <a:t>Correct: CV</a:t>
            </a:r>
            <a:r>
              <a:rPr lang="zh-CN" altLang="en-US" sz="2800" dirty="0"/>
              <a:t> </a:t>
            </a:r>
            <a:r>
              <a:rPr lang="en-US" altLang="zh-CN" sz="2800" dirty="0"/>
              <a:t>with</a:t>
            </a:r>
            <a:r>
              <a:rPr lang="zh-CN" altLang="en-US" sz="2800" dirty="0"/>
              <a:t> </a:t>
            </a:r>
            <a:r>
              <a:rPr lang="en-US" altLang="zh-CN" sz="2800" dirty="0"/>
              <a:t>Flag &amp;</a:t>
            </a:r>
            <a:r>
              <a:rPr lang="zh-CN" altLang="en-US" sz="2800" dirty="0"/>
              <a:t> </a:t>
            </a:r>
            <a:r>
              <a:rPr lang="en-US" altLang="zh-CN" sz="2800" dirty="0"/>
              <a:t>Lock</a:t>
            </a:r>
            <a:endParaRPr lang="en-US" sz="2800" dirty="0"/>
          </a:p>
        </p:txBody>
      </p:sp>
      <p:sp>
        <p:nvSpPr>
          <p:cNvPr id="27" name="Content Placeholder 6">
            <a:extLst>
              <a:ext uri="{FF2B5EF4-FFF2-40B4-BE49-F238E27FC236}">
                <a16:creationId xmlns:a16="http://schemas.microsoft.com/office/drawing/2014/main" id="{BD86E2CE-B767-B2C5-5D2D-09001E389046}"/>
              </a:ext>
            </a:extLst>
          </p:cNvPr>
          <p:cNvSpPr txBox="1">
            <a:spLocks/>
          </p:cNvSpPr>
          <p:nvPr/>
        </p:nvSpPr>
        <p:spPr bwMode="auto">
          <a:xfrm>
            <a:off x="7086600" y="730975"/>
            <a:ext cx="4991880" cy="5771233"/>
          </a:xfrm>
          <a:prstGeom prst="rect">
            <a:avLst/>
          </a:prstGeom>
          <a:solidFill>
            <a:schemeClr val="bg1"/>
          </a:solidFill>
          <a:ln>
            <a:noFill/>
          </a:ln>
          <a:effectLst/>
          <a:extLst>
            <a:ext uri="{FAA26D3D-D897-4be2-8F04-BA451C77F1D7}">
              <ma14:placeholderFlag xmlns="" xmlns:ma14="http://schemas.microsoft.com/office/mac/drawingml/2011/main" val="1"/>
            </a:ex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pattFill prst="narHorz">
                  <a:fgClr>
                    <a:schemeClr val="tx1"/>
                  </a:fgClr>
                  <a:bgClr>
                    <a:schemeClr val="bg1"/>
                  </a:bgClr>
                </a:patt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0478" tIns="44445" rIns="90478" bIns="44445" numCol="1" anchor="t" anchorCtr="0" compatLnSpc="1">
            <a:prstTxWarp prst="textNoShape">
              <a:avLst/>
            </a:prstTxWarp>
          </a:bodyPr>
          <a:lstStyle>
            <a:lvl1pPr marL="285750" indent="-285750" algn="l" rtl="0" eaLnBrk="0" fontAlgn="base" hangingPunct="0">
              <a:lnSpc>
                <a:spcPct val="90000"/>
              </a:lnSpc>
              <a:spcBef>
                <a:spcPct val="30000"/>
              </a:spcBef>
              <a:spcAft>
                <a:spcPct val="0"/>
              </a:spcAft>
              <a:buSzPct val="100000"/>
              <a:buChar char="•"/>
              <a:defRPr sz="2400">
                <a:solidFill>
                  <a:schemeClr val="tx1"/>
                </a:solidFill>
                <a:latin typeface="Gill Sans" charset="0"/>
                <a:ea typeface="ＭＳ Ｐゴシック" charset="0"/>
                <a:cs typeface="Gill Sans" charset="0"/>
              </a:defRPr>
            </a:lvl1pPr>
            <a:lvl2pPr marL="685800" indent="-228600" algn="l" rtl="0" eaLnBrk="0" fontAlgn="base" hangingPunct="0">
              <a:lnSpc>
                <a:spcPct val="90000"/>
              </a:lnSpc>
              <a:spcBef>
                <a:spcPct val="30000"/>
              </a:spcBef>
              <a:spcAft>
                <a:spcPct val="0"/>
              </a:spcAft>
              <a:buSzPct val="100000"/>
              <a:buChar char="–"/>
              <a:defRPr sz="2200">
                <a:solidFill>
                  <a:schemeClr val="tx1"/>
                </a:solidFill>
                <a:latin typeface="Gill Sans" charset="0"/>
                <a:ea typeface="Gill Sans" charset="0"/>
                <a:cs typeface="Gill Sans" charset="0"/>
              </a:defRPr>
            </a:lvl2pPr>
            <a:lvl3pPr marL="1143000" indent="-228600" algn="l" rtl="0" eaLnBrk="0" fontAlgn="base" hangingPunct="0">
              <a:lnSpc>
                <a:spcPct val="90000"/>
              </a:lnSpc>
              <a:spcBef>
                <a:spcPct val="30000"/>
              </a:spcBef>
              <a:spcAft>
                <a:spcPct val="0"/>
              </a:spcAft>
              <a:buSzPct val="100000"/>
              <a:buChar char="»"/>
              <a:defRPr sz="2000">
                <a:solidFill>
                  <a:schemeClr val="tx1"/>
                </a:solidFill>
                <a:latin typeface="Gill Sans" charset="0"/>
                <a:ea typeface="Gill Sans" charset="0"/>
                <a:cs typeface="Gill Sans" charset="0"/>
              </a:defRPr>
            </a:lvl3pPr>
            <a:lvl4pPr marL="1543050" indent="-171450" algn="l" rtl="0" eaLnBrk="0" fontAlgn="base" hangingPunct="0">
              <a:lnSpc>
                <a:spcPct val="90000"/>
              </a:lnSpc>
              <a:spcBef>
                <a:spcPct val="30000"/>
              </a:spcBef>
              <a:spcAft>
                <a:spcPct val="0"/>
              </a:spcAft>
              <a:buSzPct val="100000"/>
              <a:buChar char="•"/>
              <a:defRPr sz="2000">
                <a:solidFill>
                  <a:schemeClr val="tx1"/>
                </a:solidFill>
                <a:latin typeface="Gill Sans" charset="0"/>
                <a:ea typeface="Gill Sans" charset="0"/>
                <a:cs typeface="Gill Sans" charset="0"/>
              </a:defRPr>
            </a:lvl4pPr>
            <a:lvl5pPr marL="2000250" indent="-171450" algn="l" rtl="0" eaLnBrk="0" fontAlgn="base" hangingPunct="0">
              <a:lnSpc>
                <a:spcPct val="90000"/>
              </a:lnSpc>
              <a:spcBef>
                <a:spcPct val="30000"/>
              </a:spcBef>
              <a:spcAft>
                <a:spcPct val="0"/>
              </a:spcAft>
              <a:buSzPct val="100000"/>
              <a:buChar char="–"/>
              <a:defRPr sz="2000">
                <a:solidFill>
                  <a:schemeClr val="tx1"/>
                </a:solidFill>
                <a:latin typeface="Gill Sans" charset="0"/>
                <a:ea typeface="Gill Sans" charset="0"/>
                <a:cs typeface="Gill Sans" charset="0"/>
              </a:defRPr>
            </a:lvl5pPr>
            <a:lvl6pPr marL="2457450" indent="-171450" algn="l" rtl="0" eaLnBrk="0" fontAlgn="base" hangingPunct="0">
              <a:lnSpc>
                <a:spcPct val="90000"/>
              </a:lnSpc>
              <a:spcBef>
                <a:spcPct val="30000"/>
              </a:spcBef>
              <a:spcAft>
                <a:spcPct val="0"/>
              </a:spcAft>
              <a:buSzPct val="100000"/>
              <a:buChar char="–"/>
              <a:defRPr sz="2000" b="1">
                <a:solidFill>
                  <a:schemeClr val="tx1"/>
                </a:solidFill>
                <a:latin typeface="+mn-lt"/>
              </a:defRPr>
            </a:lvl6pPr>
            <a:lvl7pPr marL="2914650" indent="-171450" algn="l" rtl="0" eaLnBrk="0" fontAlgn="base" hangingPunct="0">
              <a:lnSpc>
                <a:spcPct val="90000"/>
              </a:lnSpc>
              <a:spcBef>
                <a:spcPct val="30000"/>
              </a:spcBef>
              <a:spcAft>
                <a:spcPct val="0"/>
              </a:spcAft>
              <a:buSzPct val="100000"/>
              <a:buChar char="–"/>
              <a:defRPr sz="2000" b="1">
                <a:solidFill>
                  <a:schemeClr val="tx1"/>
                </a:solidFill>
                <a:latin typeface="+mn-lt"/>
              </a:defRPr>
            </a:lvl7pPr>
            <a:lvl8pPr marL="3371850" indent="-171450" algn="l" rtl="0" eaLnBrk="0" fontAlgn="base" hangingPunct="0">
              <a:lnSpc>
                <a:spcPct val="90000"/>
              </a:lnSpc>
              <a:spcBef>
                <a:spcPct val="30000"/>
              </a:spcBef>
              <a:spcAft>
                <a:spcPct val="0"/>
              </a:spcAft>
              <a:buSzPct val="100000"/>
              <a:buChar char="–"/>
              <a:defRPr sz="2000" b="1">
                <a:solidFill>
                  <a:schemeClr val="tx1"/>
                </a:solidFill>
                <a:latin typeface="+mn-lt"/>
              </a:defRPr>
            </a:lvl8pPr>
            <a:lvl9pPr marL="3829050" indent="-171450" algn="l" rtl="0" eaLnBrk="0" fontAlgn="base" hangingPunct="0">
              <a:lnSpc>
                <a:spcPct val="90000"/>
              </a:lnSpc>
              <a:spcBef>
                <a:spcPct val="30000"/>
              </a:spcBef>
              <a:spcAft>
                <a:spcPct val="0"/>
              </a:spcAft>
              <a:buSzPct val="100000"/>
              <a:buChar char="–"/>
              <a:defRPr sz="2000" b="1">
                <a:solidFill>
                  <a:schemeClr val="tx1"/>
                </a:solidFill>
                <a:latin typeface="+mn-lt"/>
              </a:defRPr>
            </a:lvl9pPr>
          </a:lstStyle>
          <a:p>
            <a:r>
              <a:rPr lang="en-GB" sz="2000" b="0" kern="0" dirty="0"/>
              <a:t>Adding a Boolean flag </a:t>
            </a:r>
            <a:r>
              <a:rPr lang="en-GB" sz="2000" b="0" kern="0" dirty="0" err="1"/>
              <a:t>child_done</a:t>
            </a:r>
            <a:r>
              <a:rPr lang="en-GB" sz="2000" b="0" kern="0" dirty="0"/>
              <a:t> and using while(!</a:t>
            </a:r>
            <a:r>
              <a:rPr lang="en-GB" sz="2000" b="0" kern="0" dirty="0" err="1"/>
              <a:t>child_done</a:t>
            </a:r>
            <a:r>
              <a:rPr lang="en-GB" sz="2000" b="0" kern="0" dirty="0"/>
              <a:t>) to check the flag, makes the program robust and avoids race conditions.</a:t>
            </a:r>
            <a:endParaRPr lang="en-SE" sz="2000" b="0" kern="0" dirty="0"/>
          </a:p>
          <a:p>
            <a:pPr lvl="1"/>
            <a:r>
              <a:rPr lang="en-GB" sz="1800" b="0" kern="0" dirty="0"/>
              <a:t>The </a:t>
            </a:r>
            <a:r>
              <a:rPr lang="en-GB" sz="1800" b="0" kern="0" dirty="0" err="1"/>
              <a:t>child_done</a:t>
            </a:r>
            <a:r>
              <a:rPr lang="en-GB" sz="1800" b="0" kern="0" dirty="0"/>
              <a:t> flag ensures that even if </a:t>
            </a:r>
            <a:r>
              <a:rPr lang="en-GB" sz="1800" b="0" kern="0" dirty="0" err="1"/>
              <a:t>pthread_cond_signal</a:t>
            </a:r>
            <a:r>
              <a:rPr lang="en-GB" sz="1800" b="0" kern="0" dirty="0"/>
              <a:t> occurs before </a:t>
            </a:r>
            <a:r>
              <a:rPr lang="en-GB" sz="1800" b="0" kern="0" dirty="0" err="1"/>
              <a:t>pthread_cond_wait</a:t>
            </a:r>
            <a:r>
              <a:rPr lang="en-GB" sz="1800" b="0" kern="0" dirty="0"/>
              <a:t>, the parent will not block indefinitely because it will detect that </a:t>
            </a:r>
            <a:r>
              <a:rPr lang="en-GB" sz="1800" b="0" kern="0" dirty="0" err="1"/>
              <a:t>child_done</a:t>
            </a:r>
            <a:r>
              <a:rPr lang="en-GB" sz="1800" b="0" kern="0" dirty="0"/>
              <a:t> is already set.</a:t>
            </a:r>
          </a:p>
          <a:p>
            <a:pPr lvl="1"/>
            <a:r>
              <a:rPr lang="en-GB" sz="1800" b="0" kern="0" dirty="0"/>
              <a:t>The use of a while loop around </a:t>
            </a:r>
            <a:r>
              <a:rPr lang="en-GB" sz="1800" b="0" kern="0" dirty="0" err="1"/>
              <a:t>pthread_cond_wait</a:t>
            </a:r>
            <a:r>
              <a:rPr lang="en-GB" sz="1800" b="0" kern="0" dirty="0"/>
              <a:t> ensures correctness in case of spurious wakeups.</a:t>
            </a:r>
            <a:endParaRPr lang="en-GB" sz="2000" b="0" kern="0" dirty="0"/>
          </a:p>
        </p:txBody>
      </p:sp>
      <p:sp>
        <p:nvSpPr>
          <p:cNvPr id="29" name="Plassholder for innhold 2">
            <a:extLst>
              <a:ext uri="{FF2B5EF4-FFF2-40B4-BE49-F238E27FC236}">
                <a16:creationId xmlns:a16="http://schemas.microsoft.com/office/drawing/2014/main" id="{F160DA55-268F-FE51-8A65-F73F17B4B281}"/>
              </a:ext>
            </a:extLst>
          </p:cNvPr>
          <p:cNvSpPr txBox="1">
            <a:spLocks/>
          </p:cNvSpPr>
          <p:nvPr/>
        </p:nvSpPr>
        <p:spPr bwMode="auto">
          <a:xfrm>
            <a:off x="354932" y="769075"/>
            <a:ext cx="6579268" cy="5022125"/>
          </a:xfrm>
          <a:prstGeom prst="rect">
            <a:avLst/>
          </a:prstGeom>
          <a:noFill/>
          <a:ln>
            <a:solidFill>
              <a:schemeClr val="accent1">
                <a:lumMod val="50000"/>
              </a:schemeClr>
            </a:solidFill>
          </a:ln>
          <a:effectLst/>
          <a:extLst>
            <a:ext uri="{FAA26D3D-D897-4be2-8F04-BA451C77F1D7}">
              <ma14:placeholderFlag xmlns="" xmlns:ma14="http://schemas.microsoft.com/office/mac/drawingml/2011/main" val="1"/>
            </a:ex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pattFill prst="narHorz">
                  <a:fgClr>
                    <a:schemeClr val="tx1"/>
                  </a:fgClr>
                  <a:bgClr>
                    <a:schemeClr val="bg1"/>
                  </a:bgClr>
                </a:patt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0478" tIns="44445" rIns="90478" bIns="44445" numCol="1" anchor="t" anchorCtr="0" compatLnSpc="1">
            <a:prstTxWarp prst="textNoShape">
              <a:avLst/>
            </a:prstTxWarp>
            <a:noAutofit/>
          </a:bodyPr>
          <a:lstStyle>
            <a:lvl1pPr marL="285750" indent="-285750" algn="l" rtl="0" eaLnBrk="0" fontAlgn="base" hangingPunct="0">
              <a:lnSpc>
                <a:spcPct val="90000"/>
              </a:lnSpc>
              <a:spcBef>
                <a:spcPct val="30000"/>
              </a:spcBef>
              <a:spcAft>
                <a:spcPct val="0"/>
              </a:spcAft>
              <a:buSzPct val="100000"/>
              <a:buChar char="•"/>
              <a:defRPr sz="2400">
                <a:solidFill>
                  <a:schemeClr val="tx1"/>
                </a:solidFill>
                <a:latin typeface="Gill Sans" charset="0"/>
                <a:ea typeface="ＭＳ Ｐゴシック" charset="0"/>
                <a:cs typeface="Gill Sans" charset="0"/>
              </a:defRPr>
            </a:lvl1pPr>
            <a:lvl2pPr marL="685800" indent="-228600" algn="l" rtl="0" eaLnBrk="0" fontAlgn="base" hangingPunct="0">
              <a:lnSpc>
                <a:spcPct val="90000"/>
              </a:lnSpc>
              <a:spcBef>
                <a:spcPct val="30000"/>
              </a:spcBef>
              <a:spcAft>
                <a:spcPct val="0"/>
              </a:spcAft>
              <a:buSzPct val="100000"/>
              <a:buChar char="–"/>
              <a:defRPr sz="2200">
                <a:solidFill>
                  <a:schemeClr val="tx1"/>
                </a:solidFill>
                <a:latin typeface="Gill Sans" charset="0"/>
                <a:ea typeface="Gill Sans" charset="0"/>
                <a:cs typeface="Gill Sans" charset="0"/>
              </a:defRPr>
            </a:lvl2pPr>
            <a:lvl3pPr marL="1143000" indent="-228600" algn="l" rtl="0" eaLnBrk="0" fontAlgn="base" hangingPunct="0">
              <a:lnSpc>
                <a:spcPct val="90000"/>
              </a:lnSpc>
              <a:spcBef>
                <a:spcPct val="30000"/>
              </a:spcBef>
              <a:spcAft>
                <a:spcPct val="0"/>
              </a:spcAft>
              <a:buSzPct val="100000"/>
              <a:buChar char="»"/>
              <a:defRPr sz="2000">
                <a:solidFill>
                  <a:schemeClr val="tx1"/>
                </a:solidFill>
                <a:latin typeface="Gill Sans" charset="0"/>
                <a:ea typeface="Gill Sans" charset="0"/>
                <a:cs typeface="Gill Sans" charset="0"/>
              </a:defRPr>
            </a:lvl3pPr>
            <a:lvl4pPr marL="1543050" indent="-171450" algn="l" rtl="0" eaLnBrk="0" fontAlgn="base" hangingPunct="0">
              <a:lnSpc>
                <a:spcPct val="90000"/>
              </a:lnSpc>
              <a:spcBef>
                <a:spcPct val="30000"/>
              </a:spcBef>
              <a:spcAft>
                <a:spcPct val="0"/>
              </a:spcAft>
              <a:buSzPct val="100000"/>
              <a:buChar char="•"/>
              <a:defRPr sz="2000">
                <a:solidFill>
                  <a:schemeClr val="tx1"/>
                </a:solidFill>
                <a:latin typeface="Gill Sans" charset="0"/>
                <a:ea typeface="Gill Sans" charset="0"/>
                <a:cs typeface="Gill Sans" charset="0"/>
              </a:defRPr>
            </a:lvl4pPr>
            <a:lvl5pPr marL="2000250" indent="-171450" algn="l" rtl="0" eaLnBrk="0" fontAlgn="base" hangingPunct="0">
              <a:lnSpc>
                <a:spcPct val="90000"/>
              </a:lnSpc>
              <a:spcBef>
                <a:spcPct val="30000"/>
              </a:spcBef>
              <a:spcAft>
                <a:spcPct val="0"/>
              </a:spcAft>
              <a:buSzPct val="100000"/>
              <a:buChar char="–"/>
              <a:defRPr sz="2000">
                <a:solidFill>
                  <a:schemeClr val="tx1"/>
                </a:solidFill>
                <a:latin typeface="Gill Sans" charset="0"/>
                <a:ea typeface="Gill Sans" charset="0"/>
                <a:cs typeface="Gill Sans" charset="0"/>
              </a:defRPr>
            </a:lvl5pPr>
            <a:lvl6pPr marL="2457450" indent="-171450" algn="l" rtl="0" eaLnBrk="0" fontAlgn="base" hangingPunct="0">
              <a:lnSpc>
                <a:spcPct val="90000"/>
              </a:lnSpc>
              <a:spcBef>
                <a:spcPct val="30000"/>
              </a:spcBef>
              <a:spcAft>
                <a:spcPct val="0"/>
              </a:spcAft>
              <a:buSzPct val="100000"/>
              <a:buChar char="–"/>
              <a:defRPr sz="2000" b="1">
                <a:solidFill>
                  <a:schemeClr val="tx1"/>
                </a:solidFill>
                <a:latin typeface="+mn-lt"/>
              </a:defRPr>
            </a:lvl6pPr>
            <a:lvl7pPr marL="2914650" indent="-171450" algn="l" rtl="0" eaLnBrk="0" fontAlgn="base" hangingPunct="0">
              <a:lnSpc>
                <a:spcPct val="90000"/>
              </a:lnSpc>
              <a:spcBef>
                <a:spcPct val="30000"/>
              </a:spcBef>
              <a:spcAft>
                <a:spcPct val="0"/>
              </a:spcAft>
              <a:buSzPct val="100000"/>
              <a:buChar char="–"/>
              <a:defRPr sz="2000" b="1">
                <a:solidFill>
                  <a:schemeClr val="tx1"/>
                </a:solidFill>
                <a:latin typeface="+mn-lt"/>
              </a:defRPr>
            </a:lvl7pPr>
            <a:lvl8pPr marL="3371850" indent="-171450" algn="l" rtl="0" eaLnBrk="0" fontAlgn="base" hangingPunct="0">
              <a:lnSpc>
                <a:spcPct val="90000"/>
              </a:lnSpc>
              <a:spcBef>
                <a:spcPct val="30000"/>
              </a:spcBef>
              <a:spcAft>
                <a:spcPct val="0"/>
              </a:spcAft>
              <a:buSzPct val="100000"/>
              <a:buChar char="–"/>
              <a:defRPr sz="2000" b="1">
                <a:solidFill>
                  <a:schemeClr val="tx1"/>
                </a:solidFill>
                <a:latin typeface="+mn-lt"/>
              </a:defRPr>
            </a:lvl8pPr>
            <a:lvl9pPr marL="3829050" indent="-171450" algn="l" rtl="0" eaLnBrk="0" fontAlgn="base" hangingPunct="0">
              <a:lnSpc>
                <a:spcPct val="90000"/>
              </a:lnSpc>
              <a:spcBef>
                <a:spcPct val="30000"/>
              </a:spcBef>
              <a:spcAft>
                <a:spcPct val="0"/>
              </a:spcAft>
              <a:buSzPct val="100000"/>
              <a:buChar char="–"/>
              <a:defRPr sz="2000" b="1">
                <a:solidFill>
                  <a:schemeClr val="tx1"/>
                </a:solidFill>
                <a:latin typeface="+mn-lt"/>
              </a:defRPr>
            </a:lvl9pPr>
          </a:lstStyle>
          <a:p>
            <a:pPr marL="0" indent="0">
              <a:buNone/>
            </a:pPr>
            <a:r>
              <a:rPr lang="en-GB" altLang="zh-CN" sz="1700" b="0" kern="0" dirty="0">
                <a:latin typeface="Courier New" panose="02070309020205020404" pitchFamily="49" charset="0"/>
                <a:cs typeface="Courier New" panose="02070309020205020404" pitchFamily="49" charset="0"/>
              </a:rPr>
              <a:t>//Child</a:t>
            </a:r>
          </a:p>
          <a:p>
            <a:pPr marL="0" indent="0">
              <a:buFontTx/>
              <a:buNone/>
            </a:pPr>
            <a:r>
              <a:rPr lang="en-GB" altLang="zh-CN" sz="1700" b="0" kern="0" dirty="0">
                <a:latin typeface="Courier New" panose="02070309020205020404" pitchFamily="49" charset="0"/>
                <a:cs typeface="Courier New" panose="02070309020205020404" pitchFamily="49" charset="0"/>
              </a:rPr>
              <a:t>bool </a:t>
            </a:r>
            <a:r>
              <a:rPr lang="en-GB" altLang="zh-CN" sz="1700" b="0" kern="0" dirty="0" err="1">
                <a:latin typeface="Courier New" panose="02070309020205020404" pitchFamily="49" charset="0"/>
                <a:cs typeface="Courier New" panose="02070309020205020404" pitchFamily="49" charset="0"/>
              </a:rPr>
              <a:t>child_done</a:t>
            </a:r>
            <a:r>
              <a:rPr lang="en-GB" altLang="zh-CN" sz="1700" b="0" kern="0" dirty="0">
                <a:latin typeface="Courier New" panose="02070309020205020404" pitchFamily="49" charset="0"/>
                <a:cs typeface="Courier New" panose="02070309020205020404" pitchFamily="49" charset="0"/>
              </a:rPr>
              <a:t> = false; //Shared state</a:t>
            </a:r>
          </a:p>
          <a:p>
            <a:pPr marL="0" indent="0">
              <a:buFontTx/>
              <a:buNone/>
            </a:pPr>
            <a:r>
              <a:rPr lang="en-GB" altLang="zh-CN" sz="1700" b="0" kern="0" dirty="0">
                <a:latin typeface="Courier New" panose="02070309020205020404" pitchFamily="49" charset="0"/>
                <a:cs typeface="Courier New" panose="02070309020205020404" pitchFamily="49" charset="0"/>
              </a:rPr>
              <a:t>void </a:t>
            </a:r>
            <a:r>
              <a:rPr lang="en-GB" altLang="zh-CN" sz="1700" b="0" kern="0" dirty="0" err="1">
                <a:latin typeface="Courier New" panose="02070309020205020404" pitchFamily="49" charset="0"/>
                <a:cs typeface="Courier New" panose="02070309020205020404" pitchFamily="49" charset="0"/>
              </a:rPr>
              <a:t>thr_exit</a:t>
            </a:r>
            <a:r>
              <a:rPr lang="en-GB" altLang="zh-CN" sz="1700" b="0" kern="0" dirty="0">
                <a:latin typeface="Courier New" panose="02070309020205020404" pitchFamily="49" charset="0"/>
                <a:cs typeface="Courier New" panose="02070309020205020404" pitchFamily="49" charset="0"/>
              </a:rPr>
              <a:t>(){</a:t>
            </a:r>
          </a:p>
          <a:p>
            <a:pPr marL="0" indent="0">
              <a:buFontTx/>
              <a:buNone/>
            </a:pPr>
            <a:r>
              <a:rPr lang="en-GB" altLang="zh-CN" sz="1700" b="0" kern="0" dirty="0">
                <a:latin typeface="Courier New" panose="02070309020205020404" pitchFamily="49" charset="0"/>
                <a:cs typeface="Courier New" panose="02070309020205020404" pitchFamily="49" charset="0"/>
              </a:rPr>
              <a:t>  </a:t>
            </a:r>
            <a:r>
              <a:rPr lang="en-GB" altLang="zh-CN" sz="1700" b="0" kern="0" dirty="0" err="1">
                <a:latin typeface="Courier New" panose="02070309020205020404" pitchFamily="49" charset="0"/>
                <a:cs typeface="Courier New" panose="02070309020205020404" pitchFamily="49" charset="0"/>
              </a:rPr>
              <a:t>pthread_mutex_lock</a:t>
            </a:r>
            <a:r>
              <a:rPr lang="en-GB" altLang="zh-CN" sz="1700" b="0" kern="0" dirty="0">
                <a:latin typeface="Courier New" panose="02070309020205020404" pitchFamily="49" charset="0"/>
                <a:cs typeface="Courier New" panose="02070309020205020404" pitchFamily="49" charset="0"/>
              </a:rPr>
              <a:t>(&amp;m); </a:t>
            </a:r>
          </a:p>
          <a:p>
            <a:pPr marL="0" indent="0">
              <a:buFontTx/>
              <a:buNone/>
            </a:pPr>
            <a:r>
              <a:rPr lang="en-GB" altLang="zh-CN" sz="1700" b="0" kern="0" dirty="0">
                <a:latin typeface="Courier New" panose="02070309020205020404" pitchFamily="49" charset="0"/>
                <a:cs typeface="Courier New" panose="02070309020205020404" pitchFamily="49" charset="0"/>
              </a:rPr>
              <a:t>  </a:t>
            </a:r>
            <a:r>
              <a:rPr lang="en-GB" altLang="zh-CN" sz="1700" b="0" kern="0" dirty="0" err="1">
                <a:latin typeface="Courier New" panose="02070309020205020404" pitchFamily="49" charset="0"/>
                <a:cs typeface="Courier New" panose="02070309020205020404" pitchFamily="49" charset="0"/>
              </a:rPr>
              <a:t>child_done</a:t>
            </a:r>
            <a:r>
              <a:rPr lang="en-GB" altLang="zh-CN" sz="1700" b="0" kern="0" dirty="0">
                <a:latin typeface="Courier New" panose="02070309020205020404" pitchFamily="49" charset="0"/>
                <a:cs typeface="Courier New" panose="02070309020205020404" pitchFamily="49" charset="0"/>
              </a:rPr>
              <a:t> = true; //Set flag</a:t>
            </a:r>
          </a:p>
          <a:p>
            <a:pPr marL="0" indent="0">
              <a:buFontTx/>
              <a:buNone/>
            </a:pPr>
            <a:r>
              <a:rPr lang="en-GB" altLang="zh-CN" sz="1700" b="0" kern="0" dirty="0">
                <a:latin typeface="Courier New" panose="02070309020205020404" pitchFamily="49" charset="0"/>
                <a:cs typeface="Courier New" panose="02070309020205020404" pitchFamily="49" charset="0"/>
              </a:rPr>
              <a:t>  </a:t>
            </a:r>
            <a:r>
              <a:rPr lang="en-GB" altLang="zh-CN" sz="1700" b="0" kern="0" dirty="0" err="1">
                <a:latin typeface="Courier New" panose="02070309020205020404" pitchFamily="49" charset="0"/>
                <a:cs typeface="Courier New" panose="02070309020205020404" pitchFamily="49" charset="0"/>
              </a:rPr>
              <a:t>pthread_cond_signal</a:t>
            </a:r>
            <a:r>
              <a:rPr lang="en-GB" altLang="zh-CN" sz="1700" b="0" kern="0" dirty="0">
                <a:latin typeface="Courier New" panose="02070309020205020404" pitchFamily="49" charset="0"/>
                <a:cs typeface="Courier New" panose="02070309020205020404" pitchFamily="49" charset="0"/>
              </a:rPr>
              <a:t>(&amp;c); //Signal parent</a:t>
            </a:r>
          </a:p>
          <a:p>
            <a:pPr marL="0" indent="0">
              <a:buFontTx/>
              <a:buNone/>
            </a:pPr>
            <a:r>
              <a:rPr lang="en-GB" altLang="zh-CN" sz="1700" b="0" kern="0" dirty="0">
                <a:latin typeface="Courier New" panose="02070309020205020404" pitchFamily="49" charset="0"/>
                <a:cs typeface="Courier New" panose="02070309020205020404" pitchFamily="49" charset="0"/>
              </a:rPr>
              <a:t>  </a:t>
            </a:r>
            <a:r>
              <a:rPr lang="en-GB" altLang="zh-CN" sz="1700" b="0" kern="0" dirty="0" err="1">
                <a:latin typeface="Courier New" panose="02070309020205020404" pitchFamily="49" charset="0"/>
                <a:cs typeface="Courier New" panose="02070309020205020404" pitchFamily="49" charset="0"/>
              </a:rPr>
              <a:t>pthread_mutex_unlock</a:t>
            </a:r>
            <a:r>
              <a:rPr lang="en-GB" altLang="zh-CN" sz="1700" b="0" kern="0" dirty="0">
                <a:latin typeface="Courier New" panose="02070309020205020404" pitchFamily="49" charset="0"/>
                <a:cs typeface="Courier New" panose="02070309020205020404" pitchFamily="49" charset="0"/>
              </a:rPr>
              <a:t>(&amp;m);</a:t>
            </a:r>
          </a:p>
          <a:p>
            <a:pPr marL="0" indent="0">
              <a:buFontTx/>
              <a:buNone/>
            </a:pPr>
            <a:r>
              <a:rPr lang="en-GB" altLang="zh-CN" sz="1700" b="0" kern="0" dirty="0">
                <a:latin typeface="Courier New" panose="02070309020205020404" pitchFamily="49" charset="0"/>
                <a:cs typeface="Courier New" panose="02070309020205020404" pitchFamily="49" charset="0"/>
              </a:rPr>
              <a:t>}</a:t>
            </a:r>
          </a:p>
          <a:p>
            <a:pPr marL="0" indent="0">
              <a:buNone/>
            </a:pPr>
            <a:r>
              <a:rPr lang="en-GB" altLang="zh-CN" sz="1700" b="0" kern="0" dirty="0">
                <a:latin typeface="Courier New" panose="02070309020205020404" pitchFamily="49" charset="0"/>
                <a:cs typeface="Courier New" panose="02070309020205020404" pitchFamily="49" charset="0"/>
              </a:rPr>
              <a:t>//Parent</a:t>
            </a:r>
          </a:p>
          <a:p>
            <a:pPr marL="0" indent="0">
              <a:buFontTx/>
              <a:buNone/>
            </a:pPr>
            <a:r>
              <a:rPr lang="en-GB" altLang="zh-CN" sz="1700" b="0" kern="0" dirty="0">
                <a:latin typeface="Courier New" panose="02070309020205020404" pitchFamily="49" charset="0"/>
                <a:cs typeface="Courier New" panose="02070309020205020404" pitchFamily="49" charset="0"/>
              </a:rPr>
              <a:t>void </a:t>
            </a:r>
            <a:r>
              <a:rPr lang="en-GB" altLang="zh-CN" sz="1700" b="0" kern="0" dirty="0" err="1">
                <a:latin typeface="Courier New" panose="02070309020205020404" pitchFamily="49" charset="0"/>
                <a:cs typeface="Courier New" panose="02070309020205020404" pitchFamily="49" charset="0"/>
              </a:rPr>
              <a:t>thr_join</a:t>
            </a:r>
            <a:r>
              <a:rPr lang="en-GB" altLang="zh-CN" sz="1700" b="0" kern="0" dirty="0">
                <a:latin typeface="Courier New" panose="02070309020205020404" pitchFamily="49" charset="0"/>
                <a:cs typeface="Courier New" panose="02070309020205020404" pitchFamily="49" charset="0"/>
              </a:rPr>
              <a:t>(){</a:t>
            </a:r>
          </a:p>
          <a:p>
            <a:pPr marL="0" indent="0">
              <a:buFontTx/>
              <a:buNone/>
            </a:pPr>
            <a:r>
              <a:rPr lang="en-GB" altLang="zh-CN" sz="1700" b="0" kern="0" dirty="0">
                <a:latin typeface="Courier New" panose="02070309020205020404" pitchFamily="49" charset="0"/>
                <a:cs typeface="Courier New" panose="02070309020205020404" pitchFamily="49" charset="0"/>
              </a:rPr>
              <a:t>  </a:t>
            </a:r>
            <a:r>
              <a:rPr lang="en-GB" altLang="zh-CN" sz="1700" b="0" kern="0" dirty="0" err="1">
                <a:latin typeface="Courier New" panose="02070309020205020404" pitchFamily="49" charset="0"/>
                <a:cs typeface="Courier New" panose="02070309020205020404" pitchFamily="49" charset="0"/>
              </a:rPr>
              <a:t>pthread_mutex_lock</a:t>
            </a:r>
            <a:r>
              <a:rPr lang="en-GB" altLang="zh-CN" sz="1700" b="0" kern="0" dirty="0">
                <a:latin typeface="Courier New" panose="02070309020205020404" pitchFamily="49" charset="0"/>
                <a:cs typeface="Courier New" panose="02070309020205020404" pitchFamily="49" charset="0"/>
              </a:rPr>
              <a:t>(&amp;m);    </a:t>
            </a:r>
          </a:p>
          <a:p>
            <a:pPr marL="0" indent="0">
              <a:buFontTx/>
              <a:buNone/>
            </a:pPr>
            <a:r>
              <a:rPr lang="en-GB" altLang="zh-CN" sz="1700" b="0" kern="0" dirty="0">
                <a:solidFill>
                  <a:srgbClr val="FF0000"/>
                </a:solidFill>
                <a:latin typeface="Courier New" panose="02070309020205020404" pitchFamily="49" charset="0"/>
                <a:cs typeface="Courier New" panose="02070309020205020404" pitchFamily="49" charset="0"/>
              </a:rPr>
              <a:t>  while(!</a:t>
            </a:r>
            <a:r>
              <a:rPr lang="en-GB" altLang="zh-CN" sz="1700" b="0" kern="0" dirty="0" err="1">
                <a:solidFill>
                  <a:srgbClr val="FF0000"/>
                </a:solidFill>
                <a:latin typeface="Courier New" panose="02070309020205020404" pitchFamily="49" charset="0"/>
                <a:cs typeface="Courier New" panose="02070309020205020404" pitchFamily="49" charset="0"/>
              </a:rPr>
              <a:t>child_done</a:t>
            </a:r>
            <a:r>
              <a:rPr lang="en-GB" altLang="zh-CN" sz="1700" b="0" kern="0" dirty="0">
                <a:solidFill>
                  <a:srgbClr val="FF0000"/>
                </a:solidFill>
                <a:latin typeface="Courier New" panose="02070309020205020404" pitchFamily="49" charset="0"/>
                <a:cs typeface="Courier New" panose="02070309020205020404" pitchFamily="49" charset="0"/>
              </a:rPr>
              <a:t>){ </a:t>
            </a:r>
            <a:r>
              <a:rPr lang="en-GB" altLang="zh-CN" sz="1700" b="0" kern="0" dirty="0">
                <a:latin typeface="Courier New" panose="02070309020205020404" pitchFamily="49" charset="0"/>
                <a:cs typeface="Courier New" panose="02070309020205020404" pitchFamily="49" charset="0"/>
              </a:rPr>
              <a:t>//Check flag</a:t>
            </a:r>
          </a:p>
          <a:p>
            <a:pPr marL="0" indent="0">
              <a:buFontTx/>
              <a:buNone/>
            </a:pPr>
            <a:r>
              <a:rPr lang="en-GB" altLang="zh-CN" sz="1700" b="0" kern="0" dirty="0">
                <a:latin typeface="Courier New" panose="02070309020205020404" pitchFamily="49" charset="0"/>
                <a:cs typeface="Courier New" panose="02070309020205020404" pitchFamily="49" charset="0"/>
              </a:rPr>
              <a:t>    </a:t>
            </a:r>
            <a:r>
              <a:rPr lang="en-GB" altLang="zh-CN" sz="1700" b="0" kern="0" dirty="0" err="1">
                <a:latin typeface="Courier New" panose="02070309020205020404" pitchFamily="49" charset="0"/>
                <a:cs typeface="Courier New" panose="02070309020205020404" pitchFamily="49" charset="0"/>
              </a:rPr>
              <a:t>pthread_cond_wait</a:t>
            </a:r>
            <a:r>
              <a:rPr lang="en-GB" altLang="zh-CN" sz="1700" b="0" kern="0" dirty="0">
                <a:latin typeface="Courier New" panose="02070309020205020404" pitchFamily="49" charset="0"/>
                <a:cs typeface="Courier New" panose="02070309020205020404" pitchFamily="49" charset="0"/>
              </a:rPr>
              <a:t>(&amp;c, &amp;m);//Wait only if needed</a:t>
            </a:r>
          </a:p>
          <a:p>
            <a:pPr marL="0" indent="0">
              <a:buFontTx/>
              <a:buNone/>
            </a:pPr>
            <a:r>
              <a:rPr lang="en-GB" altLang="zh-CN" sz="1700" b="0" kern="0" dirty="0">
                <a:latin typeface="Courier New" panose="02070309020205020404" pitchFamily="49" charset="0"/>
                <a:cs typeface="Courier New" panose="02070309020205020404" pitchFamily="49" charset="0"/>
              </a:rPr>
              <a:t>  }</a:t>
            </a:r>
          </a:p>
          <a:p>
            <a:pPr marL="0" indent="0">
              <a:buFontTx/>
              <a:buNone/>
            </a:pPr>
            <a:r>
              <a:rPr lang="en-GB" altLang="zh-CN" sz="1700" b="0" kern="0" dirty="0">
                <a:latin typeface="Courier New" panose="02070309020205020404" pitchFamily="49" charset="0"/>
                <a:cs typeface="Courier New" panose="02070309020205020404" pitchFamily="49" charset="0"/>
              </a:rPr>
              <a:t>  </a:t>
            </a:r>
            <a:r>
              <a:rPr lang="en-GB" altLang="zh-CN" sz="1700" b="0" kern="0" dirty="0" err="1">
                <a:latin typeface="Courier New" panose="02070309020205020404" pitchFamily="49" charset="0"/>
                <a:cs typeface="Courier New" panose="02070309020205020404" pitchFamily="49" charset="0"/>
              </a:rPr>
              <a:t>pthread_mutex_unlock</a:t>
            </a:r>
            <a:r>
              <a:rPr lang="en-GB" altLang="zh-CN" sz="1700" b="0" kern="0" dirty="0">
                <a:latin typeface="Courier New" panose="02070309020205020404" pitchFamily="49" charset="0"/>
                <a:cs typeface="Courier New" panose="02070309020205020404" pitchFamily="49" charset="0"/>
              </a:rPr>
              <a:t>(&amp;m);</a:t>
            </a:r>
          </a:p>
          <a:p>
            <a:pPr marL="0" indent="0">
              <a:buFontTx/>
              <a:buNone/>
            </a:pPr>
            <a:r>
              <a:rPr lang="en-GB" altLang="zh-CN" sz="1700" b="0" kern="0" dirty="0">
                <a:latin typeface="Courier New" panose="02070309020205020404" pitchFamily="49" charset="0"/>
                <a:cs typeface="Courier New" panose="02070309020205020404" pitchFamily="49" charset="0"/>
              </a:rPr>
              <a:t>}</a:t>
            </a:r>
            <a:endParaRPr lang="en-US" altLang="zh-CN" sz="1700" b="0" kern="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81333211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91F9780-AF56-C5EF-DCD0-FF6A05DF7888}"/>
              </a:ext>
            </a:extLst>
          </p:cNvPr>
          <p:cNvSpPr>
            <a:spLocks noGrp="1"/>
          </p:cNvSpPr>
          <p:nvPr>
            <p:ph type="title"/>
          </p:nvPr>
        </p:nvSpPr>
        <p:spPr/>
        <p:txBody>
          <a:bodyPr/>
          <a:lstStyle/>
          <a:p>
            <a:r>
              <a:rPr lang="en-US" altLang="zh-CN" dirty="0"/>
              <a:t>Summary	</a:t>
            </a:r>
            <a:endParaRPr lang="en-US" dirty="0"/>
          </a:p>
        </p:txBody>
      </p:sp>
      <p:sp>
        <p:nvSpPr>
          <p:cNvPr id="3" name="内容占位符 2">
            <a:extLst>
              <a:ext uri="{FF2B5EF4-FFF2-40B4-BE49-F238E27FC236}">
                <a16:creationId xmlns:a16="http://schemas.microsoft.com/office/drawing/2014/main" id="{D2EB7A31-F5F9-0410-E3D8-B1240C4374F6}"/>
              </a:ext>
            </a:extLst>
          </p:cNvPr>
          <p:cNvSpPr>
            <a:spLocks noGrp="1"/>
          </p:cNvSpPr>
          <p:nvPr>
            <p:ph idx="1"/>
          </p:nvPr>
        </p:nvSpPr>
        <p:spPr/>
        <p:txBody>
          <a:bodyPr/>
          <a:lstStyle/>
          <a:p>
            <a:r>
              <a:rPr lang="en-US" altLang="zh-CN" dirty="0"/>
              <a:t>Producer/consumer problem</a:t>
            </a:r>
          </a:p>
          <a:p>
            <a:r>
              <a:rPr lang="en-US" altLang="zh-CN" dirty="0"/>
              <a:t>Condition</a:t>
            </a:r>
            <a:r>
              <a:rPr lang="zh-CN" altLang="en-US" dirty="0"/>
              <a:t> </a:t>
            </a:r>
            <a:r>
              <a:rPr lang="en-US" altLang="zh-CN" dirty="0"/>
              <a:t>variable</a:t>
            </a:r>
          </a:p>
          <a:p>
            <a:r>
              <a:rPr lang="en-US" altLang="zh-CN" dirty="0"/>
              <a:t>Properly</a:t>
            </a:r>
            <a:r>
              <a:rPr lang="zh-CN" altLang="en-US" dirty="0"/>
              <a:t> </a:t>
            </a:r>
            <a:r>
              <a:rPr lang="en-US" altLang="zh-CN" dirty="0"/>
              <a:t>use</a:t>
            </a:r>
            <a:r>
              <a:rPr lang="zh-CN" altLang="en-US" dirty="0"/>
              <a:t> </a:t>
            </a:r>
            <a:r>
              <a:rPr lang="en-US" altLang="zh-CN" dirty="0"/>
              <a:t>CVs</a:t>
            </a:r>
          </a:p>
          <a:p>
            <a:pPr lvl="1"/>
            <a:r>
              <a:rPr lang="en-US" altLang="zh-CN" dirty="0"/>
              <a:t>Have</a:t>
            </a:r>
            <a:r>
              <a:rPr lang="zh-CN" altLang="en-US" dirty="0"/>
              <a:t> </a:t>
            </a:r>
            <a:r>
              <a:rPr lang="en-US" altLang="zh-CN" dirty="0"/>
              <a:t>a</a:t>
            </a:r>
            <a:r>
              <a:rPr lang="zh-CN" altLang="en-US" dirty="0"/>
              <a:t> </a:t>
            </a:r>
            <a:r>
              <a:rPr lang="en-US" altLang="zh-CN" dirty="0"/>
              <a:t>state</a:t>
            </a:r>
          </a:p>
          <a:p>
            <a:pPr lvl="1"/>
            <a:r>
              <a:rPr lang="en-US" altLang="zh-CN" dirty="0"/>
              <a:t>Use</a:t>
            </a:r>
            <a:r>
              <a:rPr lang="zh-CN" altLang="en-US" dirty="0"/>
              <a:t> </a:t>
            </a:r>
            <a:r>
              <a:rPr lang="en-US" altLang="zh-CN" dirty="0"/>
              <a:t>mutex</a:t>
            </a:r>
            <a:r>
              <a:rPr lang="zh-CN" altLang="en-US" dirty="0"/>
              <a:t> </a:t>
            </a:r>
            <a:r>
              <a:rPr lang="en-US" altLang="zh-CN" dirty="0"/>
              <a:t>to</a:t>
            </a:r>
            <a:r>
              <a:rPr lang="zh-CN" altLang="en-US" dirty="0"/>
              <a:t> </a:t>
            </a:r>
            <a:r>
              <a:rPr lang="en-US" altLang="zh-CN" dirty="0"/>
              <a:t>ensure</a:t>
            </a:r>
            <a:r>
              <a:rPr lang="zh-CN" altLang="en-US" dirty="0"/>
              <a:t> </a:t>
            </a:r>
            <a:r>
              <a:rPr lang="en-US" altLang="zh-CN" dirty="0"/>
              <a:t>no</a:t>
            </a:r>
            <a:r>
              <a:rPr lang="zh-CN" altLang="en-US" dirty="0"/>
              <a:t> </a:t>
            </a:r>
            <a:r>
              <a:rPr lang="en-US" altLang="zh-CN" dirty="0"/>
              <a:t>race</a:t>
            </a:r>
            <a:r>
              <a:rPr lang="zh-CN" altLang="en-US" dirty="0"/>
              <a:t> </a:t>
            </a:r>
            <a:r>
              <a:rPr lang="en-US" altLang="zh-CN" dirty="0"/>
              <a:t>condition</a:t>
            </a:r>
          </a:p>
          <a:p>
            <a:pPr lvl="1"/>
            <a:r>
              <a:rPr lang="en-US" altLang="zh-CN" dirty="0"/>
              <a:t>Recheck</a:t>
            </a:r>
            <a:r>
              <a:rPr lang="zh-CN" altLang="en-US" dirty="0"/>
              <a:t> </a:t>
            </a:r>
            <a:r>
              <a:rPr lang="en-US" altLang="zh-CN" dirty="0"/>
              <a:t>the</a:t>
            </a:r>
            <a:r>
              <a:rPr lang="zh-CN" altLang="en-US" dirty="0"/>
              <a:t> </a:t>
            </a:r>
            <a:r>
              <a:rPr lang="en-US" altLang="zh-CN" dirty="0"/>
              <a:t>state</a:t>
            </a:r>
            <a:r>
              <a:rPr lang="zh-CN" altLang="en-US" dirty="0"/>
              <a:t> </a:t>
            </a:r>
            <a:r>
              <a:rPr lang="en-US" altLang="zh-CN" dirty="0"/>
              <a:t>(while)</a:t>
            </a:r>
          </a:p>
          <a:p>
            <a:pPr lvl="1"/>
            <a:endParaRPr lang="en-US" dirty="0"/>
          </a:p>
        </p:txBody>
      </p:sp>
    </p:spTree>
    <p:extLst>
      <p:ext uri="{BB962C8B-B14F-4D97-AF65-F5344CB8AC3E}">
        <p14:creationId xmlns:p14="http://schemas.microsoft.com/office/powerpoint/2010/main" val="280318413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320800" y="166203"/>
            <a:ext cx="9550400" cy="505267"/>
          </a:xfrm>
          <a:prstGeom prst="rect">
            <a:avLst/>
          </a:prstGeom>
        </p:spPr>
        <p:txBody>
          <a:bodyPr vert="horz" wrap="square" lIns="0" tIns="12700" rIns="0" bIns="0" numCol="1" rtlCol="0" anchor="ctr" anchorCtr="0" compatLnSpc="1">
            <a:prstTxWarp prst="textNoShape">
              <a:avLst/>
            </a:prstTxWarp>
            <a:spAutoFit/>
          </a:bodyPr>
          <a:lstStyle/>
          <a:p>
            <a:pPr marL="12700">
              <a:lnSpc>
                <a:spcPct val="100000"/>
              </a:lnSpc>
              <a:spcBef>
                <a:spcPts val="100"/>
              </a:spcBef>
            </a:pPr>
            <a:r>
              <a:rPr lang="en-US" altLang="zh-CN" dirty="0"/>
              <a:t>Quiz:</a:t>
            </a:r>
            <a:r>
              <a:rPr spc="-15" dirty="0"/>
              <a:t> </a:t>
            </a:r>
            <a:r>
              <a:rPr dirty="0"/>
              <a:t>Race </a:t>
            </a:r>
            <a:r>
              <a:rPr lang="en-GB" spc="-10" dirty="0"/>
              <a:t>C</a:t>
            </a:r>
            <a:r>
              <a:rPr spc="-10" dirty="0" err="1"/>
              <a:t>onditions</a:t>
            </a:r>
            <a:endParaRPr spc="-10" dirty="0"/>
          </a:p>
        </p:txBody>
      </p:sp>
      <p:sp>
        <p:nvSpPr>
          <p:cNvPr id="7" name="object 7"/>
          <p:cNvSpPr txBox="1">
            <a:spLocks noGrp="1"/>
          </p:cNvSpPr>
          <p:nvPr>
            <p:ph type="sldNum" sz="quarter" idx="7"/>
          </p:nvPr>
        </p:nvSpPr>
        <p:spPr>
          <a:xfrm>
            <a:off x="8562509" y="6447929"/>
            <a:ext cx="169935" cy="167640"/>
          </a:xfrm>
          <a:prstGeom prst="rect">
            <a:avLst/>
          </a:prstGeom>
        </p:spPr>
        <p:txBody>
          <a:bodyPr vert="horz" wrap="square" lIns="0" tIns="0" rIns="0" bIns="0" rtlCol="0">
            <a:spAutoFit/>
          </a:bodyPr>
          <a:lstStyle>
            <a:defPPr>
              <a:defRPr kern="0"/>
            </a:defPPr>
            <a:lvl1pPr>
              <a:defRPr sz="1000" b="0" i="0">
                <a:solidFill>
                  <a:schemeClr val="tx1"/>
                </a:solidFill>
                <a:latin typeface="Arial MT"/>
                <a:cs typeface="Arial MT"/>
              </a:defRPr>
            </a:lvl1pPr>
          </a:lstStyle>
          <a:p>
            <a:pPr marL="47625">
              <a:spcBef>
                <a:spcPts val="5"/>
              </a:spcBef>
            </a:pPr>
            <a:fld id="{81D60167-4931-47E6-BA6A-407CBD079E47}" type="slidenum">
              <a:rPr lang="en-SE" spc="-50" smtClean="0"/>
              <a:pPr marL="47625">
                <a:spcBef>
                  <a:spcPts val="5"/>
                </a:spcBef>
              </a:pPr>
              <a:t>55</a:t>
            </a:fld>
            <a:endParaRPr spc="-50" dirty="0"/>
          </a:p>
        </p:txBody>
      </p:sp>
      <p:sp>
        <p:nvSpPr>
          <p:cNvPr id="3" name="object 3"/>
          <p:cNvSpPr txBox="1"/>
          <p:nvPr/>
        </p:nvSpPr>
        <p:spPr>
          <a:xfrm>
            <a:off x="1871606" y="1088896"/>
            <a:ext cx="7838440" cy="1113124"/>
          </a:xfrm>
          <a:prstGeom prst="rect">
            <a:avLst/>
          </a:prstGeom>
        </p:spPr>
        <p:txBody>
          <a:bodyPr vert="horz" wrap="square" lIns="0" tIns="27939" rIns="0" bIns="0" rtlCol="0">
            <a:spAutoFit/>
          </a:bodyPr>
          <a:lstStyle/>
          <a:p>
            <a:pPr marL="12700" marR="5080">
              <a:lnSpc>
                <a:spcPts val="2600"/>
              </a:lnSpc>
              <a:spcBef>
                <a:spcPts val="219"/>
              </a:spcBef>
            </a:pPr>
            <a:r>
              <a:rPr sz="2200" b="0" dirty="0">
                <a:latin typeface="Gill Sans" panose="020B0502020104020203"/>
                <a:cs typeface="Arial MT"/>
              </a:rPr>
              <a:t>Consider</a:t>
            </a:r>
            <a:r>
              <a:rPr sz="2200" b="0" spc="-50" dirty="0">
                <a:latin typeface="Gill Sans" panose="020B0502020104020203"/>
                <a:cs typeface="Arial MT"/>
              </a:rPr>
              <a:t> </a:t>
            </a:r>
            <a:r>
              <a:rPr sz="2200" b="0" dirty="0">
                <a:latin typeface="Gill Sans" panose="020B0502020104020203"/>
                <a:cs typeface="Arial MT"/>
              </a:rPr>
              <a:t>the</a:t>
            </a:r>
            <a:r>
              <a:rPr sz="2200" b="0" spc="-45" dirty="0">
                <a:latin typeface="Gill Sans" panose="020B0502020104020203"/>
                <a:cs typeface="Arial MT"/>
              </a:rPr>
              <a:t> </a:t>
            </a:r>
            <a:r>
              <a:rPr sz="2200" b="0" dirty="0">
                <a:latin typeface="Gill Sans" panose="020B0502020104020203"/>
                <a:cs typeface="Arial MT"/>
              </a:rPr>
              <a:t>t</a:t>
            </a:r>
            <a:r>
              <a:rPr lang="en-GB" sz="2200" b="0" dirty="0">
                <a:latin typeface="Gill Sans" panose="020B0502020104020203"/>
                <a:cs typeface="Arial MT"/>
              </a:rPr>
              <a:t>wo</a:t>
            </a:r>
            <a:r>
              <a:rPr sz="2200" b="0" spc="-45" dirty="0">
                <a:latin typeface="Gill Sans" panose="020B0502020104020203"/>
                <a:cs typeface="Arial MT"/>
              </a:rPr>
              <a:t> </a:t>
            </a:r>
            <a:r>
              <a:rPr sz="2200" b="0" dirty="0">
                <a:latin typeface="Gill Sans" panose="020B0502020104020203"/>
                <a:cs typeface="Arial MT"/>
              </a:rPr>
              <a:t>threads</a:t>
            </a:r>
            <a:r>
              <a:rPr lang="en-GB" sz="2200" b="0" dirty="0">
                <a:latin typeface="Gill Sans" panose="020B0502020104020203"/>
                <a:cs typeface="Arial MT"/>
              </a:rPr>
              <a:t> each executing</a:t>
            </a:r>
            <a:r>
              <a:rPr sz="2200" b="0" spc="-50" dirty="0">
                <a:latin typeface="Gill Sans" panose="020B0502020104020203"/>
                <a:cs typeface="Arial MT"/>
              </a:rPr>
              <a:t> </a:t>
            </a:r>
            <a:r>
              <a:rPr sz="2200" b="0" dirty="0">
                <a:latin typeface="Gill Sans" panose="020B0502020104020203"/>
                <a:cs typeface="Arial MT"/>
              </a:rPr>
              <a:t>t1</a:t>
            </a:r>
            <a:r>
              <a:rPr sz="2200" b="0" spc="-45" dirty="0">
                <a:latin typeface="Gill Sans" panose="020B0502020104020203"/>
                <a:cs typeface="Arial MT"/>
              </a:rPr>
              <a:t> </a:t>
            </a:r>
            <a:r>
              <a:rPr sz="2200" b="0" dirty="0">
                <a:latin typeface="Gill Sans" panose="020B0502020104020203"/>
                <a:cs typeface="Arial MT"/>
              </a:rPr>
              <a:t>and</a:t>
            </a:r>
            <a:r>
              <a:rPr sz="2200" b="0" spc="-45" dirty="0">
                <a:latin typeface="Gill Sans" panose="020B0502020104020203"/>
                <a:cs typeface="Arial MT"/>
              </a:rPr>
              <a:t> </a:t>
            </a:r>
            <a:r>
              <a:rPr sz="2200" b="0" dirty="0">
                <a:latin typeface="Gill Sans" panose="020B0502020104020203"/>
                <a:cs typeface="Arial MT"/>
              </a:rPr>
              <a:t>t2</a:t>
            </a:r>
            <a:r>
              <a:rPr lang="en-GB" sz="2200" b="0" dirty="0">
                <a:latin typeface="Gill Sans" panose="020B0502020104020203"/>
                <a:cs typeface="Arial MT"/>
              </a:rPr>
              <a:t>.</a:t>
            </a:r>
            <a:r>
              <a:rPr sz="2200" b="0" spc="-40" dirty="0">
                <a:latin typeface="Gill Sans" panose="020B0502020104020203"/>
                <a:cs typeface="Arial MT"/>
              </a:rPr>
              <a:t> </a:t>
            </a:r>
            <a:r>
              <a:rPr lang="en-GB" sz="2200" b="0" spc="-10" dirty="0">
                <a:latin typeface="Gill Sans" panose="020B0502020104020203"/>
                <a:cs typeface="Arial MT"/>
              </a:rPr>
              <a:t>V</a:t>
            </a:r>
            <a:r>
              <a:rPr sz="2200" b="0" dirty="0" err="1">
                <a:latin typeface="Gill Sans" panose="020B0502020104020203"/>
                <a:cs typeface="Arial MT"/>
              </a:rPr>
              <a:t>alues</a:t>
            </a:r>
            <a:r>
              <a:rPr sz="2200" b="0" spc="-45" dirty="0">
                <a:latin typeface="Gill Sans" panose="020B0502020104020203"/>
                <a:cs typeface="Arial MT"/>
              </a:rPr>
              <a:t> </a:t>
            </a:r>
            <a:r>
              <a:rPr sz="2200" b="0" dirty="0">
                <a:latin typeface="Gill Sans" panose="020B0502020104020203"/>
                <a:cs typeface="Arial MT"/>
              </a:rPr>
              <a:t>of</a:t>
            </a:r>
            <a:r>
              <a:rPr sz="2200" b="0" spc="-50" dirty="0">
                <a:latin typeface="Gill Sans" panose="020B0502020104020203"/>
                <a:cs typeface="Arial MT"/>
              </a:rPr>
              <a:t> </a:t>
            </a:r>
            <a:r>
              <a:rPr lang="en-GB" sz="2200" b="0" spc="-50" dirty="0">
                <a:latin typeface="Gill Sans" panose="020B0502020104020203"/>
                <a:cs typeface="Arial MT"/>
              </a:rPr>
              <a:t>shared variables </a:t>
            </a:r>
            <a:r>
              <a:rPr sz="2200" b="0" dirty="0">
                <a:latin typeface="Gill Sans" panose="020B0502020104020203"/>
                <a:cs typeface="Arial MT"/>
              </a:rPr>
              <a:t>y</a:t>
            </a:r>
            <a:r>
              <a:rPr sz="2200" b="0" spc="-50" dirty="0">
                <a:latin typeface="Gill Sans" panose="020B0502020104020203"/>
                <a:cs typeface="Arial MT"/>
              </a:rPr>
              <a:t> </a:t>
            </a:r>
            <a:r>
              <a:rPr sz="2200" b="0" dirty="0">
                <a:latin typeface="Gill Sans" panose="020B0502020104020203"/>
                <a:cs typeface="Arial MT"/>
              </a:rPr>
              <a:t>and</a:t>
            </a:r>
            <a:r>
              <a:rPr sz="2200" b="0" spc="-45" dirty="0">
                <a:latin typeface="Gill Sans" panose="020B0502020104020203"/>
                <a:cs typeface="Arial MT"/>
              </a:rPr>
              <a:t> </a:t>
            </a:r>
            <a:r>
              <a:rPr sz="2200" b="0" dirty="0">
                <a:latin typeface="Gill Sans" panose="020B0502020104020203"/>
                <a:cs typeface="Arial MT"/>
              </a:rPr>
              <a:t>z</a:t>
            </a:r>
            <a:r>
              <a:rPr sz="2200" b="0" spc="-45" dirty="0">
                <a:latin typeface="Gill Sans" panose="020B0502020104020203"/>
                <a:cs typeface="Arial MT"/>
              </a:rPr>
              <a:t> </a:t>
            </a:r>
            <a:r>
              <a:rPr lang="en-GB" sz="2200" b="0" spc="-45" dirty="0">
                <a:latin typeface="Gill Sans" panose="020B0502020104020203"/>
                <a:cs typeface="Arial MT"/>
              </a:rPr>
              <a:t>are initialized to </a:t>
            </a:r>
            <a:r>
              <a:rPr sz="2200" b="0" spc="-25" dirty="0">
                <a:latin typeface="Gill Sans" panose="020B0502020104020203"/>
                <a:cs typeface="Arial MT"/>
              </a:rPr>
              <a:t>0.</a:t>
            </a:r>
            <a:endParaRPr sz="2200" b="0" dirty="0">
              <a:latin typeface="Gill Sans" panose="020B0502020104020203"/>
              <a:cs typeface="Arial MT"/>
            </a:endParaRPr>
          </a:p>
          <a:p>
            <a:pPr marL="1129665">
              <a:spcBef>
                <a:spcPts val="1095"/>
              </a:spcBef>
            </a:pPr>
            <a:r>
              <a:rPr b="0" spc="-25" dirty="0">
                <a:latin typeface="Arial MT"/>
                <a:cs typeface="Arial MT"/>
              </a:rPr>
              <a:t>t1</a:t>
            </a:r>
            <a:r>
              <a:rPr spc="-25" dirty="0">
                <a:latin typeface="Arial MT"/>
                <a:cs typeface="Arial MT"/>
              </a:rPr>
              <a:t>:</a:t>
            </a:r>
            <a:endParaRPr dirty="0">
              <a:latin typeface="Arial MT"/>
              <a:cs typeface="Arial MT"/>
            </a:endParaRPr>
          </a:p>
        </p:txBody>
      </p:sp>
      <p:sp>
        <p:nvSpPr>
          <p:cNvPr id="4" name="object 4"/>
          <p:cNvSpPr txBox="1"/>
          <p:nvPr/>
        </p:nvSpPr>
        <p:spPr>
          <a:xfrm>
            <a:off x="1871606" y="3289553"/>
            <a:ext cx="8365490" cy="2682785"/>
          </a:xfrm>
          <a:prstGeom prst="rect">
            <a:avLst/>
          </a:prstGeom>
        </p:spPr>
        <p:txBody>
          <a:bodyPr vert="horz" wrap="square" lIns="0" tIns="27939" rIns="0" bIns="0" rtlCol="0">
            <a:spAutoFit/>
          </a:bodyPr>
          <a:lstStyle/>
          <a:p>
            <a:pPr marL="12700" marR="5080">
              <a:lnSpc>
                <a:spcPts val="2600"/>
              </a:lnSpc>
              <a:spcBef>
                <a:spcPts val="219"/>
              </a:spcBef>
            </a:pPr>
            <a:r>
              <a:rPr lang="en-GB" sz="2200" b="0" dirty="0">
                <a:latin typeface="Gill Sans" panose="020B0502020104020203"/>
                <a:cs typeface="Arial MT"/>
              </a:rPr>
              <a:t>Q. </a:t>
            </a:r>
            <a:r>
              <a:rPr sz="2200" b="0" dirty="0">
                <a:latin typeface="Gill Sans" panose="020B0502020104020203"/>
                <a:cs typeface="Arial MT"/>
              </a:rPr>
              <a:t>Give</a:t>
            </a:r>
            <a:r>
              <a:rPr sz="2200" b="0" spc="-35" dirty="0">
                <a:latin typeface="Gill Sans" panose="020B0502020104020203"/>
                <a:cs typeface="Arial MT"/>
              </a:rPr>
              <a:t> </a:t>
            </a:r>
            <a:r>
              <a:rPr sz="2200" b="0" dirty="0">
                <a:latin typeface="Gill Sans" panose="020B0502020104020203"/>
                <a:cs typeface="Arial MT"/>
              </a:rPr>
              <a:t>all</a:t>
            </a:r>
            <a:r>
              <a:rPr sz="2200" b="0" spc="-35" dirty="0">
                <a:latin typeface="Gill Sans" panose="020B0502020104020203"/>
                <a:cs typeface="Arial MT"/>
              </a:rPr>
              <a:t> </a:t>
            </a:r>
            <a:r>
              <a:rPr sz="2200" b="0" dirty="0">
                <a:latin typeface="Gill Sans" panose="020B0502020104020203"/>
                <a:cs typeface="Arial MT"/>
              </a:rPr>
              <a:t>possible</a:t>
            </a:r>
            <a:r>
              <a:rPr sz="2200" b="0" spc="-35" dirty="0">
                <a:latin typeface="Gill Sans" panose="020B0502020104020203"/>
                <a:cs typeface="Arial MT"/>
              </a:rPr>
              <a:t> </a:t>
            </a:r>
            <a:r>
              <a:rPr sz="2200" b="0" dirty="0">
                <a:latin typeface="Gill Sans" panose="020B0502020104020203"/>
                <a:cs typeface="Arial MT"/>
              </a:rPr>
              <a:t>final</a:t>
            </a:r>
            <a:r>
              <a:rPr sz="2200" b="0" spc="-35" dirty="0">
                <a:latin typeface="Gill Sans" panose="020B0502020104020203"/>
                <a:cs typeface="Arial MT"/>
              </a:rPr>
              <a:t> </a:t>
            </a:r>
            <a:r>
              <a:rPr sz="2200" b="0" dirty="0">
                <a:latin typeface="Gill Sans" panose="020B0502020104020203"/>
                <a:cs typeface="Arial MT"/>
              </a:rPr>
              <a:t>values</a:t>
            </a:r>
            <a:r>
              <a:rPr sz="2200" b="0" spc="-40" dirty="0">
                <a:latin typeface="Gill Sans" panose="020B0502020104020203"/>
                <a:cs typeface="Arial MT"/>
              </a:rPr>
              <a:t> </a:t>
            </a:r>
            <a:r>
              <a:rPr sz="2200" b="0" dirty="0">
                <a:latin typeface="Gill Sans" panose="020B0502020104020203"/>
                <a:cs typeface="Arial MT"/>
              </a:rPr>
              <a:t>for</a:t>
            </a:r>
            <a:r>
              <a:rPr sz="2200" b="0" spc="-40" dirty="0">
                <a:latin typeface="Gill Sans" panose="020B0502020104020203"/>
                <a:cs typeface="Arial MT"/>
              </a:rPr>
              <a:t> </a:t>
            </a:r>
            <a:r>
              <a:rPr sz="2200" b="0" dirty="0">
                <a:latin typeface="Gill Sans" panose="020B0502020104020203"/>
                <a:cs typeface="Arial MT"/>
              </a:rPr>
              <a:t>x</a:t>
            </a:r>
            <a:r>
              <a:rPr sz="2200" b="0" spc="-35" dirty="0">
                <a:latin typeface="Gill Sans" panose="020B0502020104020203"/>
                <a:cs typeface="Arial MT"/>
              </a:rPr>
              <a:t> </a:t>
            </a:r>
            <a:r>
              <a:rPr sz="2200" b="0" dirty="0">
                <a:latin typeface="Gill Sans" panose="020B0502020104020203"/>
                <a:cs typeface="Arial MT"/>
              </a:rPr>
              <a:t>and</a:t>
            </a:r>
            <a:r>
              <a:rPr sz="2200" b="0" spc="-35" dirty="0">
                <a:latin typeface="Gill Sans" panose="020B0502020104020203"/>
                <a:cs typeface="Arial MT"/>
              </a:rPr>
              <a:t> </a:t>
            </a:r>
            <a:r>
              <a:rPr sz="2200" b="0" dirty="0">
                <a:latin typeface="Gill Sans" panose="020B0502020104020203"/>
                <a:cs typeface="Arial MT"/>
              </a:rPr>
              <a:t>the</a:t>
            </a:r>
            <a:r>
              <a:rPr sz="2200" b="0" spc="-35" dirty="0">
                <a:latin typeface="Gill Sans" panose="020B0502020104020203"/>
                <a:cs typeface="Arial MT"/>
              </a:rPr>
              <a:t> </a:t>
            </a:r>
            <a:r>
              <a:rPr sz="2200" b="0" spc="-10" dirty="0">
                <a:latin typeface="Gill Sans" panose="020B0502020104020203"/>
                <a:cs typeface="Arial MT"/>
              </a:rPr>
              <a:t>corresponding</a:t>
            </a:r>
            <a:r>
              <a:rPr sz="2200" b="0" spc="-35" dirty="0">
                <a:latin typeface="Gill Sans" panose="020B0502020104020203"/>
                <a:cs typeface="Arial MT"/>
              </a:rPr>
              <a:t> </a:t>
            </a:r>
            <a:r>
              <a:rPr sz="2200" b="0" dirty="0">
                <a:latin typeface="Gill Sans" panose="020B0502020104020203"/>
                <a:cs typeface="Arial MT"/>
              </a:rPr>
              <a:t>order</a:t>
            </a:r>
            <a:r>
              <a:rPr sz="2200" b="0" spc="-40" dirty="0">
                <a:latin typeface="Gill Sans" panose="020B0502020104020203"/>
                <a:cs typeface="Arial MT"/>
              </a:rPr>
              <a:t> </a:t>
            </a:r>
            <a:r>
              <a:rPr sz="2200" b="0" spc="-25" dirty="0">
                <a:latin typeface="Gill Sans" panose="020B0502020104020203"/>
                <a:cs typeface="Arial MT"/>
              </a:rPr>
              <a:t>of </a:t>
            </a:r>
            <a:r>
              <a:rPr sz="2200" b="0" dirty="0">
                <a:latin typeface="Gill Sans" panose="020B0502020104020203"/>
                <a:cs typeface="Arial MT"/>
              </a:rPr>
              <a:t>execution</a:t>
            </a:r>
            <a:r>
              <a:rPr sz="2200" b="0" spc="-50" dirty="0">
                <a:latin typeface="Gill Sans" panose="020B0502020104020203"/>
                <a:cs typeface="Arial MT"/>
              </a:rPr>
              <a:t> </a:t>
            </a:r>
            <a:r>
              <a:rPr sz="2200" b="0" dirty="0">
                <a:latin typeface="Gill Sans" panose="020B0502020104020203"/>
                <a:cs typeface="Arial MT"/>
              </a:rPr>
              <a:t>of</a:t>
            </a:r>
            <a:r>
              <a:rPr sz="2200" b="0" spc="-55" dirty="0">
                <a:latin typeface="Gill Sans" panose="020B0502020104020203"/>
                <a:cs typeface="Arial MT"/>
              </a:rPr>
              <a:t> </a:t>
            </a:r>
            <a:r>
              <a:rPr sz="2200" b="0" dirty="0">
                <a:latin typeface="Gill Sans" panose="020B0502020104020203"/>
                <a:cs typeface="Arial MT"/>
              </a:rPr>
              <a:t>instructions</a:t>
            </a:r>
            <a:r>
              <a:rPr sz="2200" b="0" spc="-55" dirty="0">
                <a:latin typeface="Gill Sans" panose="020B0502020104020203"/>
                <a:cs typeface="Arial MT"/>
              </a:rPr>
              <a:t> </a:t>
            </a:r>
            <a:r>
              <a:rPr sz="2200" b="0" dirty="0">
                <a:latin typeface="Gill Sans" panose="020B0502020104020203"/>
                <a:cs typeface="Arial MT"/>
              </a:rPr>
              <a:t>in</a:t>
            </a:r>
            <a:r>
              <a:rPr sz="2200" b="0" spc="-50" dirty="0">
                <a:latin typeface="Gill Sans" panose="020B0502020104020203"/>
                <a:cs typeface="Arial MT"/>
              </a:rPr>
              <a:t> </a:t>
            </a:r>
            <a:r>
              <a:rPr sz="2200" b="0" dirty="0">
                <a:latin typeface="Gill Sans" panose="020B0502020104020203"/>
                <a:cs typeface="Arial MT"/>
              </a:rPr>
              <a:t>t1</a:t>
            </a:r>
            <a:r>
              <a:rPr sz="2200" b="0" spc="-50" dirty="0">
                <a:latin typeface="Gill Sans" panose="020B0502020104020203"/>
                <a:cs typeface="Arial MT"/>
              </a:rPr>
              <a:t> </a:t>
            </a:r>
            <a:r>
              <a:rPr sz="2200" b="0" dirty="0">
                <a:latin typeface="Gill Sans" panose="020B0502020104020203"/>
                <a:cs typeface="Arial MT"/>
              </a:rPr>
              <a:t>and</a:t>
            </a:r>
            <a:r>
              <a:rPr sz="2200" b="0" spc="-50" dirty="0">
                <a:latin typeface="Gill Sans" panose="020B0502020104020203"/>
                <a:cs typeface="Arial MT"/>
              </a:rPr>
              <a:t> </a:t>
            </a:r>
            <a:r>
              <a:rPr sz="2200" b="0" dirty="0">
                <a:latin typeface="Gill Sans" panose="020B0502020104020203"/>
                <a:cs typeface="Arial MT"/>
              </a:rPr>
              <a:t>t2</a:t>
            </a:r>
            <a:r>
              <a:rPr sz="2200" b="0" spc="-25" dirty="0">
                <a:latin typeface="Gill Sans" panose="020B0502020104020203"/>
                <a:cs typeface="Arial MT"/>
              </a:rPr>
              <a:t>.</a:t>
            </a:r>
            <a:endParaRPr sz="2200" b="0" dirty="0">
              <a:latin typeface="Gill Sans" panose="020B0502020104020203"/>
              <a:cs typeface="Arial MT"/>
            </a:endParaRPr>
          </a:p>
          <a:p>
            <a:pPr marL="12700">
              <a:spcBef>
                <a:spcPts val="535"/>
              </a:spcBef>
              <a:tabLst>
                <a:tab pos="240665" algn="l"/>
              </a:tabLst>
            </a:pPr>
            <a:r>
              <a:rPr lang="en-GB" sz="3300" b="0" baseline="1262" dirty="0">
                <a:solidFill>
                  <a:srgbClr val="0365C0"/>
                </a:solidFill>
                <a:latin typeface="Gill Sans" panose="020B0502020104020203"/>
                <a:cs typeface="Arial MT"/>
              </a:rPr>
              <a:t>1) </a:t>
            </a:r>
            <a:r>
              <a:rPr sz="3300" b="0" baseline="1262" dirty="0">
                <a:solidFill>
                  <a:srgbClr val="0365C0"/>
                </a:solidFill>
                <a:latin typeface="Gill Sans" panose="020B0502020104020203"/>
                <a:cs typeface="Arial MT"/>
              </a:rPr>
              <a:t>t1</a:t>
            </a:r>
            <a:r>
              <a:rPr sz="3300" b="0" spc="-37" baseline="1262" dirty="0">
                <a:solidFill>
                  <a:srgbClr val="0365C0"/>
                </a:solidFill>
                <a:latin typeface="Gill Sans" panose="020B0502020104020203"/>
                <a:cs typeface="Arial MT"/>
              </a:rPr>
              <a:t> </a:t>
            </a:r>
            <a:r>
              <a:rPr sz="3300" b="0" baseline="1262" dirty="0">
                <a:solidFill>
                  <a:srgbClr val="0365C0"/>
                </a:solidFill>
                <a:latin typeface="Gill Sans" panose="020B0502020104020203"/>
                <a:cs typeface="Arial MT"/>
              </a:rPr>
              <a:t>runs</a:t>
            </a:r>
            <a:r>
              <a:rPr sz="3300" b="0" spc="-44" baseline="1262" dirty="0">
                <a:solidFill>
                  <a:srgbClr val="0365C0"/>
                </a:solidFill>
                <a:latin typeface="Gill Sans" panose="020B0502020104020203"/>
                <a:cs typeface="Arial MT"/>
              </a:rPr>
              <a:t> </a:t>
            </a:r>
            <a:r>
              <a:rPr sz="3300" b="0" baseline="1262" dirty="0">
                <a:solidFill>
                  <a:srgbClr val="0365C0"/>
                </a:solidFill>
                <a:latin typeface="Gill Sans" panose="020B0502020104020203"/>
                <a:cs typeface="Arial MT"/>
              </a:rPr>
              <a:t>to</a:t>
            </a:r>
            <a:r>
              <a:rPr sz="3300" b="0" spc="-37" baseline="1262" dirty="0">
                <a:solidFill>
                  <a:srgbClr val="0365C0"/>
                </a:solidFill>
                <a:latin typeface="Gill Sans" panose="020B0502020104020203"/>
                <a:cs typeface="Arial MT"/>
              </a:rPr>
              <a:t> </a:t>
            </a:r>
            <a:r>
              <a:rPr sz="3300" b="0" baseline="1262" dirty="0">
                <a:solidFill>
                  <a:srgbClr val="0365C0"/>
                </a:solidFill>
                <a:latin typeface="Gill Sans" panose="020B0502020104020203"/>
                <a:cs typeface="Arial MT"/>
              </a:rPr>
              <a:t>the</a:t>
            </a:r>
            <a:r>
              <a:rPr sz="3300" b="0" spc="-37" baseline="1262" dirty="0">
                <a:solidFill>
                  <a:srgbClr val="0365C0"/>
                </a:solidFill>
                <a:latin typeface="Gill Sans" panose="020B0502020104020203"/>
                <a:cs typeface="Arial MT"/>
              </a:rPr>
              <a:t> </a:t>
            </a:r>
            <a:r>
              <a:rPr sz="3300" b="0" baseline="1262" dirty="0">
                <a:solidFill>
                  <a:srgbClr val="0365C0"/>
                </a:solidFill>
                <a:latin typeface="Gill Sans" panose="020B0502020104020203"/>
                <a:cs typeface="Arial MT"/>
              </a:rPr>
              <a:t>end</a:t>
            </a:r>
            <a:r>
              <a:rPr sz="3300" b="0" spc="-37" baseline="1262" dirty="0">
                <a:solidFill>
                  <a:srgbClr val="0365C0"/>
                </a:solidFill>
                <a:latin typeface="Gill Sans" panose="020B0502020104020203"/>
                <a:cs typeface="Arial MT"/>
              </a:rPr>
              <a:t> </a:t>
            </a:r>
            <a:r>
              <a:rPr sz="3300" b="0" baseline="1262" dirty="0">
                <a:solidFill>
                  <a:srgbClr val="0365C0"/>
                </a:solidFill>
                <a:latin typeface="Gill Sans" panose="020B0502020104020203"/>
                <a:cs typeface="Arial MT"/>
              </a:rPr>
              <a:t>first</a:t>
            </a:r>
            <a:r>
              <a:rPr lang="en-GB" sz="3300" b="0" spc="-44" baseline="1262" dirty="0">
                <a:solidFill>
                  <a:srgbClr val="0365C0"/>
                </a:solidFill>
                <a:latin typeface="Gill Sans" panose="020B0502020104020203"/>
                <a:cs typeface="Arial MT"/>
              </a:rPr>
              <a:t>;</a:t>
            </a:r>
            <a:r>
              <a:rPr sz="3300" b="0" spc="157" baseline="1262" dirty="0">
                <a:solidFill>
                  <a:srgbClr val="0365C0"/>
                </a:solidFill>
                <a:latin typeface="Gill Sans" panose="020B0502020104020203"/>
                <a:cs typeface="Cambria"/>
              </a:rPr>
              <a:t> </a:t>
            </a:r>
            <a:r>
              <a:rPr sz="3300" b="0" baseline="1262" dirty="0">
                <a:solidFill>
                  <a:srgbClr val="0365C0"/>
                </a:solidFill>
                <a:latin typeface="Gill Sans" panose="020B0502020104020203"/>
                <a:cs typeface="Arial MT"/>
              </a:rPr>
              <a:t>then</a:t>
            </a:r>
            <a:r>
              <a:rPr sz="3300" b="0" spc="-37" baseline="1262" dirty="0">
                <a:solidFill>
                  <a:srgbClr val="0365C0"/>
                </a:solidFill>
                <a:latin typeface="Gill Sans" panose="020B0502020104020203"/>
                <a:cs typeface="Arial MT"/>
              </a:rPr>
              <a:t> </a:t>
            </a:r>
            <a:r>
              <a:rPr sz="3300" b="0" baseline="1262" dirty="0">
                <a:solidFill>
                  <a:srgbClr val="0365C0"/>
                </a:solidFill>
                <a:latin typeface="Gill Sans" panose="020B0502020104020203"/>
                <a:cs typeface="Arial MT"/>
              </a:rPr>
              <a:t>t2</a:t>
            </a:r>
            <a:r>
              <a:rPr sz="3300" b="0" spc="-37" baseline="1262" dirty="0">
                <a:solidFill>
                  <a:srgbClr val="0365C0"/>
                </a:solidFill>
                <a:latin typeface="Gill Sans" panose="020B0502020104020203"/>
                <a:cs typeface="Arial MT"/>
              </a:rPr>
              <a:t> </a:t>
            </a:r>
            <a:r>
              <a:rPr lang="en-GB" sz="3300" b="0" spc="-37" baseline="1262" dirty="0">
                <a:solidFill>
                  <a:srgbClr val="0365C0"/>
                </a:solidFill>
                <a:latin typeface="Gill Sans" panose="020B0502020104020203"/>
                <a:cs typeface="Arial MT"/>
              </a:rPr>
              <a:t>runs </a:t>
            </a:r>
            <a:r>
              <a:rPr sz="3300" b="0" baseline="1262" dirty="0">
                <a:solidFill>
                  <a:srgbClr val="0365C0"/>
                </a:solidFill>
                <a:latin typeface="Gill Sans" panose="020B0502020104020203"/>
                <a:cs typeface="Arial MT"/>
              </a:rPr>
              <a:t>to</a:t>
            </a:r>
            <a:r>
              <a:rPr sz="3300" b="0" spc="-37" baseline="1262" dirty="0">
                <a:solidFill>
                  <a:srgbClr val="0365C0"/>
                </a:solidFill>
                <a:latin typeface="Gill Sans" panose="020B0502020104020203"/>
                <a:cs typeface="Arial MT"/>
              </a:rPr>
              <a:t> </a:t>
            </a:r>
            <a:r>
              <a:rPr sz="3300" b="0" baseline="1262" dirty="0">
                <a:solidFill>
                  <a:srgbClr val="0365C0"/>
                </a:solidFill>
                <a:latin typeface="Gill Sans" panose="020B0502020104020203"/>
                <a:cs typeface="Arial MT"/>
              </a:rPr>
              <a:t>the</a:t>
            </a:r>
            <a:r>
              <a:rPr sz="3300" b="0" spc="-37" baseline="1262" dirty="0">
                <a:solidFill>
                  <a:srgbClr val="0365C0"/>
                </a:solidFill>
                <a:latin typeface="Gill Sans" panose="020B0502020104020203"/>
                <a:cs typeface="Arial MT"/>
              </a:rPr>
              <a:t> </a:t>
            </a:r>
            <a:r>
              <a:rPr sz="3300" b="0" baseline="1262" dirty="0">
                <a:solidFill>
                  <a:srgbClr val="0365C0"/>
                </a:solidFill>
                <a:latin typeface="Gill Sans" panose="020B0502020104020203"/>
                <a:cs typeface="Arial MT"/>
              </a:rPr>
              <a:t>end:</a:t>
            </a:r>
            <a:r>
              <a:rPr sz="3300" b="0" spc="-44" baseline="1262" dirty="0">
                <a:solidFill>
                  <a:srgbClr val="0365C0"/>
                </a:solidFill>
                <a:latin typeface="Gill Sans" panose="020B0502020104020203"/>
                <a:cs typeface="Arial MT"/>
              </a:rPr>
              <a:t> </a:t>
            </a:r>
            <a:r>
              <a:rPr sz="3300" b="0" baseline="1262" dirty="0">
                <a:solidFill>
                  <a:srgbClr val="0365C0"/>
                </a:solidFill>
                <a:latin typeface="Gill Sans" panose="020B0502020104020203"/>
                <a:cs typeface="Arial MT"/>
              </a:rPr>
              <a:t>x</a:t>
            </a:r>
            <a:r>
              <a:rPr sz="3300" b="0" spc="-44" baseline="1262" dirty="0">
                <a:solidFill>
                  <a:srgbClr val="0365C0"/>
                </a:solidFill>
                <a:latin typeface="Gill Sans" panose="020B0502020104020203"/>
                <a:cs typeface="Arial MT"/>
              </a:rPr>
              <a:t> </a:t>
            </a:r>
            <a:r>
              <a:rPr sz="3300" b="0" baseline="1262" dirty="0">
                <a:solidFill>
                  <a:srgbClr val="0365C0"/>
                </a:solidFill>
                <a:latin typeface="Gill Sans" panose="020B0502020104020203"/>
                <a:cs typeface="Arial MT"/>
              </a:rPr>
              <a:t>=</a:t>
            </a:r>
            <a:r>
              <a:rPr sz="3300" b="0" spc="-30" baseline="1262" dirty="0">
                <a:solidFill>
                  <a:srgbClr val="0365C0"/>
                </a:solidFill>
                <a:latin typeface="Gill Sans" panose="020B0502020104020203"/>
                <a:cs typeface="Arial MT"/>
              </a:rPr>
              <a:t> </a:t>
            </a:r>
            <a:r>
              <a:rPr lang="en-GB" sz="3300" b="0" spc="-30" baseline="1262" dirty="0">
                <a:solidFill>
                  <a:srgbClr val="0365C0"/>
                </a:solidFill>
                <a:latin typeface="Gill Sans" panose="020B0502020104020203"/>
                <a:cs typeface="Arial MT"/>
              </a:rPr>
              <a:t>0+0 = </a:t>
            </a:r>
            <a:r>
              <a:rPr sz="3300" b="0" spc="-75" baseline="1262" dirty="0">
                <a:solidFill>
                  <a:srgbClr val="0365C0"/>
                </a:solidFill>
                <a:latin typeface="Gill Sans" panose="020B0502020104020203"/>
                <a:cs typeface="Arial MT"/>
              </a:rPr>
              <a:t>0</a:t>
            </a:r>
            <a:endParaRPr sz="3300" b="0" baseline="1262" dirty="0">
              <a:latin typeface="Gill Sans" panose="020B0502020104020203"/>
              <a:cs typeface="Arial MT"/>
            </a:endParaRPr>
          </a:p>
          <a:p>
            <a:pPr marL="12700">
              <a:spcBef>
                <a:spcPts val="585"/>
              </a:spcBef>
              <a:tabLst>
                <a:tab pos="240665" algn="l"/>
              </a:tabLst>
            </a:pPr>
            <a:r>
              <a:rPr lang="en-GB" sz="3300" b="0" baseline="1262" dirty="0">
                <a:solidFill>
                  <a:srgbClr val="0365C0"/>
                </a:solidFill>
                <a:latin typeface="Gill Sans" panose="020B0502020104020203"/>
                <a:cs typeface="Arial MT"/>
              </a:rPr>
              <a:t>2) </a:t>
            </a:r>
            <a:r>
              <a:rPr sz="3300" b="0" baseline="1262" dirty="0">
                <a:solidFill>
                  <a:srgbClr val="0365C0"/>
                </a:solidFill>
                <a:latin typeface="Gill Sans" panose="020B0502020104020203"/>
                <a:cs typeface="Arial MT"/>
              </a:rPr>
              <a:t>t2</a:t>
            </a:r>
            <a:r>
              <a:rPr sz="3300" b="0" spc="-44" baseline="1262" dirty="0">
                <a:solidFill>
                  <a:srgbClr val="0365C0"/>
                </a:solidFill>
                <a:latin typeface="Gill Sans" panose="020B0502020104020203"/>
                <a:cs typeface="Arial MT"/>
              </a:rPr>
              <a:t> </a:t>
            </a:r>
            <a:r>
              <a:rPr sz="3300" b="0" baseline="1262" dirty="0">
                <a:solidFill>
                  <a:srgbClr val="0365C0"/>
                </a:solidFill>
                <a:latin typeface="Gill Sans" panose="020B0502020104020203"/>
                <a:cs typeface="Arial MT"/>
              </a:rPr>
              <a:t>to</a:t>
            </a:r>
            <a:r>
              <a:rPr sz="3300" b="0" spc="-44" baseline="1262" dirty="0">
                <a:solidFill>
                  <a:srgbClr val="0365C0"/>
                </a:solidFill>
                <a:latin typeface="Gill Sans" panose="020B0502020104020203"/>
                <a:cs typeface="Arial MT"/>
              </a:rPr>
              <a:t> </a:t>
            </a:r>
            <a:r>
              <a:rPr sz="3300" b="0" baseline="1262" dirty="0">
                <a:solidFill>
                  <a:srgbClr val="0365C0"/>
                </a:solidFill>
                <a:latin typeface="Gill Sans" panose="020B0502020104020203"/>
                <a:cs typeface="Arial MT"/>
              </a:rPr>
              <a:t>line</a:t>
            </a:r>
            <a:r>
              <a:rPr sz="3300" b="0" spc="-37" baseline="1262" dirty="0">
                <a:solidFill>
                  <a:srgbClr val="0365C0"/>
                </a:solidFill>
                <a:latin typeface="Gill Sans" panose="020B0502020104020203"/>
                <a:cs typeface="Arial MT"/>
              </a:rPr>
              <a:t> </a:t>
            </a:r>
            <a:r>
              <a:rPr sz="3300" b="0" baseline="1262" dirty="0">
                <a:solidFill>
                  <a:srgbClr val="0365C0"/>
                </a:solidFill>
                <a:latin typeface="Gill Sans" panose="020B0502020104020203"/>
                <a:cs typeface="Arial MT"/>
              </a:rPr>
              <a:t>2</a:t>
            </a:r>
            <a:r>
              <a:rPr lang="en-GB" sz="3300" b="0" spc="-30" baseline="1262" dirty="0">
                <a:solidFill>
                  <a:srgbClr val="0365C0"/>
                </a:solidFill>
                <a:latin typeface="Gill Sans" panose="020B0502020104020203"/>
                <a:cs typeface="Arial MT"/>
              </a:rPr>
              <a:t>;</a:t>
            </a:r>
            <a:r>
              <a:rPr sz="3300" b="0" spc="157" baseline="1262" dirty="0">
                <a:solidFill>
                  <a:srgbClr val="0365C0"/>
                </a:solidFill>
                <a:latin typeface="Gill Sans" panose="020B0502020104020203"/>
                <a:cs typeface="Cambria"/>
              </a:rPr>
              <a:t> </a:t>
            </a:r>
            <a:r>
              <a:rPr sz="3300" b="0" baseline="1262" dirty="0">
                <a:solidFill>
                  <a:srgbClr val="0365C0"/>
                </a:solidFill>
                <a:latin typeface="Gill Sans" panose="020B0502020104020203"/>
                <a:cs typeface="Arial MT"/>
              </a:rPr>
              <a:t>then</a:t>
            </a:r>
            <a:r>
              <a:rPr sz="3300" b="0" spc="-44" baseline="1262" dirty="0">
                <a:solidFill>
                  <a:srgbClr val="0365C0"/>
                </a:solidFill>
                <a:latin typeface="Gill Sans" panose="020B0502020104020203"/>
                <a:cs typeface="Arial MT"/>
              </a:rPr>
              <a:t> </a:t>
            </a:r>
            <a:r>
              <a:rPr sz="3300" b="0" baseline="1262" dirty="0">
                <a:solidFill>
                  <a:srgbClr val="0365C0"/>
                </a:solidFill>
                <a:latin typeface="Gill Sans" panose="020B0502020104020203"/>
                <a:cs typeface="Arial MT"/>
              </a:rPr>
              <a:t>t1</a:t>
            </a:r>
            <a:r>
              <a:rPr sz="3300" b="0" spc="-37" baseline="1262" dirty="0">
                <a:solidFill>
                  <a:srgbClr val="0365C0"/>
                </a:solidFill>
                <a:latin typeface="Gill Sans" panose="020B0502020104020203"/>
                <a:cs typeface="Arial MT"/>
              </a:rPr>
              <a:t> </a:t>
            </a:r>
            <a:r>
              <a:rPr sz="3300" b="0" baseline="1262" dirty="0">
                <a:solidFill>
                  <a:srgbClr val="0365C0"/>
                </a:solidFill>
                <a:latin typeface="Gill Sans" panose="020B0502020104020203"/>
                <a:cs typeface="Arial MT"/>
              </a:rPr>
              <a:t>to</a:t>
            </a:r>
            <a:r>
              <a:rPr sz="3300" b="0" spc="-44" baseline="1262" dirty="0">
                <a:solidFill>
                  <a:srgbClr val="0365C0"/>
                </a:solidFill>
                <a:latin typeface="Gill Sans" panose="020B0502020104020203"/>
                <a:cs typeface="Arial MT"/>
              </a:rPr>
              <a:t> </a:t>
            </a:r>
            <a:r>
              <a:rPr sz="3300" b="0" baseline="1262" dirty="0">
                <a:solidFill>
                  <a:srgbClr val="0365C0"/>
                </a:solidFill>
                <a:latin typeface="Gill Sans" panose="020B0502020104020203"/>
                <a:cs typeface="Arial MT"/>
              </a:rPr>
              <a:t>the</a:t>
            </a:r>
            <a:r>
              <a:rPr sz="3300" b="0" spc="-37" baseline="1262" dirty="0">
                <a:solidFill>
                  <a:srgbClr val="0365C0"/>
                </a:solidFill>
                <a:latin typeface="Gill Sans" panose="020B0502020104020203"/>
                <a:cs typeface="Arial MT"/>
              </a:rPr>
              <a:t> </a:t>
            </a:r>
            <a:r>
              <a:rPr sz="3300" b="0" baseline="1262" dirty="0">
                <a:solidFill>
                  <a:srgbClr val="0365C0"/>
                </a:solidFill>
                <a:latin typeface="Gill Sans" panose="020B0502020104020203"/>
                <a:cs typeface="Arial MT"/>
              </a:rPr>
              <a:t>end</a:t>
            </a:r>
            <a:r>
              <a:rPr lang="en-GB" sz="3300" b="0" spc="-22" baseline="1262" dirty="0">
                <a:solidFill>
                  <a:srgbClr val="0365C0"/>
                </a:solidFill>
                <a:latin typeface="Gill Sans" panose="020B0502020104020203"/>
                <a:cs typeface="Arial MT"/>
              </a:rPr>
              <a:t>;</a:t>
            </a:r>
            <a:r>
              <a:rPr sz="3300" b="0" spc="150" baseline="1262" dirty="0">
                <a:solidFill>
                  <a:srgbClr val="0365C0"/>
                </a:solidFill>
                <a:latin typeface="Gill Sans" panose="020B0502020104020203"/>
                <a:cs typeface="Cambria"/>
              </a:rPr>
              <a:t> </a:t>
            </a:r>
            <a:r>
              <a:rPr sz="3300" b="0" baseline="1262" dirty="0">
                <a:solidFill>
                  <a:srgbClr val="0365C0"/>
                </a:solidFill>
                <a:latin typeface="Gill Sans" panose="020B0502020104020203"/>
                <a:cs typeface="Arial MT"/>
              </a:rPr>
              <a:t>then</a:t>
            </a:r>
            <a:r>
              <a:rPr sz="3300" b="0" spc="-30" baseline="1262" dirty="0">
                <a:solidFill>
                  <a:srgbClr val="0365C0"/>
                </a:solidFill>
                <a:latin typeface="Gill Sans" panose="020B0502020104020203"/>
                <a:cs typeface="Arial MT"/>
              </a:rPr>
              <a:t> </a:t>
            </a:r>
            <a:r>
              <a:rPr sz="3300" b="0" baseline="1262" dirty="0">
                <a:solidFill>
                  <a:srgbClr val="0365C0"/>
                </a:solidFill>
                <a:latin typeface="Gill Sans" panose="020B0502020104020203"/>
                <a:cs typeface="Arial MT"/>
              </a:rPr>
              <a:t>t2</a:t>
            </a:r>
            <a:r>
              <a:rPr sz="3300" b="0" spc="-37" baseline="1262" dirty="0">
                <a:solidFill>
                  <a:srgbClr val="0365C0"/>
                </a:solidFill>
                <a:latin typeface="Gill Sans" panose="020B0502020104020203"/>
                <a:cs typeface="Arial MT"/>
              </a:rPr>
              <a:t> </a:t>
            </a:r>
            <a:r>
              <a:rPr sz="3300" b="0" baseline="1262" dirty="0">
                <a:solidFill>
                  <a:srgbClr val="0365C0"/>
                </a:solidFill>
                <a:latin typeface="Gill Sans" panose="020B0502020104020203"/>
                <a:cs typeface="Arial MT"/>
              </a:rPr>
              <a:t>to</a:t>
            </a:r>
            <a:r>
              <a:rPr sz="3300" b="0" spc="-30" baseline="1262" dirty="0">
                <a:solidFill>
                  <a:srgbClr val="0365C0"/>
                </a:solidFill>
                <a:latin typeface="Gill Sans" panose="020B0502020104020203"/>
                <a:cs typeface="Arial MT"/>
              </a:rPr>
              <a:t> </a:t>
            </a:r>
            <a:r>
              <a:rPr sz="3300" b="0" baseline="1262" dirty="0">
                <a:solidFill>
                  <a:srgbClr val="0365C0"/>
                </a:solidFill>
                <a:latin typeface="Gill Sans" panose="020B0502020104020203"/>
                <a:cs typeface="Arial MT"/>
              </a:rPr>
              <a:t>the</a:t>
            </a:r>
            <a:r>
              <a:rPr sz="3300" b="0" spc="-37" baseline="1262" dirty="0">
                <a:solidFill>
                  <a:srgbClr val="0365C0"/>
                </a:solidFill>
                <a:latin typeface="Gill Sans" panose="020B0502020104020203"/>
                <a:cs typeface="Arial MT"/>
              </a:rPr>
              <a:t> </a:t>
            </a:r>
            <a:r>
              <a:rPr sz="3300" b="0" baseline="1262" dirty="0">
                <a:solidFill>
                  <a:srgbClr val="0365C0"/>
                </a:solidFill>
                <a:latin typeface="Gill Sans" panose="020B0502020104020203"/>
                <a:cs typeface="Arial MT"/>
              </a:rPr>
              <a:t>end:</a:t>
            </a:r>
            <a:r>
              <a:rPr sz="3300" b="0" spc="-37" baseline="1262" dirty="0">
                <a:solidFill>
                  <a:srgbClr val="0365C0"/>
                </a:solidFill>
                <a:latin typeface="Gill Sans" panose="020B0502020104020203"/>
                <a:cs typeface="Arial MT"/>
              </a:rPr>
              <a:t> </a:t>
            </a:r>
            <a:r>
              <a:rPr sz="3300" b="0" baseline="1262" dirty="0">
                <a:solidFill>
                  <a:srgbClr val="0365C0"/>
                </a:solidFill>
                <a:latin typeface="Gill Sans" panose="020B0502020104020203"/>
                <a:cs typeface="Arial MT"/>
              </a:rPr>
              <a:t>x</a:t>
            </a:r>
            <a:r>
              <a:rPr sz="3300" b="0" spc="-44" baseline="1262" dirty="0">
                <a:solidFill>
                  <a:srgbClr val="0365C0"/>
                </a:solidFill>
                <a:latin typeface="Gill Sans" panose="020B0502020104020203"/>
                <a:cs typeface="Arial MT"/>
              </a:rPr>
              <a:t> </a:t>
            </a:r>
            <a:r>
              <a:rPr sz="3300" b="0" baseline="1262" dirty="0">
                <a:solidFill>
                  <a:srgbClr val="0365C0"/>
                </a:solidFill>
                <a:latin typeface="Gill Sans" panose="020B0502020104020203"/>
                <a:cs typeface="Arial MT"/>
              </a:rPr>
              <a:t>=</a:t>
            </a:r>
            <a:r>
              <a:rPr sz="3300" b="0" spc="-30" baseline="1262" dirty="0">
                <a:solidFill>
                  <a:srgbClr val="0365C0"/>
                </a:solidFill>
                <a:latin typeface="Gill Sans" panose="020B0502020104020203"/>
                <a:cs typeface="Arial MT"/>
              </a:rPr>
              <a:t> </a:t>
            </a:r>
            <a:r>
              <a:rPr lang="en-GB" sz="3300" b="0" spc="-30" baseline="1262" dirty="0">
                <a:solidFill>
                  <a:srgbClr val="0365C0"/>
                </a:solidFill>
                <a:latin typeface="Gill Sans" panose="020B0502020104020203"/>
                <a:cs typeface="Arial MT"/>
              </a:rPr>
              <a:t>1+0 = </a:t>
            </a:r>
            <a:r>
              <a:rPr sz="3300" b="0" spc="-75" baseline="1262" dirty="0">
                <a:solidFill>
                  <a:srgbClr val="0365C0"/>
                </a:solidFill>
                <a:latin typeface="Gill Sans" panose="020B0502020104020203"/>
                <a:cs typeface="Arial MT"/>
              </a:rPr>
              <a:t>1</a:t>
            </a:r>
            <a:endParaRPr sz="3300" b="0" baseline="1262" dirty="0">
              <a:latin typeface="Gill Sans" panose="020B0502020104020203"/>
              <a:cs typeface="Arial MT"/>
            </a:endParaRPr>
          </a:p>
          <a:p>
            <a:pPr marL="12700">
              <a:spcBef>
                <a:spcPts val="590"/>
              </a:spcBef>
              <a:tabLst>
                <a:tab pos="240665" algn="l"/>
              </a:tabLst>
            </a:pPr>
            <a:r>
              <a:rPr lang="en-GB" sz="3300" b="0" baseline="1262" dirty="0">
                <a:solidFill>
                  <a:srgbClr val="0365C0"/>
                </a:solidFill>
                <a:latin typeface="Gill Sans" panose="020B0502020104020203"/>
                <a:cs typeface="Arial MT"/>
              </a:rPr>
              <a:t>3) </a:t>
            </a:r>
            <a:r>
              <a:rPr sz="3300" b="0" baseline="1262" dirty="0">
                <a:solidFill>
                  <a:srgbClr val="0365C0"/>
                </a:solidFill>
                <a:latin typeface="Gill Sans" panose="020B0502020104020203"/>
                <a:cs typeface="Arial MT"/>
              </a:rPr>
              <a:t>t2</a:t>
            </a:r>
            <a:r>
              <a:rPr sz="3300" b="0" spc="-44" baseline="1262" dirty="0">
                <a:solidFill>
                  <a:srgbClr val="0365C0"/>
                </a:solidFill>
                <a:latin typeface="Gill Sans" panose="020B0502020104020203"/>
                <a:cs typeface="Arial MT"/>
              </a:rPr>
              <a:t> </a:t>
            </a:r>
            <a:r>
              <a:rPr sz="3300" b="0" baseline="1262" dirty="0">
                <a:solidFill>
                  <a:srgbClr val="0365C0"/>
                </a:solidFill>
                <a:latin typeface="Gill Sans" panose="020B0502020104020203"/>
                <a:cs typeface="Arial MT"/>
              </a:rPr>
              <a:t>to</a:t>
            </a:r>
            <a:r>
              <a:rPr sz="3300" b="0" spc="-44" baseline="1262" dirty="0">
                <a:solidFill>
                  <a:srgbClr val="0365C0"/>
                </a:solidFill>
                <a:latin typeface="Gill Sans" panose="020B0502020104020203"/>
                <a:cs typeface="Arial MT"/>
              </a:rPr>
              <a:t> </a:t>
            </a:r>
            <a:r>
              <a:rPr sz="3300" b="0" baseline="1262" dirty="0">
                <a:solidFill>
                  <a:srgbClr val="0365C0"/>
                </a:solidFill>
                <a:latin typeface="Gill Sans" panose="020B0502020104020203"/>
                <a:cs typeface="Arial MT"/>
              </a:rPr>
              <a:t>the</a:t>
            </a:r>
            <a:r>
              <a:rPr sz="3300" b="0" spc="-44" baseline="1262" dirty="0">
                <a:solidFill>
                  <a:srgbClr val="0365C0"/>
                </a:solidFill>
                <a:latin typeface="Gill Sans" panose="020B0502020104020203"/>
                <a:cs typeface="Arial MT"/>
              </a:rPr>
              <a:t> </a:t>
            </a:r>
            <a:r>
              <a:rPr sz="3300" b="0" baseline="1262" dirty="0">
                <a:solidFill>
                  <a:srgbClr val="0365C0"/>
                </a:solidFill>
                <a:latin typeface="Gill Sans" panose="020B0502020104020203"/>
                <a:cs typeface="Arial MT"/>
              </a:rPr>
              <a:t>end</a:t>
            </a:r>
            <a:r>
              <a:rPr lang="en-GB" sz="3300" b="0" spc="-22" baseline="1262" dirty="0">
                <a:solidFill>
                  <a:srgbClr val="0365C0"/>
                </a:solidFill>
                <a:latin typeface="Gill Sans" panose="020B0502020104020203"/>
                <a:cs typeface="Arial MT"/>
              </a:rPr>
              <a:t>; </a:t>
            </a:r>
            <a:r>
              <a:rPr sz="3300" b="0" baseline="1262" dirty="0">
                <a:solidFill>
                  <a:srgbClr val="0365C0"/>
                </a:solidFill>
                <a:latin typeface="Gill Sans" panose="020B0502020104020203"/>
                <a:cs typeface="Arial MT"/>
              </a:rPr>
              <a:t>then</a:t>
            </a:r>
            <a:r>
              <a:rPr sz="3300" b="0" spc="-37" baseline="1262" dirty="0">
                <a:solidFill>
                  <a:srgbClr val="0365C0"/>
                </a:solidFill>
                <a:latin typeface="Gill Sans" panose="020B0502020104020203"/>
                <a:cs typeface="Arial MT"/>
              </a:rPr>
              <a:t> </a:t>
            </a:r>
            <a:r>
              <a:rPr sz="3300" b="0" baseline="1262" dirty="0">
                <a:solidFill>
                  <a:srgbClr val="0365C0"/>
                </a:solidFill>
                <a:latin typeface="Gill Sans" panose="020B0502020104020203"/>
                <a:cs typeface="Arial MT"/>
              </a:rPr>
              <a:t>t1</a:t>
            </a:r>
            <a:r>
              <a:rPr sz="3300" b="0" spc="-30" baseline="1262" dirty="0">
                <a:solidFill>
                  <a:srgbClr val="0365C0"/>
                </a:solidFill>
                <a:latin typeface="Gill Sans" panose="020B0502020104020203"/>
                <a:cs typeface="Arial MT"/>
              </a:rPr>
              <a:t> </a:t>
            </a:r>
            <a:r>
              <a:rPr sz="3300" b="0" baseline="1262" dirty="0">
                <a:solidFill>
                  <a:srgbClr val="0365C0"/>
                </a:solidFill>
                <a:latin typeface="Gill Sans" panose="020B0502020104020203"/>
                <a:cs typeface="Arial MT"/>
              </a:rPr>
              <a:t>to</a:t>
            </a:r>
            <a:r>
              <a:rPr sz="3300" b="0" spc="-37" baseline="1262" dirty="0">
                <a:solidFill>
                  <a:srgbClr val="0365C0"/>
                </a:solidFill>
                <a:latin typeface="Gill Sans" panose="020B0502020104020203"/>
                <a:cs typeface="Arial MT"/>
              </a:rPr>
              <a:t> </a:t>
            </a:r>
            <a:r>
              <a:rPr sz="3300" b="0" baseline="1262" dirty="0">
                <a:solidFill>
                  <a:srgbClr val="0365C0"/>
                </a:solidFill>
                <a:latin typeface="Gill Sans" panose="020B0502020104020203"/>
                <a:cs typeface="Arial MT"/>
              </a:rPr>
              <a:t>the</a:t>
            </a:r>
            <a:r>
              <a:rPr sz="3300" b="0" spc="-37" baseline="1262" dirty="0">
                <a:solidFill>
                  <a:srgbClr val="0365C0"/>
                </a:solidFill>
                <a:latin typeface="Gill Sans" panose="020B0502020104020203"/>
                <a:cs typeface="Arial MT"/>
              </a:rPr>
              <a:t> </a:t>
            </a:r>
            <a:r>
              <a:rPr sz="3300" b="0" baseline="1262" dirty="0">
                <a:solidFill>
                  <a:srgbClr val="0365C0"/>
                </a:solidFill>
                <a:latin typeface="Gill Sans" panose="020B0502020104020203"/>
                <a:cs typeface="Arial MT"/>
              </a:rPr>
              <a:t>end:</a:t>
            </a:r>
            <a:r>
              <a:rPr sz="3300" b="0" spc="-37" baseline="1262" dirty="0">
                <a:solidFill>
                  <a:srgbClr val="0365C0"/>
                </a:solidFill>
                <a:latin typeface="Gill Sans" panose="020B0502020104020203"/>
                <a:cs typeface="Arial MT"/>
              </a:rPr>
              <a:t> </a:t>
            </a:r>
            <a:r>
              <a:rPr sz="3300" b="0" baseline="1262" dirty="0">
                <a:solidFill>
                  <a:srgbClr val="0365C0"/>
                </a:solidFill>
                <a:latin typeface="Gill Sans" panose="020B0502020104020203"/>
                <a:cs typeface="Arial MT"/>
              </a:rPr>
              <a:t>x</a:t>
            </a:r>
            <a:r>
              <a:rPr sz="3300" b="0" spc="-44" baseline="1262" dirty="0">
                <a:solidFill>
                  <a:srgbClr val="0365C0"/>
                </a:solidFill>
                <a:latin typeface="Gill Sans" panose="020B0502020104020203"/>
                <a:cs typeface="Arial MT"/>
              </a:rPr>
              <a:t> </a:t>
            </a:r>
            <a:r>
              <a:rPr sz="3300" b="0" baseline="1262" dirty="0">
                <a:solidFill>
                  <a:srgbClr val="0365C0"/>
                </a:solidFill>
                <a:latin typeface="Gill Sans" panose="020B0502020104020203"/>
                <a:cs typeface="Arial MT"/>
              </a:rPr>
              <a:t>=</a:t>
            </a:r>
            <a:r>
              <a:rPr lang="en-GB" sz="3300" b="0" baseline="1262" dirty="0">
                <a:solidFill>
                  <a:srgbClr val="0365C0"/>
                </a:solidFill>
                <a:latin typeface="Gill Sans" panose="020B0502020104020203"/>
                <a:cs typeface="Arial MT"/>
              </a:rPr>
              <a:t> 1+2 =</a:t>
            </a:r>
            <a:r>
              <a:rPr sz="3300" b="0" spc="-37" baseline="1262" dirty="0">
                <a:solidFill>
                  <a:srgbClr val="0365C0"/>
                </a:solidFill>
                <a:latin typeface="Gill Sans" panose="020B0502020104020203"/>
                <a:cs typeface="Arial MT"/>
              </a:rPr>
              <a:t> </a:t>
            </a:r>
            <a:r>
              <a:rPr sz="3300" b="0" spc="-75" baseline="1262" dirty="0">
                <a:solidFill>
                  <a:srgbClr val="0365C0"/>
                </a:solidFill>
                <a:latin typeface="Gill Sans" panose="020B0502020104020203"/>
                <a:cs typeface="Arial MT"/>
              </a:rPr>
              <a:t>3</a:t>
            </a:r>
            <a:endParaRPr sz="3300" b="0" baseline="1262" dirty="0">
              <a:latin typeface="Gill Sans" panose="020B0502020104020203"/>
              <a:cs typeface="Arial MT"/>
            </a:endParaRPr>
          </a:p>
          <a:p>
            <a:pPr>
              <a:spcBef>
                <a:spcPts val="630"/>
              </a:spcBef>
            </a:pPr>
            <a:endParaRPr sz="2200" b="0" dirty="0">
              <a:latin typeface="Gill Sans" panose="020B0502020104020203"/>
              <a:cs typeface="Arial MT"/>
            </a:endParaRPr>
          </a:p>
          <a:p>
            <a:pPr marL="12700">
              <a:spcBef>
                <a:spcPts val="5"/>
              </a:spcBef>
            </a:pPr>
            <a:r>
              <a:rPr sz="2200" b="0" i="1" dirty="0">
                <a:solidFill>
                  <a:srgbClr val="0365C0"/>
                </a:solidFill>
                <a:latin typeface="Gill Sans" panose="020B0502020104020203"/>
                <a:cs typeface="Arial"/>
              </a:rPr>
              <a:t>Are</a:t>
            </a:r>
            <a:r>
              <a:rPr sz="2200" b="0" i="1" spc="-65" dirty="0">
                <a:solidFill>
                  <a:srgbClr val="0365C0"/>
                </a:solidFill>
                <a:latin typeface="Gill Sans" panose="020B0502020104020203"/>
                <a:cs typeface="Arial"/>
              </a:rPr>
              <a:t> </a:t>
            </a:r>
            <a:r>
              <a:rPr sz="2200" b="0" i="1" dirty="0">
                <a:solidFill>
                  <a:srgbClr val="0365C0"/>
                </a:solidFill>
                <a:latin typeface="Gill Sans" panose="020B0502020104020203"/>
                <a:cs typeface="Arial"/>
              </a:rPr>
              <a:t>there</a:t>
            </a:r>
            <a:r>
              <a:rPr sz="2200" b="0" i="1" spc="-65" dirty="0">
                <a:solidFill>
                  <a:srgbClr val="0365C0"/>
                </a:solidFill>
                <a:latin typeface="Gill Sans" panose="020B0502020104020203"/>
                <a:cs typeface="Arial"/>
              </a:rPr>
              <a:t> </a:t>
            </a:r>
            <a:r>
              <a:rPr sz="2200" b="0" i="1" dirty="0">
                <a:solidFill>
                  <a:srgbClr val="0365C0"/>
                </a:solidFill>
                <a:latin typeface="Gill Sans" panose="020B0502020104020203"/>
                <a:cs typeface="Arial"/>
              </a:rPr>
              <a:t>other</a:t>
            </a:r>
            <a:r>
              <a:rPr sz="2200" b="0" i="1" spc="-60" dirty="0">
                <a:solidFill>
                  <a:srgbClr val="0365C0"/>
                </a:solidFill>
                <a:latin typeface="Gill Sans" panose="020B0502020104020203"/>
                <a:cs typeface="Arial"/>
              </a:rPr>
              <a:t> </a:t>
            </a:r>
            <a:r>
              <a:rPr sz="2200" b="0" i="1" spc="-10" dirty="0">
                <a:solidFill>
                  <a:srgbClr val="0365C0"/>
                </a:solidFill>
                <a:latin typeface="Gill Sans" panose="020B0502020104020203"/>
                <a:cs typeface="Arial"/>
              </a:rPr>
              <a:t>possibilities</a:t>
            </a:r>
            <a:r>
              <a:rPr sz="2200" b="0" i="1" spc="-65" dirty="0">
                <a:solidFill>
                  <a:srgbClr val="0365C0"/>
                </a:solidFill>
                <a:latin typeface="Gill Sans" panose="020B0502020104020203"/>
                <a:cs typeface="Arial"/>
              </a:rPr>
              <a:t> </a:t>
            </a:r>
            <a:r>
              <a:rPr sz="2200" b="0" i="1" dirty="0">
                <a:solidFill>
                  <a:srgbClr val="0365C0"/>
                </a:solidFill>
                <a:latin typeface="Gill Sans" panose="020B0502020104020203"/>
                <a:cs typeface="Arial"/>
              </a:rPr>
              <a:t>giving</a:t>
            </a:r>
            <a:r>
              <a:rPr sz="2200" b="0" i="1" spc="-65" dirty="0">
                <a:solidFill>
                  <a:srgbClr val="0365C0"/>
                </a:solidFill>
                <a:latin typeface="Gill Sans" panose="020B0502020104020203"/>
                <a:cs typeface="Arial"/>
              </a:rPr>
              <a:t> </a:t>
            </a:r>
            <a:r>
              <a:rPr sz="2200" b="0" i="1" dirty="0">
                <a:solidFill>
                  <a:srgbClr val="0365C0"/>
                </a:solidFill>
                <a:latin typeface="Gill Sans" panose="020B0502020104020203"/>
                <a:cs typeface="Arial"/>
              </a:rPr>
              <a:t>additional</a:t>
            </a:r>
            <a:r>
              <a:rPr sz="2200" b="0" i="1" spc="-70" dirty="0">
                <a:solidFill>
                  <a:srgbClr val="0365C0"/>
                </a:solidFill>
                <a:latin typeface="Gill Sans" panose="020B0502020104020203"/>
                <a:cs typeface="Arial"/>
              </a:rPr>
              <a:t> </a:t>
            </a:r>
            <a:r>
              <a:rPr sz="2200" b="0" i="1" spc="-10" dirty="0">
                <a:solidFill>
                  <a:srgbClr val="0365C0"/>
                </a:solidFill>
                <a:latin typeface="Gill Sans" panose="020B0502020104020203"/>
                <a:cs typeface="Arial"/>
              </a:rPr>
              <a:t>values?</a:t>
            </a:r>
            <a:endParaRPr sz="2200" b="0" dirty="0">
              <a:latin typeface="Gill Sans" panose="020B0502020104020203"/>
              <a:cs typeface="Arial"/>
            </a:endParaRPr>
          </a:p>
        </p:txBody>
      </p:sp>
      <p:graphicFrame>
        <p:nvGraphicFramePr>
          <p:cNvPr id="5" name="object 5"/>
          <p:cNvGraphicFramePr>
            <a:graphicFrameLocks noGrp="1"/>
          </p:cNvGraphicFramePr>
          <p:nvPr>
            <p:extLst>
              <p:ext uri="{D42A27DB-BD31-4B8C-83A1-F6EECF244321}">
                <p14:modId xmlns:p14="http://schemas.microsoft.com/office/powerpoint/2010/main" val="2655798647"/>
              </p:ext>
            </p:extLst>
          </p:nvPr>
        </p:nvGraphicFramePr>
        <p:xfrm>
          <a:off x="3371359" y="1913708"/>
          <a:ext cx="4885053" cy="1119505"/>
        </p:xfrm>
        <a:graphic>
          <a:graphicData uri="http://schemas.openxmlformats.org/drawingml/2006/table">
            <a:tbl>
              <a:tblPr firstRow="1" bandRow="1">
                <a:tableStyleId>{2D5ABB26-0587-4C30-8999-92F81FD0307C}</a:tableStyleId>
              </a:tblPr>
              <a:tblGrid>
                <a:gridCol w="463550">
                  <a:extLst>
                    <a:ext uri="{9D8B030D-6E8A-4147-A177-3AD203B41FA5}">
                      <a16:colId xmlns:a16="http://schemas.microsoft.com/office/drawing/2014/main" val="20000"/>
                    </a:ext>
                  </a:extLst>
                </a:gridCol>
                <a:gridCol w="1527810">
                  <a:extLst>
                    <a:ext uri="{9D8B030D-6E8A-4147-A177-3AD203B41FA5}">
                      <a16:colId xmlns:a16="http://schemas.microsoft.com/office/drawing/2014/main" val="20001"/>
                    </a:ext>
                  </a:extLst>
                </a:gridCol>
                <a:gridCol w="1224280">
                  <a:extLst>
                    <a:ext uri="{9D8B030D-6E8A-4147-A177-3AD203B41FA5}">
                      <a16:colId xmlns:a16="http://schemas.microsoft.com/office/drawing/2014/main" val="20002"/>
                    </a:ext>
                  </a:extLst>
                </a:gridCol>
                <a:gridCol w="188594">
                  <a:extLst>
                    <a:ext uri="{9D8B030D-6E8A-4147-A177-3AD203B41FA5}">
                      <a16:colId xmlns:a16="http://schemas.microsoft.com/office/drawing/2014/main" val="20003"/>
                    </a:ext>
                  </a:extLst>
                </a:gridCol>
                <a:gridCol w="250825">
                  <a:extLst>
                    <a:ext uri="{9D8B030D-6E8A-4147-A177-3AD203B41FA5}">
                      <a16:colId xmlns:a16="http://schemas.microsoft.com/office/drawing/2014/main" val="20004"/>
                    </a:ext>
                  </a:extLst>
                </a:gridCol>
                <a:gridCol w="1229994">
                  <a:extLst>
                    <a:ext uri="{9D8B030D-6E8A-4147-A177-3AD203B41FA5}">
                      <a16:colId xmlns:a16="http://schemas.microsoft.com/office/drawing/2014/main" val="20005"/>
                    </a:ext>
                  </a:extLst>
                </a:gridCol>
              </a:tblGrid>
              <a:tr h="304165">
                <a:tc gridSpan="2">
                  <a:txBody>
                    <a:bodyPr/>
                    <a:lstStyle/>
                    <a:p>
                      <a:pPr marL="51435">
                        <a:lnSpc>
                          <a:spcPts val="2080"/>
                        </a:lnSpc>
                        <a:spcBef>
                          <a:spcPts val="215"/>
                        </a:spcBef>
                        <a:tabLst>
                          <a:tab pos="783590" algn="l"/>
                          <a:tab pos="1469390" algn="l"/>
                        </a:tabLst>
                      </a:pPr>
                      <a:r>
                        <a:rPr sz="1800" baseline="-6944" dirty="0">
                          <a:latin typeface="Courier New"/>
                          <a:cs typeface="Courier New"/>
                        </a:rPr>
                        <a:t>1</a:t>
                      </a:r>
                      <a:r>
                        <a:rPr sz="1800" spc="-15" baseline="-6944" dirty="0">
                          <a:latin typeface="Courier New"/>
                          <a:cs typeface="Courier New"/>
                        </a:rPr>
                        <a:t> </a:t>
                      </a:r>
                      <a:r>
                        <a:rPr sz="1800" spc="-20" dirty="0">
                          <a:latin typeface="Courier New"/>
                          <a:cs typeface="Courier New"/>
                        </a:rPr>
                        <a:t>t1()</a:t>
                      </a:r>
                      <a:r>
                        <a:rPr sz="1800" spc="-50" dirty="0">
                          <a:latin typeface="Courier New"/>
                          <a:cs typeface="Courier New"/>
                        </a:rPr>
                        <a:t>{</a:t>
                      </a:r>
                      <a:endParaRPr sz="1800" dirty="0">
                        <a:latin typeface="Courier New"/>
                        <a:cs typeface="Courier New"/>
                      </a:endParaRPr>
                    </a:p>
                  </a:txBody>
                  <a:tcPr marL="0" marR="0" marT="27305" marB="0">
                    <a:lnL w="12700">
                      <a:solidFill>
                        <a:srgbClr val="000000"/>
                      </a:solidFill>
                      <a:prstDash val="solid"/>
                    </a:lnL>
                    <a:lnR w="12700">
                      <a:solidFill>
                        <a:srgbClr val="000000"/>
                      </a:solidFill>
                      <a:prstDash val="solid"/>
                    </a:lnR>
                    <a:lnT w="12700">
                      <a:solidFill>
                        <a:srgbClr val="000000"/>
                      </a:solidFill>
                      <a:prstDash val="solid"/>
                    </a:lnT>
                  </a:tcPr>
                </a:tc>
                <a:tc hMerge="1">
                  <a:txBody>
                    <a:bodyPr/>
                    <a:lstStyle/>
                    <a:p>
                      <a:endParaRPr/>
                    </a:p>
                  </a:txBody>
                  <a:tcPr marL="0" marR="0" marT="0" marB="0"/>
                </a:tc>
                <a:tc>
                  <a:txBody>
                    <a:bodyPr/>
                    <a:lstStyle/>
                    <a:p>
                      <a:pPr marR="114300" algn="r">
                        <a:lnSpc>
                          <a:spcPct val="100000"/>
                        </a:lnSpc>
                        <a:spcBef>
                          <a:spcPts val="25"/>
                        </a:spcBef>
                      </a:pPr>
                      <a:r>
                        <a:rPr sz="1800" spc="-25" dirty="0">
                          <a:latin typeface="Arial MT"/>
                          <a:cs typeface="Arial MT"/>
                        </a:rPr>
                        <a:t>t2:</a:t>
                      </a:r>
                      <a:endParaRPr sz="1800">
                        <a:latin typeface="Arial MT"/>
                        <a:cs typeface="Arial MT"/>
                      </a:endParaRPr>
                    </a:p>
                  </a:txBody>
                  <a:tcPr marL="0" marR="0" marT="3175" marB="0">
                    <a:lnL w="12700">
                      <a:solidFill>
                        <a:srgbClr val="000000"/>
                      </a:solidFill>
                      <a:prstDash val="solid"/>
                    </a:lnL>
                    <a:lnR w="12700">
                      <a:solidFill>
                        <a:srgbClr val="000000"/>
                      </a:solidFill>
                      <a:prstDash val="solid"/>
                    </a:lnR>
                  </a:tcPr>
                </a:tc>
                <a:tc>
                  <a:txBody>
                    <a:bodyPr/>
                    <a:lstStyle/>
                    <a:p>
                      <a:pPr marL="5715" algn="ctr">
                        <a:lnSpc>
                          <a:spcPts val="1350"/>
                        </a:lnSpc>
                        <a:spcBef>
                          <a:spcPts val="944"/>
                        </a:spcBef>
                      </a:pPr>
                      <a:r>
                        <a:rPr sz="1200" spc="-50" dirty="0">
                          <a:latin typeface="Courier New"/>
                          <a:cs typeface="Courier New"/>
                        </a:rPr>
                        <a:t>1</a:t>
                      </a:r>
                      <a:endParaRPr sz="1200">
                        <a:latin typeface="Courier New"/>
                        <a:cs typeface="Courier New"/>
                      </a:endParaRPr>
                    </a:p>
                  </a:txBody>
                  <a:tcPr marL="0" marR="0" marT="120014" marB="0">
                    <a:lnL w="12700">
                      <a:solidFill>
                        <a:srgbClr val="000000"/>
                      </a:solidFill>
                      <a:prstDash val="solid"/>
                    </a:lnL>
                    <a:lnT w="12700">
                      <a:solidFill>
                        <a:srgbClr val="000000"/>
                      </a:solidFill>
                      <a:prstDash val="solid"/>
                    </a:lnT>
                  </a:tcPr>
                </a:tc>
                <a:tc gridSpan="2">
                  <a:txBody>
                    <a:bodyPr/>
                    <a:lstStyle/>
                    <a:p>
                      <a:pPr marL="45720">
                        <a:lnSpc>
                          <a:spcPts val="2080"/>
                        </a:lnSpc>
                        <a:spcBef>
                          <a:spcPts val="215"/>
                        </a:spcBef>
                        <a:tabLst>
                          <a:tab pos="594360" algn="l"/>
                          <a:tab pos="1280160" algn="l"/>
                        </a:tabLst>
                      </a:pPr>
                      <a:r>
                        <a:rPr sz="1800" spc="-20" dirty="0">
                          <a:latin typeface="Courier New"/>
                          <a:cs typeface="Courier New"/>
                        </a:rPr>
                        <a:t>t2()</a:t>
                      </a:r>
                      <a:r>
                        <a:rPr sz="1800" spc="-50" dirty="0">
                          <a:latin typeface="Courier New"/>
                          <a:cs typeface="Courier New"/>
                        </a:rPr>
                        <a:t>{</a:t>
                      </a:r>
                      <a:endParaRPr sz="1800" dirty="0">
                        <a:latin typeface="Courier New"/>
                        <a:cs typeface="Courier New"/>
                      </a:endParaRPr>
                    </a:p>
                  </a:txBody>
                  <a:tcPr marL="0" marR="0" marT="27305" marB="0">
                    <a:lnR w="12700">
                      <a:solidFill>
                        <a:srgbClr val="000000"/>
                      </a:solidFill>
                      <a:prstDash val="solid"/>
                    </a:lnR>
                    <a:lnT w="12700">
                      <a:solidFill>
                        <a:srgbClr val="000000"/>
                      </a:solidFill>
                      <a:prstDash val="solid"/>
                    </a:lnT>
                  </a:tcPr>
                </a:tc>
                <a:tc hMerge="1">
                  <a:txBody>
                    <a:bodyPr/>
                    <a:lstStyle/>
                    <a:p>
                      <a:endParaRPr/>
                    </a:p>
                  </a:txBody>
                  <a:tcPr marL="0" marR="0" marT="0" marB="0"/>
                </a:tc>
                <a:extLst>
                  <a:ext uri="{0D108BD9-81ED-4DB2-BD59-A6C34878D82A}">
                    <a16:rowId xmlns:a16="http://schemas.microsoft.com/office/drawing/2014/main" val="10000"/>
                  </a:ext>
                </a:extLst>
              </a:tr>
              <a:tr h="254000">
                <a:tc>
                  <a:txBody>
                    <a:bodyPr/>
                    <a:lstStyle/>
                    <a:p>
                      <a:pPr marL="51435">
                        <a:lnSpc>
                          <a:spcPts val="1350"/>
                        </a:lnSpc>
                        <a:spcBef>
                          <a:spcPts val="550"/>
                        </a:spcBef>
                      </a:pPr>
                      <a:r>
                        <a:rPr sz="1200" spc="-50" dirty="0">
                          <a:latin typeface="Courier New"/>
                          <a:cs typeface="Courier New"/>
                        </a:rPr>
                        <a:t>2</a:t>
                      </a:r>
                      <a:endParaRPr sz="1200">
                        <a:latin typeface="Courier New"/>
                        <a:cs typeface="Courier New"/>
                      </a:endParaRPr>
                    </a:p>
                  </a:txBody>
                  <a:tcPr marL="0" marR="0" marT="69850" marB="0">
                    <a:lnL w="12700">
                      <a:solidFill>
                        <a:srgbClr val="000000"/>
                      </a:solidFill>
                      <a:prstDash val="solid"/>
                    </a:lnL>
                  </a:tcPr>
                </a:tc>
                <a:tc>
                  <a:txBody>
                    <a:bodyPr/>
                    <a:lstStyle/>
                    <a:p>
                      <a:pPr marL="91440">
                        <a:lnSpc>
                          <a:spcPts val="1900"/>
                        </a:lnSpc>
                        <a:tabLst>
                          <a:tab pos="640080" algn="l"/>
                        </a:tabLst>
                      </a:pPr>
                      <a:r>
                        <a:rPr sz="1800" spc="-25" dirty="0">
                          <a:latin typeface="Courier New"/>
                          <a:cs typeface="Courier New"/>
                        </a:rPr>
                        <a:t>int</a:t>
                      </a:r>
                      <a:r>
                        <a:rPr sz="1800" dirty="0">
                          <a:latin typeface="Courier New"/>
                          <a:cs typeface="Courier New"/>
                        </a:rPr>
                        <a:t>	</a:t>
                      </a:r>
                      <a:r>
                        <a:rPr sz="1800" spc="-25" dirty="0">
                          <a:latin typeface="Courier New"/>
                          <a:cs typeface="Courier New"/>
                        </a:rPr>
                        <a:t>x;</a:t>
                      </a:r>
                      <a:endParaRPr sz="1800" dirty="0">
                        <a:latin typeface="Courier New"/>
                        <a:cs typeface="Courier New"/>
                      </a:endParaRPr>
                    </a:p>
                  </a:txBody>
                  <a:tcPr marL="0" marR="0" marT="0" marB="0">
                    <a:lnR w="12700">
                      <a:solidFill>
                        <a:srgbClr val="000000"/>
                      </a:solidFill>
                      <a:prstDash val="solid"/>
                    </a:lnR>
                  </a:tcPr>
                </a:tc>
                <a:tc>
                  <a:txBody>
                    <a:bodyPr/>
                    <a:lstStyle/>
                    <a:p>
                      <a:pPr>
                        <a:lnSpc>
                          <a:spcPct val="100000"/>
                        </a:lnSpc>
                      </a:pPr>
                      <a:endParaRPr sz="1500">
                        <a:latin typeface="Times New Roman"/>
                        <a:cs typeface="Times New Roman"/>
                      </a:endParaRPr>
                    </a:p>
                  </a:txBody>
                  <a:tcPr marL="0" marR="0" marT="0" marB="0">
                    <a:lnL w="12700">
                      <a:solidFill>
                        <a:srgbClr val="000000"/>
                      </a:solidFill>
                      <a:prstDash val="solid"/>
                    </a:lnL>
                    <a:lnR w="12700">
                      <a:solidFill>
                        <a:srgbClr val="000000"/>
                      </a:solidFill>
                      <a:prstDash val="solid"/>
                    </a:lnR>
                  </a:tcPr>
                </a:tc>
                <a:tc>
                  <a:txBody>
                    <a:bodyPr/>
                    <a:lstStyle/>
                    <a:p>
                      <a:pPr marL="5715" algn="ctr">
                        <a:lnSpc>
                          <a:spcPts val="1350"/>
                        </a:lnSpc>
                        <a:spcBef>
                          <a:spcPts val="550"/>
                        </a:spcBef>
                      </a:pPr>
                      <a:r>
                        <a:rPr sz="1200" spc="-50" dirty="0">
                          <a:latin typeface="Courier New"/>
                          <a:cs typeface="Courier New"/>
                        </a:rPr>
                        <a:t>2</a:t>
                      </a:r>
                      <a:endParaRPr sz="1200">
                        <a:latin typeface="Courier New"/>
                        <a:cs typeface="Courier New"/>
                      </a:endParaRPr>
                    </a:p>
                  </a:txBody>
                  <a:tcPr marL="0" marR="0" marT="69850" marB="0">
                    <a:lnL w="12700">
                      <a:solidFill>
                        <a:srgbClr val="000000"/>
                      </a:solidFill>
                      <a:prstDash val="solid"/>
                    </a:lnL>
                  </a:tcPr>
                </a:tc>
                <a:tc>
                  <a:txBody>
                    <a:bodyPr/>
                    <a:lstStyle/>
                    <a:p>
                      <a:pPr>
                        <a:lnSpc>
                          <a:spcPct val="100000"/>
                        </a:lnSpc>
                      </a:pPr>
                      <a:endParaRPr sz="1500">
                        <a:latin typeface="Times New Roman"/>
                        <a:cs typeface="Times New Roman"/>
                      </a:endParaRPr>
                    </a:p>
                  </a:txBody>
                  <a:tcPr marL="0" marR="0" marT="0" marB="0"/>
                </a:tc>
                <a:tc>
                  <a:txBody>
                    <a:bodyPr/>
                    <a:lstStyle/>
                    <a:p>
                      <a:pPr marL="68580">
                        <a:lnSpc>
                          <a:spcPts val="1900"/>
                        </a:lnSpc>
                        <a:tabLst>
                          <a:tab pos="342900" algn="l"/>
                          <a:tab pos="617220" algn="l"/>
                        </a:tabLst>
                      </a:pPr>
                      <a:r>
                        <a:rPr sz="1800" spc="-50" dirty="0">
                          <a:latin typeface="Courier New"/>
                          <a:cs typeface="Courier New"/>
                        </a:rPr>
                        <a:t>y</a:t>
                      </a:r>
                      <a:r>
                        <a:rPr sz="1800" dirty="0">
                          <a:latin typeface="Courier New"/>
                          <a:cs typeface="Courier New"/>
                        </a:rPr>
                        <a:t>	</a:t>
                      </a:r>
                      <a:r>
                        <a:rPr sz="1800" spc="-50" dirty="0">
                          <a:latin typeface="Courier New"/>
                          <a:cs typeface="Courier New"/>
                        </a:rPr>
                        <a:t>=</a:t>
                      </a:r>
                      <a:r>
                        <a:rPr sz="1800" dirty="0">
                          <a:latin typeface="Courier New"/>
                          <a:cs typeface="Courier New"/>
                        </a:rPr>
                        <a:t>	</a:t>
                      </a:r>
                      <a:r>
                        <a:rPr sz="1800" spc="-25" dirty="0">
                          <a:latin typeface="Courier New"/>
                          <a:cs typeface="Courier New"/>
                        </a:rPr>
                        <a:t>1;</a:t>
                      </a:r>
                      <a:endParaRPr sz="1800">
                        <a:latin typeface="Courier New"/>
                        <a:cs typeface="Courier New"/>
                      </a:endParaRPr>
                    </a:p>
                  </a:txBody>
                  <a:tcPr marL="0" marR="0" marT="0" marB="0">
                    <a:lnR w="12700">
                      <a:solidFill>
                        <a:srgbClr val="000000"/>
                      </a:solidFill>
                      <a:prstDash val="solid"/>
                    </a:lnR>
                  </a:tcPr>
                </a:tc>
                <a:extLst>
                  <a:ext uri="{0D108BD9-81ED-4DB2-BD59-A6C34878D82A}">
                    <a16:rowId xmlns:a16="http://schemas.microsoft.com/office/drawing/2014/main" val="10001"/>
                  </a:ext>
                </a:extLst>
              </a:tr>
              <a:tr h="254000">
                <a:tc>
                  <a:txBody>
                    <a:bodyPr/>
                    <a:lstStyle/>
                    <a:p>
                      <a:pPr marL="51435">
                        <a:lnSpc>
                          <a:spcPts val="1350"/>
                        </a:lnSpc>
                        <a:spcBef>
                          <a:spcPts val="550"/>
                        </a:spcBef>
                      </a:pPr>
                      <a:r>
                        <a:rPr sz="1200" spc="-50" dirty="0">
                          <a:latin typeface="Courier New"/>
                          <a:cs typeface="Courier New"/>
                        </a:rPr>
                        <a:t>3</a:t>
                      </a:r>
                      <a:endParaRPr sz="1200">
                        <a:latin typeface="Courier New"/>
                        <a:cs typeface="Courier New"/>
                      </a:endParaRPr>
                    </a:p>
                  </a:txBody>
                  <a:tcPr marL="0" marR="0" marT="69850" marB="0">
                    <a:lnL w="12700">
                      <a:solidFill>
                        <a:srgbClr val="000000"/>
                      </a:solidFill>
                      <a:prstDash val="solid"/>
                    </a:lnL>
                  </a:tcPr>
                </a:tc>
                <a:tc>
                  <a:txBody>
                    <a:bodyPr/>
                    <a:lstStyle/>
                    <a:p>
                      <a:pPr marL="91440">
                        <a:lnSpc>
                          <a:spcPts val="1900"/>
                        </a:lnSpc>
                        <a:tabLst>
                          <a:tab pos="365760" algn="l"/>
                          <a:tab pos="640080" algn="l"/>
                          <a:tab pos="914400" algn="l"/>
                          <a:tab pos="1188720" algn="l"/>
                        </a:tabLst>
                      </a:pPr>
                      <a:r>
                        <a:rPr sz="1800" spc="-50" dirty="0">
                          <a:latin typeface="Courier New"/>
                          <a:cs typeface="Courier New"/>
                        </a:rPr>
                        <a:t>x</a:t>
                      </a:r>
                      <a:r>
                        <a:rPr sz="1800" dirty="0">
                          <a:latin typeface="Courier New"/>
                          <a:cs typeface="Courier New"/>
                        </a:rPr>
                        <a:t>	</a:t>
                      </a:r>
                      <a:r>
                        <a:rPr sz="1800" spc="-50" dirty="0">
                          <a:latin typeface="Courier New"/>
                          <a:cs typeface="Courier New"/>
                        </a:rPr>
                        <a:t>=</a:t>
                      </a:r>
                      <a:r>
                        <a:rPr sz="1800" dirty="0">
                          <a:latin typeface="Courier New"/>
                          <a:cs typeface="Courier New"/>
                        </a:rPr>
                        <a:t>	</a:t>
                      </a:r>
                      <a:r>
                        <a:rPr sz="1800" spc="-50" dirty="0">
                          <a:latin typeface="Courier New"/>
                          <a:cs typeface="Courier New"/>
                        </a:rPr>
                        <a:t>y</a:t>
                      </a:r>
                      <a:r>
                        <a:rPr sz="1800" dirty="0">
                          <a:latin typeface="Courier New"/>
                          <a:cs typeface="Courier New"/>
                        </a:rPr>
                        <a:t>	</a:t>
                      </a:r>
                      <a:r>
                        <a:rPr sz="1800" spc="-60" dirty="0">
                          <a:latin typeface="Courier New"/>
                          <a:cs typeface="Courier New"/>
                        </a:rPr>
                        <a:t>+</a:t>
                      </a:r>
                      <a:r>
                        <a:rPr sz="1800" dirty="0">
                          <a:latin typeface="Courier New"/>
                          <a:cs typeface="Courier New"/>
                        </a:rPr>
                        <a:t>	</a:t>
                      </a:r>
                      <a:r>
                        <a:rPr sz="1800" spc="-25" dirty="0">
                          <a:latin typeface="Courier New"/>
                          <a:cs typeface="Courier New"/>
                        </a:rPr>
                        <a:t>z;</a:t>
                      </a:r>
                      <a:endParaRPr sz="1800">
                        <a:latin typeface="Courier New"/>
                        <a:cs typeface="Courier New"/>
                      </a:endParaRPr>
                    </a:p>
                  </a:txBody>
                  <a:tcPr marL="0" marR="0" marT="0" marB="0">
                    <a:lnR w="12700">
                      <a:solidFill>
                        <a:srgbClr val="000000"/>
                      </a:solidFill>
                      <a:prstDash val="solid"/>
                    </a:lnR>
                  </a:tcPr>
                </a:tc>
                <a:tc>
                  <a:txBody>
                    <a:bodyPr/>
                    <a:lstStyle/>
                    <a:p>
                      <a:pPr>
                        <a:lnSpc>
                          <a:spcPct val="100000"/>
                        </a:lnSpc>
                      </a:pPr>
                      <a:endParaRPr sz="1500">
                        <a:latin typeface="Times New Roman"/>
                        <a:cs typeface="Times New Roman"/>
                      </a:endParaRPr>
                    </a:p>
                  </a:txBody>
                  <a:tcPr marL="0" marR="0" marT="0" marB="0">
                    <a:lnL w="12700">
                      <a:solidFill>
                        <a:srgbClr val="000000"/>
                      </a:solidFill>
                      <a:prstDash val="solid"/>
                    </a:lnL>
                    <a:lnR w="12700">
                      <a:solidFill>
                        <a:srgbClr val="000000"/>
                      </a:solidFill>
                      <a:prstDash val="solid"/>
                    </a:lnR>
                  </a:tcPr>
                </a:tc>
                <a:tc>
                  <a:txBody>
                    <a:bodyPr/>
                    <a:lstStyle/>
                    <a:p>
                      <a:pPr marL="5715" algn="ctr">
                        <a:lnSpc>
                          <a:spcPts val="1350"/>
                        </a:lnSpc>
                        <a:spcBef>
                          <a:spcPts val="550"/>
                        </a:spcBef>
                      </a:pPr>
                      <a:r>
                        <a:rPr sz="1200" spc="-50" dirty="0">
                          <a:latin typeface="Courier New"/>
                          <a:cs typeface="Courier New"/>
                        </a:rPr>
                        <a:t>3</a:t>
                      </a:r>
                      <a:endParaRPr sz="1200">
                        <a:latin typeface="Courier New"/>
                        <a:cs typeface="Courier New"/>
                      </a:endParaRPr>
                    </a:p>
                  </a:txBody>
                  <a:tcPr marL="0" marR="0" marT="69850" marB="0">
                    <a:lnL w="12700">
                      <a:solidFill>
                        <a:srgbClr val="000000"/>
                      </a:solidFill>
                      <a:prstDash val="solid"/>
                    </a:lnL>
                  </a:tcPr>
                </a:tc>
                <a:tc>
                  <a:txBody>
                    <a:bodyPr/>
                    <a:lstStyle/>
                    <a:p>
                      <a:pPr>
                        <a:lnSpc>
                          <a:spcPct val="100000"/>
                        </a:lnSpc>
                      </a:pPr>
                      <a:endParaRPr sz="1500">
                        <a:latin typeface="Times New Roman"/>
                        <a:cs typeface="Times New Roman"/>
                      </a:endParaRPr>
                    </a:p>
                  </a:txBody>
                  <a:tcPr marL="0" marR="0" marT="0" marB="0"/>
                </a:tc>
                <a:tc>
                  <a:txBody>
                    <a:bodyPr/>
                    <a:lstStyle/>
                    <a:p>
                      <a:pPr marL="68580">
                        <a:lnSpc>
                          <a:spcPts val="1900"/>
                        </a:lnSpc>
                        <a:tabLst>
                          <a:tab pos="342900" algn="l"/>
                          <a:tab pos="617220" algn="l"/>
                        </a:tabLst>
                      </a:pPr>
                      <a:r>
                        <a:rPr sz="1800" spc="-50" dirty="0">
                          <a:latin typeface="Courier New"/>
                          <a:cs typeface="Courier New"/>
                        </a:rPr>
                        <a:t>z</a:t>
                      </a:r>
                      <a:r>
                        <a:rPr sz="1800" dirty="0">
                          <a:latin typeface="Courier New"/>
                          <a:cs typeface="Courier New"/>
                        </a:rPr>
                        <a:t>	</a:t>
                      </a:r>
                      <a:r>
                        <a:rPr sz="1800" spc="-50" dirty="0">
                          <a:latin typeface="Courier New"/>
                          <a:cs typeface="Courier New"/>
                        </a:rPr>
                        <a:t>=</a:t>
                      </a:r>
                      <a:r>
                        <a:rPr sz="1800" dirty="0">
                          <a:latin typeface="Courier New"/>
                          <a:cs typeface="Courier New"/>
                        </a:rPr>
                        <a:t>	</a:t>
                      </a:r>
                      <a:r>
                        <a:rPr sz="1800" spc="-25" dirty="0">
                          <a:latin typeface="Courier New"/>
                          <a:cs typeface="Courier New"/>
                        </a:rPr>
                        <a:t>2;</a:t>
                      </a:r>
                      <a:endParaRPr sz="1800">
                        <a:latin typeface="Courier New"/>
                        <a:cs typeface="Courier New"/>
                      </a:endParaRPr>
                    </a:p>
                  </a:txBody>
                  <a:tcPr marL="0" marR="0" marT="0" marB="0">
                    <a:lnR w="12700">
                      <a:solidFill>
                        <a:srgbClr val="000000"/>
                      </a:solidFill>
                      <a:prstDash val="solid"/>
                    </a:lnR>
                  </a:tcPr>
                </a:tc>
                <a:extLst>
                  <a:ext uri="{0D108BD9-81ED-4DB2-BD59-A6C34878D82A}">
                    <a16:rowId xmlns:a16="http://schemas.microsoft.com/office/drawing/2014/main" val="10002"/>
                  </a:ext>
                </a:extLst>
              </a:tr>
              <a:tr h="307340">
                <a:tc>
                  <a:txBody>
                    <a:bodyPr/>
                    <a:lstStyle/>
                    <a:p>
                      <a:pPr marL="51435">
                        <a:lnSpc>
                          <a:spcPts val="1980"/>
                        </a:lnSpc>
                      </a:pPr>
                      <a:r>
                        <a:rPr sz="1800" baseline="-6944" dirty="0">
                          <a:latin typeface="Courier New"/>
                          <a:cs typeface="Courier New"/>
                        </a:rPr>
                        <a:t>4</a:t>
                      </a:r>
                      <a:r>
                        <a:rPr sz="1800" spc="-15" baseline="-6944" dirty="0">
                          <a:latin typeface="Courier New"/>
                          <a:cs typeface="Courier New"/>
                        </a:rPr>
                        <a:t> </a:t>
                      </a:r>
                      <a:r>
                        <a:rPr sz="1800" spc="-50" dirty="0">
                          <a:latin typeface="Courier New"/>
                          <a:cs typeface="Courier New"/>
                        </a:rPr>
                        <a:t>}</a:t>
                      </a:r>
                      <a:endParaRPr sz="1800">
                        <a:latin typeface="Courier New"/>
                        <a:cs typeface="Courier New"/>
                      </a:endParaRPr>
                    </a:p>
                  </a:txBody>
                  <a:tcPr marL="0" marR="0" marT="0" marB="0">
                    <a:lnL w="12700">
                      <a:solidFill>
                        <a:srgbClr val="000000"/>
                      </a:solidFill>
                      <a:prstDash val="solid"/>
                    </a:lnL>
                    <a:lnB w="12700">
                      <a:solidFill>
                        <a:srgbClr val="000000"/>
                      </a:solidFill>
                      <a:prstDash val="solid"/>
                    </a:lnB>
                  </a:tcPr>
                </a:tc>
                <a:tc>
                  <a:txBody>
                    <a:bodyPr/>
                    <a:lstStyle/>
                    <a:p>
                      <a:pPr>
                        <a:lnSpc>
                          <a:spcPct val="100000"/>
                        </a:lnSpc>
                      </a:pPr>
                      <a:endParaRPr sz="1900" dirty="0">
                        <a:latin typeface="Times New Roman"/>
                        <a:cs typeface="Times New Roman"/>
                      </a:endParaRPr>
                    </a:p>
                  </a:txBody>
                  <a:tcPr marL="0" marR="0" marT="0" marB="0">
                    <a:lnR w="12700">
                      <a:solidFill>
                        <a:srgbClr val="000000"/>
                      </a:solidFill>
                      <a:prstDash val="solid"/>
                    </a:lnR>
                    <a:lnB w="12700">
                      <a:solidFill>
                        <a:srgbClr val="000000"/>
                      </a:solidFill>
                      <a:prstDash val="solid"/>
                    </a:lnB>
                  </a:tcPr>
                </a:tc>
                <a:tc>
                  <a:txBody>
                    <a:bodyPr/>
                    <a:lstStyle/>
                    <a:p>
                      <a:pPr>
                        <a:lnSpc>
                          <a:spcPct val="100000"/>
                        </a:lnSpc>
                      </a:pPr>
                      <a:endParaRPr sz="1900" dirty="0">
                        <a:latin typeface="Times New Roman"/>
                        <a:cs typeface="Times New Roman"/>
                      </a:endParaRPr>
                    </a:p>
                  </a:txBody>
                  <a:tcPr marL="0" marR="0" marT="0" marB="0">
                    <a:lnL w="12700">
                      <a:solidFill>
                        <a:srgbClr val="000000"/>
                      </a:solidFill>
                      <a:prstDash val="solid"/>
                    </a:lnL>
                    <a:lnR w="12700">
                      <a:solidFill>
                        <a:srgbClr val="000000"/>
                      </a:solidFill>
                      <a:prstDash val="solid"/>
                    </a:lnR>
                  </a:tcPr>
                </a:tc>
                <a:tc>
                  <a:txBody>
                    <a:bodyPr/>
                    <a:lstStyle/>
                    <a:p>
                      <a:pPr marL="5715" algn="ctr">
                        <a:lnSpc>
                          <a:spcPct val="100000"/>
                        </a:lnSpc>
                        <a:spcBef>
                          <a:spcPts val="550"/>
                        </a:spcBef>
                      </a:pPr>
                      <a:r>
                        <a:rPr sz="1200" spc="-50" dirty="0">
                          <a:latin typeface="Courier New"/>
                          <a:cs typeface="Courier New"/>
                        </a:rPr>
                        <a:t>4</a:t>
                      </a:r>
                      <a:endParaRPr sz="1200">
                        <a:latin typeface="Courier New"/>
                        <a:cs typeface="Courier New"/>
                      </a:endParaRPr>
                    </a:p>
                  </a:txBody>
                  <a:tcPr marL="0" marR="0" marT="69850" marB="0">
                    <a:lnL w="12700">
                      <a:solidFill>
                        <a:srgbClr val="000000"/>
                      </a:solidFill>
                      <a:prstDash val="solid"/>
                    </a:lnL>
                    <a:lnB w="12700">
                      <a:solidFill>
                        <a:srgbClr val="000000"/>
                      </a:solidFill>
                      <a:prstDash val="solid"/>
                    </a:lnB>
                  </a:tcPr>
                </a:tc>
                <a:tc>
                  <a:txBody>
                    <a:bodyPr/>
                    <a:lstStyle/>
                    <a:p>
                      <a:pPr marL="45720">
                        <a:lnSpc>
                          <a:spcPts val="1980"/>
                        </a:lnSpc>
                      </a:pPr>
                      <a:r>
                        <a:rPr sz="1800" spc="-50" dirty="0">
                          <a:latin typeface="Courier New"/>
                          <a:cs typeface="Courier New"/>
                        </a:rPr>
                        <a:t>}</a:t>
                      </a:r>
                      <a:endParaRPr sz="1800">
                        <a:latin typeface="Courier New"/>
                        <a:cs typeface="Courier New"/>
                      </a:endParaRPr>
                    </a:p>
                  </a:txBody>
                  <a:tcPr marL="0" marR="0" marT="0" marB="0">
                    <a:lnB w="12700">
                      <a:solidFill>
                        <a:srgbClr val="000000"/>
                      </a:solidFill>
                      <a:prstDash val="solid"/>
                    </a:lnB>
                  </a:tcPr>
                </a:tc>
                <a:tc>
                  <a:txBody>
                    <a:bodyPr/>
                    <a:lstStyle/>
                    <a:p>
                      <a:pPr>
                        <a:lnSpc>
                          <a:spcPct val="100000"/>
                        </a:lnSpc>
                      </a:pPr>
                      <a:endParaRPr sz="1900" dirty="0">
                        <a:latin typeface="Times New Roman"/>
                        <a:cs typeface="Times New Roman"/>
                      </a:endParaRPr>
                    </a:p>
                  </a:txBody>
                  <a:tcPr marL="0" marR="0" marT="0" marB="0">
                    <a:lnR w="12700">
                      <a:solidFill>
                        <a:srgbClr val="000000"/>
                      </a:solidFill>
                      <a:prstDash val="solid"/>
                    </a:lnR>
                    <a:lnB w="12700">
                      <a:solidFill>
                        <a:srgbClr val="000000"/>
                      </a:solidFill>
                      <a:prstDash val="solid"/>
                    </a:lnB>
                  </a:tcPr>
                </a:tc>
                <a:extLst>
                  <a:ext uri="{0D108BD9-81ED-4DB2-BD59-A6C34878D82A}">
                    <a16:rowId xmlns:a16="http://schemas.microsoft.com/office/drawing/2014/main" val="10003"/>
                  </a:ext>
                </a:extLst>
              </a:tr>
            </a:tbl>
          </a:graphicData>
        </a:graphic>
      </p:graphicFrame>
    </p:spTree>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990600" y="838200"/>
            <a:ext cx="10210800" cy="3563155"/>
          </a:xfrm>
          <a:prstGeom prst="rect">
            <a:avLst/>
          </a:prstGeom>
        </p:spPr>
        <p:txBody>
          <a:bodyPr vert="horz" wrap="square" lIns="0" tIns="23495" rIns="0" bIns="0" rtlCol="0">
            <a:spAutoFit/>
          </a:bodyPr>
          <a:lstStyle/>
          <a:p>
            <a:pPr marL="196850" indent="-184150">
              <a:spcBef>
                <a:spcPts val="459"/>
              </a:spcBef>
              <a:buChar char="•"/>
              <a:tabLst>
                <a:tab pos="196850" algn="l"/>
              </a:tabLst>
            </a:pPr>
            <a:r>
              <a:rPr sz="2000" b="0" dirty="0">
                <a:solidFill>
                  <a:srgbClr val="0365C0"/>
                </a:solidFill>
                <a:latin typeface="Gill Sans" panose="020B0502020104020203"/>
                <a:cs typeface="Arial MT"/>
              </a:rPr>
              <a:t>Addition</a:t>
            </a:r>
            <a:r>
              <a:rPr lang="en-GB" sz="2000" b="0" dirty="0">
                <a:solidFill>
                  <a:srgbClr val="0365C0"/>
                </a:solidFill>
                <a:latin typeface="Gill Sans" panose="020B0502020104020203"/>
                <a:cs typeface="Arial MT"/>
              </a:rPr>
              <a:t> operation x=</a:t>
            </a:r>
            <a:r>
              <a:rPr lang="en-GB" sz="2000" b="0" dirty="0" err="1">
                <a:solidFill>
                  <a:srgbClr val="0365C0"/>
                </a:solidFill>
                <a:latin typeface="Gill Sans" panose="020B0502020104020203"/>
                <a:cs typeface="Arial MT"/>
              </a:rPr>
              <a:t>y+z</a:t>
            </a:r>
            <a:r>
              <a:rPr sz="2000" b="0" spc="-25" dirty="0">
                <a:solidFill>
                  <a:srgbClr val="0365C0"/>
                </a:solidFill>
                <a:latin typeface="Gill Sans" panose="020B0502020104020203"/>
                <a:cs typeface="Arial MT"/>
              </a:rPr>
              <a:t> </a:t>
            </a:r>
            <a:r>
              <a:rPr sz="2000" b="0" dirty="0">
                <a:solidFill>
                  <a:srgbClr val="0365C0"/>
                </a:solidFill>
                <a:latin typeface="Gill Sans" panose="020B0502020104020203"/>
                <a:cs typeface="Arial MT"/>
              </a:rPr>
              <a:t>consist</a:t>
            </a:r>
            <a:r>
              <a:rPr sz="2000" b="0" spc="-35" dirty="0">
                <a:solidFill>
                  <a:srgbClr val="0365C0"/>
                </a:solidFill>
                <a:latin typeface="Gill Sans" panose="020B0502020104020203"/>
                <a:cs typeface="Arial MT"/>
              </a:rPr>
              <a:t> </a:t>
            </a:r>
            <a:r>
              <a:rPr sz="2000" b="0" dirty="0">
                <a:solidFill>
                  <a:srgbClr val="0365C0"/>
                </a:solidFill>
                <a:latin typeface="Gill Sans" panose="020B0502020104020203"/>
                <a:cs typeface="Arial MT"/>
              </a:rPr>
              <a:t>of</a:t>
            </a:r>
            <a:r>
              <a:rPr sz="2000" b="0" spc="-25" dirty="0">
                <a:solidFill>
                  <a:srgbClr val="0365C0"/>
                </a:solidFill>
                <a:latin typeface="Gill Sans" panose="020B0502020104020203"/>
                <a:cs typeface="Arial MT"/>
              </a:rPr>
              <a:t> </a:t>
            </a:r>
            <a:r>
              <a:rPr sz="2000" b="0" dirty="0">
                <a:solidFill>
                  <a:srgbClr val="0365C0"/>
                </a:solidFill>
                <a:latin typeface="Gill Sans" panose="020B0502020104020203"/>
                <a:cs typeface="Arial MT"/>
              </a:rPr>
              <a:t>multiple</a:t>
            </a:r>
            <a:r>
              <a:rPr lang="en-GB" sz="2000" b="0" dirty="0">
                <a:solidFill>
                  <a:srgbClr val="0365C0"/>
                </a:solidFill>
                <a:latin typeface="Gill Sans" panose="020B0502020104020203"/>
                <a:cs typeface="Arial MT"/>
              </a:rPr>
              <a:t> machine</a:t>
            </a:r>
            <a:r>
              <a:rPr sz="2000" b="0" spc="-25" dirty="0">
                <a:solidFill>
                  <a:srgbClr val="0365C0"/>
                </a:solidFill>
                <a:latin typeface="Gill Sans" panose="020B0502020104020203"/>
                <a:cs typeface="Arial MT"/>
              </a:rPr>
              <a:t> </a:t>
            </a:r>
            <a:r>
              <a:rPr sz="2000" b="0" dirty="0">
                <a:solidFill>
                  <a:srgbClr val="0365C0"/>
                </a:solidFill>
                <a:latin typeface="Gill Sans" panose="020B0502020104020203"/>
                <a:cs typeface="Arial MT"/>
              </a:rPr>
              <a:t>instructions</a:t>
            </a:r>
            <a:r>
              <a:rPr sz="2000" b="0" spc="-20" dirty="0">
                <a:solidFill>
                  <a:srgbClr val="0365C0"/>
                </a:solidFill>
                <a:latin typeface="Gill Sans" panose="020B0502020104020203"/>
                <a:cs typeface="Arial MT"/>
              </a:rPr>
              <a:t> </a:t>
            </a:r>
            <a:r>
              <a:rPr sz="2000" b="0" dirty="0">
                <a:solidFill>
                  <a:srgbClr val="0365C0"/>
                </a:solidFill>
                <a:latin typeface="Gill Sans" panose="020B0502020104020203"/>
                <a:cs typeface="Arial MT"/>
              </a:rPr>
              <a:t>in</a:t>
            </a:r>
            <a:r>
              <a:rPr lang="en-GB" sz="2000" b="0" dirty="0">
                <a:solidFill>
                  <a:srgbClr val="0365C0"/>
                </a:solidFill>
                <a:latin typeface="Gill Sans" panose="020B0502020104020203"/>
                <a:cs typeface="Arial MT"/>
              </a:rPr>
              <a:t> assembly language</a:t>
            </a:r>
            <a:r>
              <a:rPr sz="2000" b="0" spc="-10" dirty="0">
                <a:solidFill>
                  <a:srgbClr val="0365C0"/>
                </a:solidFill>
                <a:latin typeface="Gill Sans" panose="020B0502020104020203"/>
                <a:cs typeface="Arial MT"/>
              </a:rPr>
              <a:t>:</a:t>
            </a:r>
            <a:endParaRPr sz="2000" b="0" dirty="0">
              <a:latin typeface="Gill Sans" panose="020B0502020104020203"/>
              <a:cs typeface="Arial MT"/>
            </a:endParaRPr>
          </a:p>
          <a:p>
            <a:pPr marL="927735" lvl="1" indent="-280035">
              <a:spcBef>
                <a:spcPts val="505"/>
              </a:spcBef>
              <a:buAutoNum type="alphaUcPeriod"/>
              <a:tabLst>
                <a:tab pos="927735" algn="l"/>
              </a:tabLst>
            </a:pPr>
            <a:r>
              <a:rPr sz="2000" b="0" dirty="0">
                <a:solidFill>
                  <a:srgbClr val="0365C0"/>
                </a:solidFill>
                <a:latin typeface="Gill Sans" panose="020B0502020104020203"/>
                <a:cs typeface="Arial MT"/>
              </a:rPr>
              <a:t>fetch</a:t>
            </a:r>
            <a:r>
              <a:rPr sz="2000" b="0" spc="60" dirty="0">
                <a:solidFill>
                  <a:srgbClr val="0365C0"/>
                </a:solidFill>
                <a:latin typeface="Gill Sans" panose="020B0502020104020203"/>
                <a:cs typeface="Arial MT"/>
              </a:rPr>
              <a:t> </a:t>
            </a:r>
            <a:r>
              <a:rPr sz="2000" b="0" dirty="0">
                <a:solidFill>
                  <a:srgbClr val="0365C0"/>
                </a:solidFill>
                <a:latin typeface="Gill Sans" panose="020B0502020104020203"/>
                <a:cs typeface="Arial MT"/>
              </a:rPr>
              <a:t>operand</a:t>
            </a:r>
            <a:r>
              <a:rPr sz="2000" b="0" spc="60" dirty="0">
                <a:solidFill>
                  <a:srgbClr val="0365C0"/>
                </a:solidFill>
                <a:latin typeface="Gill Sans" panose="020B0502020104020203"/>
                <a:cs typeface="Arial MT"/>
              </a:rPr>
              <a:t> </a:t>
            </a:r>
            <a:r>
              <a:rPr sz="2000" b="0" dirty="0">
                <a:solidFill>
                  <a:srgbClr val="0365C0"/>
                </a:solidFill>
                <a:latin typeface="Gill Sans" panose="020B0502020104020203"/>
                <a:cs typeface="Arial MT"/>
              </a:rPr>
              <a:t>y</a:t>
            </a:r>
            <a:r>
              <a:rPr sz="2000" b="0" spc="60" dirty="0">
                <a:solidFill>
                  <a:srgbClr val="0365C0"/>
                </a:solidFill>
                <a:latin typeface="Gill Sans" panose="020B0502020104020203"/>
                <a:cs typeface="Arial MT"/>
              </a:rPr>
              <a:t> </a:t>
            </a:r>
            <a:r>
              <a:rPr sz="2000" b="0" dirty="0">
                <a:solidFill>
                  <a:srgbClr val="0365C0"/>
                </a:solidFill>
                <a:latin typeface="Gill Sans" panose="020B0502020104020203"/>
                <a:cs typeface="Arial MT"/>
              </a:rPr>
              <a:t>into</a:t>
            </a:r>
            <a:r>
              <a:rPr sz="2000" b="0" spc="65" dirty="0">
                <a:solidFill>
                  <a:srgbClr val="0365C0"/>
                </a:solidFill>
                <a:latin typeface="Gill Sans" panose="020B0502020104020203"/>
                <a:cs typeface="Arial MT"/>
              </a:rPr>
              <a:t> </a:t>
            </a:r>
            <a:r>
              <a:rPr sz="2000" b="0" dirty="0">
                <a:solidFill>
                  <a:srgbClr val="0365C0"/>
                </a:solidFill>
                <a:latin typeface="Gill Sans" panose="020B0502020104020203"/>
                <a:cs typeface="Arial MT"/>
              </a:rPr>
              <a:t>register</a:t>
            </a:r>
            <a:r>
              <a:rPr sz="2000" b="0" spc="60" dirty="0">
                <a:solidFill>
                  <a:srgbClr val="0365C0"/>
                </a:solidFill>
                <a:latin typeface="Gill Sans" panose="020B0502020104020203"/>
                <a:cs typeface="Arial MT"/>
              </a:rPr>
              <a:t> </a:t>
            </a:r>
            <a:r>
              <a:rPr sz="2000" b="0" spc="-25" dirty="0">
                <a:solidFill>
                  <a:srgbClr val="0365C0"/>
                </a:solidFill>
                <a:latin typeface="Gill Sans" panose="020B0502020104020203"/>
                <a:cs typeface="Arial MT"/>
              </a:rPr>
              <a:t>r1</a:t>
            </a:r>
            <a:endParaRPr sz="2000" b="0" dirty="0">
              <a:latin typeface="Gill Sans" panose="020B0502020104020203"/>
              <a:cs typeface="Arial MT"/>
            </a:endParaRPr>
          </a:p>
          <a:p>
            <a:pPr marL="927735" lvl="1" indent="-280035">
              <a:spcBef>
                <a:spcPts val="505"/>
              </a:spcBef>
              <a:buAutoNum type="alphaUcPeriod"/>
              <a:tabLst>
                <a:tab pos="927735" algn="l"/>
              </a:tabLst>
            </a:pPr>
            <a:r>
              <a:rPr sz="2000" b="0" dirty="0">
                <a:solidFill>
                  <a:srgbClr val="0365C0"/>
                </a:solidFill>
                <a:latin typeface="Gill Sans" panose="020B0502020104020203"/>
                <a:cs typeface="Arial MT"/>
              </a:rPr>
              <a:t>fetch</a:t>
            </a:r>
            <a:r>
              <a:rPr sz="2000" b="0" spc="60" dirty="0">
                <a:solidFill>
                  <a:srgbClr val="0365C0"/>
                </a:solidFill>
                <a:latin typeface="Gill Sans" panose="020B0502020104020203"/>
                <a:cs typeface="Arial MT"/>
              </a:rPr>
              <a:t> </a:t>
            </a:r>
            <a:r>
              <a:rPr sz="2000" b="0" dirty="0">
                <a:solidFill>
                  <a:srgbClr val="0365C0"/>
                </a:solidFill>
                <a:latin typeface="Gill Sans" panose="020B0502020104020203"/>
                <a:cs typeface="Arial MT"/>
              </a:rPr>
              <a:t>operand</a:t>
            </a:r>
            <a:r>
              <a:rPr sz="2000" b="0" spc="60" dirty="0">
                <a:solidFill>
                  <a:srgbClr val="0365C0"/>
                </a:solidFill>
                <a:latin typeface="Gill Sans" panose="020B0502020104020203"/>
                <a:cs typeface="Arial MT"/>
              </a:rPr>
              <a:t> </a:t>
            </a:r>
            <a:r>
              <a:rPr sz="2000" b="0" dirty="0">
                <a:solidFill>
                  <a:srgbClr val="0365C0"/>
                </a:solidFill>
                <a:latin typeface="Gill Sans" panose="020B0502020104020203"/>
                <a:cs typeface="Arial MT"/>
              </a:rPr>
              <a:t>z</a:t>
            </a:r>
            <a:r>
              <a:rPr sz="2000" b="0" spc="60" dirty="0">
                <a:solidFill>
                  <a:srgbClr val="0365C0"/>
                </a:solidFill>
                <a:latin typeface="Gill Sans" panose="020B0502020104020203"/>
                <a:cs typeface="Arial MT"/>
              </a:rPr>
              <a:t> </a:t>
            </a:r>
            <a:r>
              <a:rPr sz="2000" b="0" dirty="0">
                <a:solidFill>
                  <a:srgbClr val="0365C0"/>
                </a:solidFill>
                <a:latin typeface="Gill Sans" panose="020B0502020104020203"/>
                <a:cs typeface="Arial MT"/>
              </a:rPr>
              <a:t>into</a:t>
            </a:r>
            <a:r>
              <a:rPr sz="2000" b="0" spc="65" dirty="0">
                <a:solidFill>
                  <a:srgbClr val="0365C0"/>
                </a:solidFill>
                <a:latin typeface="Gill Sans" panose="020B0502020104020203"/>
                <a:cs typeface="Arial MT"/>
              </a:rPr>
              <a:t> </a:t>
            </a:r>
            <a:r>
              <a:rPr sz="2000" b="0" dirty="0">
                <a:solidFill>
                  <a:srgbClr val="0365C0"/>
                </a:solidFill>
                <a:latin typeface="Gill Sans" panose="020B0502020104020203"/>
                <a:cs typeface="Arial MT"/>
              </a:rPr>
              <a:t>register</a:t>
            </a:r>
            <a:r>
              <a:rPr sz="2000" b="0" spc="60" dirty="0">
                <a:solidFill>
                  <a:srgbClr val="0365C0"/>
                </a:solidFill>
                <a:latin typeface="Gill Sans" panose="020B0502020104020203"/>
                <a:cs typeface="Arial MT"/>
              </a:rPr>
              <a:t> </a:t>
            </a:r>
            <a:r>
              <a:rPr sz="2000" b="0" spc="-25" dirty="0">
                <a:solidFill>
                  <a:srgbClr val="0365C0"/>
                </a:solidFill>
                <a:latin typeface="Gill Sans" panose="020B0502020104020203"/>
                <a:cs typeface="Arial MT"/>
              </a:rPr>
              <a:t>r2</a:t>
            </a:r>
            <a:endParaRPr sz="2000" b="0" dirty="0">
              <a:latin typeface="Gill Sans" panose="020B0502020104020203"/>
              <a:cs typeface="Arial MT"/>
            </a:endParaRPr>
          </a:p>
          <a:p>
            <a:pPr marL="928369" lvl="1" indent="-280670">
              <a:spcBef>
                <a:spcPts val="505"/>
              </a:spcBef>
              <a:buAutoNum type="alphaUcPeriod"/>
              <a:tabLst>
                <a:tab pos="928369" algn="l"/>
              </a:tabLst>
            </a:pPr>
            <a:r>
              <a:rPr sz="2000" b="0" dirty="0">
                <a:solidFill>
                  <a:srgbClr val="0365C0"/>
                </a:solidFill>
                <a:latin typeface="Gill Sans" panose="020B0502020104020203"/>
                <a:cs typeface="Arial MT"/>
              </a:rPr>
              <a:t>add</a:t>
            </a:r>
            <a:r>
              <a:rPr sz="2000" b="0" spc="40" dirty="0">
                <a:solidFill>
                  <a:srgbClr val="0365C0"/>
                </a:solidFill>
                <a:latin typeface="Gill Sans" panose="020B0502020104020203"/>
                <a:cs typeface="Arial MT"/>
              </a:rPr>
              <a:t> </a:t>
            </a:r>
            <a:r>
              <a:rPr sz="2000" b="0" dirty="0">
                <a:solidFill>
                  <a:srgbClr val="0365C0"/>
                </a:solidFill>
                <a:latin typeface="Gill Sans" panose="020B0502020104020203"/>
                <a:cs typeface="Arial MT"/>
              </a:rPr>
              <a:t>r1</a:t>
            </a:r>
            <a:r>
              <a:rPr sz="2000" b="0" spc="40" dirty="0">
                <a:solidFill>
                  <a:srgbClr val="0365C0"/>
                </a:solidFill>
                <a:latin typeface="Gill Sans" panose="020B0502020104020203"/>
                <a:cs typeface="Arial MT"/>
              </a:rPr>
              <a:t> </a:t>
            </a:r>
            <a:r>
              <a:rPr sz="2000" b="0" dirty="0">
                <a:solidFill>
                  <a:srgbClr val="0365C0"/>
                </a:solidFill>
                <a:latin typeface="Gill Sans" panose="020B0502020104020203"/>
                <a:cs typeface="Arial MT"/>
              </a:rPr>
              <a:t>+</a:t>
            </a:r>
            <a:r>
              <a:rPr sz="2000" b="0" spc="40" dirty="0">
                <a:solidFill>
                  <a:srgbClr val="0365C0"/>
                </a:solidFill>
                <a:latin typeface="Gill Sans" panose="020B0502020104020203"/>
                <a:cs typeface="Arial MT"/>
              </a:rPr>
              <a:t> </a:t>
            </a:r>
            <a:r>
              <a:rPr sz="2000" b="0" dirty="0">
                <a:solidFill>
                  <a:srgbClr val="0365C0"/>
                </a:solidFill>
                <a:latin typeface="Gill Sans" panose="020B0502020104020203"/>
                <a:cs typeface="Arial MT"/>
              </a:rPr>
              <a:t>r2,</a:t>
            </a:r>
            <a:r>
              <a:rPr sz="2000" b="0" spc="40" dirty="0">
                <a:solidFill>
                  <a:srgbClr val="0365C0"/>
                </a:solidFill>
                <a:latin typeface="Gill Sans" panose="020B0502020104020203"/>
                <a:cs typeface="Arial MT"/>
              </a:rPr>
              <a:t> </a:t>
            </a:r>
            <a:r>
              <a:rPr sz="2000" b="0" dirty="0">
                <a:solidFill>
                  <a:srgbClr val="0365C0"/>
                </a:solidFill>
                <a:latin typeface="Gill Sans" panose="020B0502020104020203"/>
                <a:cs typeface="Arial MT"/>
              </a:rPr>
              <a:t>store</a:t>
            </a:r>
            <a:r>
              <a:rPr sz="2000" b="0" spc="40" dirty="0">
                <a:solidFill>
                  <a:srgbClr val="0365C0"/>
                </a:solidFill>
                <a:latin typeface="Gill Sans" panose="020B0502020104020203"/>
                <a:cs typeface="Arial MT"/>
              </a:rPr>
              <a:t> </a:t>
            </a:r>
            <a:r>
              <a:rPr sz="2000" b="0" dirty="0">
                <a:solidFill>
                  <a:srgbClr val="0365C0"/>
                </a:solidFill>
                <a:latin typeface="Gill Sans" panose="020B0502020104020203"/>
                <a:cs typeface="Arial MT"/>
              </a:rPr>
              <a:t>result</a:t>
            </a:r>
            <a:r>
              <a:rPr sz="2000" b="0" spc="40" dirty="0">
                <a:solidFill>
                  <a:srgbClr val="0365C0"/>
                </a:solidFill>
                <a:latin typeface="Gill Sans" panose="020B0502020104020203"/>
                <a:cs typeface="Arial MT"/>
              </a:rPr>
              <a:t> </a:t>
            </a:r>
            <a:r>
              <a:rPr sz="2000" b="0" dirty="0">
                <a:solidFill>
                  <a:srgbClr val="0365C0"/>
                </a:solidFill>
                <a:latin typeface="Gill Sans" panose="020B0502020104020203"/>
                <a:cs typeface="Arial MT"/>
              </a:rPr>
              <a:t>in</a:t>
            </a:r>
            <a:r>
              <a:rPr sz="2000" b="0" spc="45" dirty="0">
                <a:solidFill>
                  <a:srgbClr val="0365C0"/>
                </a:solidFill>
                <a:latin typeface="Gill Sans" panose="020B0502020104020203"/>
                <a:cs typeface="Arial MT"/>
              </a:rPr>
              <a:t> </a:t>
            </a:r>
            <a:r>
              <a:rPr sz="2000" b="0" spc="-25" dirty="0">
                <a:solidFill>
                  <a:srgbClr val="0365C0"/>
                </a:solidFill>
                <a:latin typeface="Gill Sans" panose="020B0502020104020203"/>
                <a:cs typeface="Arial MT"/>
              </a:rPr>
              <a:t>r3</a:t>
            </a:r>
            <a:endParaRPr sz="2000" b="0" dirty="0">
              <a:latin typeface="Gill Sans" panose="020B0502020104020203"/>
              <a:cs typeface="Arial MT"/>
            </a:endParaRPr>
          </a:p>
          <a:p>
            <a:pPr marL="928369" lvl="1" indent="-280670">
              <a:spcBef>
                <a:spcPts val="505"/>
              </a:spcBef>
              <a:buAutoNum type="alphaUcPeriod"/>
              <a:tabLst>
                <a:tab pos="928369" algn="l"/>
              </a:tabLst>
            </a:pPr>
            <a:r>
              <a:rPr sz="2000" b="0" dirty="0">
                <a:solidFill>
                  <a:srgbClr val="0365C0"/>
                </a:solidFill>
                <a:latin typeface="Gill Sans" panose="020B0502020104020203"/>
                <a:cs typeface="Arial MT"/>
              </a:rPr>
              <a:t>store</a:t>
            </a:r>
            <a:r>
              <a:rPr sz="2000" b="0" spc="55" dirty="0">
                <a:solidFill>
                  <a:srgbClr val="0365C0"/>
                </a:solidFill>
                <a:latin typeface="Gill Sans" panose="020B0502020104020203"/>
                <a:cs typeface="Arial MT"/>
              </a:rPr>
              <a:t> </a:t>
            </a:r>
            <a:r>
              <a:rPr sz="2000" b="0" dirty="0">
                <a:solidFill>
                  <a:srgbClr val="0365C0"/>
                </a:solidFill>
                <a:latin typeface="Gill Sans" panose="020B0502020104020203"/>
                <a:cs typeface="Arial MT"/>
              </a:rPr>
              <a:t>r3</a:t>
            </a:r>
            <a:r>
              <a:rPr sz="2000" b="0" spc="55" dirty="0">
                <a:solidFill>
                  <a:srgbClr val="0365C0"/>
                </a:solidFill>
                <a:latin typeface="Gill Sans" panose="020B0502020104020203"/>
                <a:cs typeface="Arial MT"/>
              </a:rPr>
              <a:t> </a:t>
            </a:r>
            <a:r>
              <a:rPr sz="2000" b="0" dirty="0">
                <a:solidFill>
                  <a:srgbClr val="0365C0"/>
                </a:solidFill>
                <a:latin typeface="Gill Sans" panose="020B0502020104020203"/>
                <a:cs typeface="Arial MT"/>
              </a:rPr>
              <a:t>in</a:t>
            </a:r>
            <a:r>
              <a:rPr sz="2000" b="0" spc="55" dirty="0">
                <a:solidFill>
                  <a:srgbClr val="0365C0"/>
                </a:solidFill>
                <a:latin typeface="Gill Sans" panose="020B0502020104020203"/>
                <a:cs typeface="Arial MT"/>
              </a:rPr>
              <a:t> </a:t>
            </a:r>
            <a:r>
              <a:rPr sz="2000" b="0" dirty="0">
                <a:solidFill>
                  <a:srgbClr val="0365C0"/>
                </a:solidFill>
                <a:latin typeface="Gill Sans" panose="020B0502020104020203"/>
                <a:cs typeface="Arial MT"/>
              </a:rPr>
              <a:t>memory</a:t>
            </a:r>
            <a:r>
              <a:rPr sz="2000" b="0" spc="60" dirty="0">
                <a:solidFill>
                  <a:srgbClr val="0365C0"/>
                </a:solidFill>
                <a:latin typeface="Gill Sans" panose="020B0502020104020203"/>
                <a:cs typeface="Arial MT"/>
              </a:rPr>
              <a:t> </a:t>
            </a:r>
            <a:r>
              <a:rPr sz="2000" b="0" dirty="0">
                <a:solidFill>
                  <a:srgbClr val="0365C0"/>
                </a:solidFill>
                <a:latin typeface="Gill Sans" panose="020B0502020104020203"/>
                <a:cs typeface="Arial MT"/>
              </a:rPr>
              <a:t>location</a:t>
            </a:r>
            <a:r>
              <a:rPr sz="2000" b="0" spc="55" dirty="0">
                <a:solidFill>
                  <a:srgbClr val="0365C0"/>
                </a:solidFill>
                <a:latin typeface="Gill Sans" panose="020B0502020104020203"/>
                <a:cs typeface="Arial MT"/>
              </a:rPr>
              <a:t> </a:t>
            </a:r>
            <a:r>
              <a:rPr sz="2000" b="0" dirty="0">
                <a:solidFill>
                  <a:srgbClr val="0365C0"/>
                </a:solidFill>
                <a:latin typeface="Gill Sans" panose="020B0502020104020203"/>
                <a:cs typeface="Arial MT"/>
              </a:rPr>
              <a:t>of</a:t>
            </a:r>
            <a:r>
              <a:rPr sz="2000" b="0" spc="55" dirty="0">
                <a:solidFill>
                  <a:srgbClr val="0365C0"/>
                </a:solidFill>
                <a:latin typeface="Gill Sans" panose="020B0502020104020203"/>
                <a:cs typeface="Arial MT"/>
              </a:rPr>
              <a:t> </a:t>
            </a:r>
            <a:r>
              <a:rPr sz="2000" b="0" spc="-50" dirty="0">
                <a:solidFill>
                  <a:srgbClr val="0365C0"/>
                </a:solidFill>
                <a:latin typeface="Gill Sans" panose="020B0502020104020203"/>
                <a:cs typeface="Arial MT"/>
              </a:rPr>
              <a:t>x</a:t>
            </a:r>
            <a:endParaRPr sz="2000" b="0" dirty="0">
              <a:latin typeface="Gill Sans" panose="020B0502020104020203"/>
              <a:cs typeface="Arial MT"/>
            </a:endParaRPr>
          </a:p>
          <a:p>
            <a:pPr marL="179705" marR="5080" indent="-167640">
              <a:lnSpc>
                <a:spcPts val="2200"/>
              </a:lnSpc>
              <a:spcBef>
                <a:spcPts val="550"/>
              </a:spcBef>
              <a:buChar char="•"/>
              <a:tabLst>
                <a:tab pos="180975" algn="l"/>
              </a:tabLst>
            </a:pPr>
            <a:r>
              <a:rPr sz="2000" b="0" dirty="0">
                <a:solidFill>
                  <a:srgbClr val="0365C0"/>
                </a:solidFill>
                <a:latin typeface="Gill Sans" panose="020B0502020104020203"/>
                <a:cs typeface="Arial MT"/>
              </a:rPr>
              <a:t>If</a:t>
            </a:r>
            <a:r>
              <a:rPr sz="2000" b="0" spc="-15" dirty="0">
                <a:solidFill>
                  <a:srgbClr val="0365C0"/>
                </a:solidFill>
                <a:latin typeface="Gill Sans" panose="020B0502020104020203"/>
                <a:cs typeface="Arial MT"/>
              </a:rPr>
              <a:t> </a:t>
            </a:r>
            <a:r>
              <a:rPr sz="2000" b="0" dirty="0">
                <a:solidFill>
                  <a:srgbClr val="0365C0"/>
                </a:solidFill>
                <a:latin typeface="Gill Sans" panose="020B0502020104020203"/>
                <a:cs typeface="Arial MT"/>
              </a:rPr>
              <a:t>a</a:t>
            </a:r>
            <a:r>
              <a:rPr sz="2000" b="0" spc="-10" dirty="0">
                <a:solidFill>
                  <a:srgbClr val="0365C0"/>
                </a:solidFill>
                <a:latin typeface="Gill Sans" panose="020B0502020104020203"/>
                <a:cs typeface="Arial MT"/>
              </a:rPr>
              <a:t> </a:t>
            </a:r>
            <a:r>
              <a:rPr sz="2000" b="0" dirty="0">
                <a:solidFill>
                  <a:srgbClr val="0365C0"/>
                </a:solidFill>
                <a:latin typeface="Gill Sans" panose="020B0502020104020203"/>
                <a:cs typeface="Arial MT"/>
              </a:rPr>
              <a:t>task</a:t>
            </a:r>
            <a:r>
              <a:rPr sz="2000" b="0" spc="-15" dirty="0">
                <a:solidFill>
                  <a:srgbClr val="0365C0"/>
                </a:solidFill>
                <a:latin typeface="Gill Sans" panose="020B0502020104020203"/>
                <a:cs typeface="Arial MT"/>
              </a:rPr>
              <a:t> </a:t>
            </a:r>
            <a:r>
              <a:rPr sz="2000" b="0" dirty="0">
                <a:solidFill>
                  <a:srgbClr val="0365C0"/>
                </a:solidFill>
                <a:latin typeface="Gill Sans" panose="020B0502020104020203"/>
                <a:cs typeface="Arial MT"/>
              </a:rPr>
              <a:t>switch</a:t>
            </a:r>
            <a:r>
              <a:rPr sz="2000" b="0" spc="-10" dirty="0">
                <a:solidFill>
                  <a:srgbClr val="0365C0"/>
                </a:solidFill>
                <a:latin typeface="Gill Sans" panose="020B0502020104020203"/>
                <a:cs typeface="Arial MT"/>
              </a:rPr>
              <a:t> </a:t>
            </a:r>
            <a:r>
              <a:rPr sz="2000" b="0" dirty="0">
                <a:solidFill>
                  <a:srgbClr val="0365C0"/>
                </a:solidFill>
                <a:latin typeface="Gill Sans" panose="020B0502020104020203"/>
                <a:cs typeface="Arial MT"/>
              </a:rPr>
              <a:t>to</a:t>
            </a:r>
            <a:r>
              <a:rPr sz="2000" b="0" spc="-10" dirty="0">
                <a:solidFill>
                  <a:srgbClr val="0365C0"/>
                </a:solidFill>
                <a:latin typeface="Gill Sans" panose="020B0502020104020203"/>
                <a:cs typeface="Arial MT"/>
              </a:rPr>
              <a:t> </a:t>
            </a:r>
            <a:r>
              <a:rPr sz="2000" b="0" dirty="0">
                <a:solidFill>
                  <a:srgbClr val="0365C0"/>
                </a:solidFill>
                <a:latin typeface="Gill Sans" panose="020B0502020104020203"/>
                <a:cs typeface="Arial MT"/>
              </a:rPr>
              <a:t>t2</a:t>
            </a:r>
            <a:r>
              <a:rPr sz="2000" b="0" spc="-15" dirty="0">
                <a:solidFill>
                  <a:srgbClr val="0365C0"/>
                </a:solidFill>
                <a:latin typeface="Gill Sans" panose="020B0502020104020203"/>
                <a:cs typeface="Arial MT"/>
              </a:rPr>
              <a:t> </a:t>
            </a:r>
            <a:r>
              <a:rPr sz="2000" b="0" dirty="0">
                <a:solidFill>
                  <a:srgbClr val="0365C0"/>
                </a:solidFill>
                <a:latin typeface="Gill Sans" panose="020B0502020104020203"/>
                <a:cs typeface="Arial MT"/>
              </a:rPr>
              <a:t>occurs</a:t>
            </a:r>
            <a:r>
              <a:rPr sz="2000" b="0" spc="-10" dirty="0">
                <a:solidFill>
                  <a:srgbClr val="0365C0"/>
                </a:solidFill>
                <a:latin typeface="Gill Sans" panose="020B0502020104020203"/>
                <a:cs typeface="Arial MT"/>
              </a:rPr>
              <a:t> </a:t>
            </a:r>
            <a:r>
              <a:rPr sz="2000" b="0" dirty="0">
                <a:solidFill>
                  <a:srgbClr val="0365C0"/>
                </a:solidFill>
                <a:latin typeface="Gill Sans" panose="020B0502020104020203"/>
                <a:cs typeface="Arial MT"/>
              </a:rPr>
              <a:t>between</a:t>
            </a:r>
            <a:r>
              <a:rPr sz="2000" b="0" spc="-15" dirty="0">
                <a:solidFill>
                  <a:srgbClr val="0365C0"/>
                </a:solidFill>
                <a:latin typeface="Gill Sans" panose="020B0502020104020203"/>
                <a:cs typeface="Arial MT"/>
              </a:rPr>
              <a:t> </a:t>
            </a:r>
            <a:r>
              <a:rPr sz="2000" b="0" dirty="0">
                <a:solidFill>
                  <a:srgbClr val="0365C0"/>
                </a:solidFill>
                <a:latin typeface="Gill Sans" panose="020B0502020104020203"/>
                <a:cs typeface="Arial MT"/>
              </a:rPr>
              <a:t>machine</a:t>
            </a:r>
            <a:r>
              <a:rPr sz="2000" b="0" spc="-10" dirty="0">
                <a:solidFill>
                  <a:srgbClr val="0365C0"/>
                </a:solidFill>
                <a:latin typeface="Gill Sans" panose="020B0502020104020203"/>
                <a:cs typeface="Arial MT"/>
              </a:rPr>
              <a:t> instructions</a:t>
            </a:r>
            <a:r>
              <a:rPr sz="2000" b="0" spc="-110" dirty="0">
                <a:solidFill>
                  <a:srgbClr val="0365C0"/>
                </a:solidFill>
                <a:latin typeface="Gill Sans" panose="020B0502020104020203"/>
                <a:cs typeface="Arial MT"/>
              </a:rPr>
              <a:t> </a:t>
            </a:r>
            <a:r>
              <a:rPr sz="2000" b="0" dirty="0">
                <a:solidFill>
                  <a:srgbClr val="0365C0"/>
                </a:solidFill>
                <a:latin typeface="Gill Sans" panose="020B0502020104020203"/>
                <a:cs typeface="Arial MT"/>
              </a:rPr>
              <a:t>A</a:t>
            </a:r>
            <a:r>
              <a:rPr sz="2000" b="0" spc="-110" dirty="0">
                <a:solidFill>
                  <a:srgbClr val="0365C0"/>
                </a:solidFill>
                <a:latin typeface="Gill Sans" panose="020B0502020104020203"/>
                <a:cs typeface="Arial MT"/>
              </a:rPr>
              <a:t> </a:t>
            </a:r>
            <a:r>
              <a:rPr sz="2000" b="0" dirty="0">
                <a:solidFill>
                  <a:srgbClr val="0365C0"/>
                </a:solidFill>
                <a:latin typeface="Gill Sans" panose="020B0502020104020203"/>
                <a:cs typeface="Arial MT"/>
              </a:rPr>
              <a:t>and</a:t>
            </a:r>
            <a:r>
              <a:rPr sz="2000" b="0" spc="-15" dirty="0">
                <a:solidFill>
                  <a:srgbClr val="0365C0"/>
                </a:solidFill>
                <a:latin typeface="Gill Sans" panose="020B0502020104020203"/>
                <a:cs typeface="Arial MT"/>
              </a:rPr>
              <a:t> </a:t>
            </a:r>
            <a:r>
              <a:rPr sz="2000" b="0" dirty="0">
                <a:solidFill>
                  <a:srgbClr val="0365C0"/>
                </a:solidFill>
                <a:latin typeface="Gill Sans" panose="020B0502020104020203"/>
                <a:cs typeface="Arial MT"/>
              </a:rPr>
              <a:t>B</a:t>
            </a:r>
            <a:r>
              <a:rPr lang="en-GB" sz="2000" b="0" dirty="0">
                <a:solidFill>
                  <a:srgbClr val="0365C0"/>
                </a:solidFill>
                <a:latin typeface="Gill Sans" panose="020B0502020104020203"/>
                <a:cs typeface="Arial MT"/>
              </a:rPr>
              <a:t>; then</a:t>
            </a:r>
            <a:r>
              <a:rPr sz="2000" b="0" spc="-10" dirty="0">
                <a:solidFill>
                  <a:srgbClr val="0365C0"/>
                </a:solidFill>
                <a:latin typeface="Gill Sans" panose="020B0502020104020203"/>
                <a:cs typeface="Arial MT"/>
              </a:rPr>
              <a:t> </a:t>
            </a:r>
            <a:r>
              <a:rPr sz="2000" b="0" dirty="0">
                <a:solidFill>
                  <a:srgbClr val="0365C0"/>
                </a:solidFill>
                <a:latin typeface="Gill Sans" panose="020B0502020104020203"/>
                <a:cs typeface="Arial MT"/>
              </a:rPr>
              <a:t>t2</a:t>
            </a:r>
            <a:r>
              <a:rPr sz="2000" b="0" spc="-15" dirty="0">
                <a:solidFill>
                  <a:srgbClr val="0365C0"/>
                </a:solidFill>
                <a:latin typeface="Gill Sans" panose="020B0502020104020203"/>
                <a:cs typeface="Arial MT"/>
              </a:rPr>
              <a:t> </a:t>
            </a:r>
            <a:r>
              <a:rPr sz="2000" b="0" dirty="0">
                <a:solidFill>
                  <a:srgbClr val="0365C0"/>
                </a:solidFill>
                <a:latin typeface="Gill Sans" panose="020B0502020104020203"/>
                <a:cs typeface="Arial MT"/>
              </a:rPr>
              <a:t>runs</a:t>
            </a:r>
            <a:r>
              <a:rPr sz="2000" b="0" spc="-10" dirty="0">
                <a:solidFill>
                  <a:srgbClr val="0365C0"/>
                </a:solidFill>
                <a:latin typeface="Gill Sans" panose="020B0502020104020203"/>
                <a:cs typeface="Arial MT"/>
              </a:rPr>
              <a:t> </a:t>
            </a:r>
            <a:r>
              <a:rPr sz="2000" b="0" spc="-25" dirty="0">
                <a:solidFill>
                  <a:srgbClr val="0365C0"/>
                </a:solidFill>
                <a:latin typeface="Gill Sans" panose="020B0502020104020203"/>
                <a:cs typeface="Arial MT"/>
              </a:rPr>
              <a:t>to </a:t>
            </a:r>
            <a:r>
              <a:rPr sz="2000" b="0" dirty="0">
                <a:solidFill>
                  <a:srgbClr val="0365C0"/>
                </a:solidFill>
                <a:latin typeface="Gill Sans" panose="020B0502020104020203"/>
                <a:cs typeface="Arial MT"/>
              </a:rPr>
              <a:t>completion</a:t>
            </a:r>
            <a:r>
              <a:rPr sz="2000" b="0" spc="-25" dirty="0">
                <a:solidFill>
                  <a:srgbClr val="0365C0"/>
                </a:solidFill>
                <a:latin typeface="Gill Sans" panose="020B0502020104020203"/>
                <a:cs typeface="Arial MT"/>
              </a:rPr>
              <a:t> </a:t>
            </a:r>
            <a:r>
              <a:rPr sz="2000" b="0" dirty="0">
                <a:solidFill>
                  <a:srgbClr val="0365C0"/>
                </a:solidFill>
                <a:latin typeface="Gill Sans" panose="020B0502020104020203"/>
                <a:cs typeface="Arial MT"/>
              </a:rPr>
              <a:t>before</a:t>
            </a:r>
            <a:r>
              <a:rPr sz="2000" b="0" spc="-25" dirty="0">
                <a:solidFill>
                  <a:srgbClr val="0365C0"/>
                </a:solidFill>
                <a:latin typeface="Gill Sans" panose="020B0502020104020203"/>
                <a:cs typeface="Arial MT"/>
              </a:rPr>
              <a:t> </a:t>
            </a:r>
            <a:r>
              <a:rPr sz="2000" b="0" dirty="0">
                <a:solidFill>
                  <a:srgbClr val="0365C0"/>
                </a:solidFill>
                <a:latin typeface="Gill Sans" panose="020B0502020104020203"/>
                <a:cs typeface="Arial MT"/>
              </a:rPr>
              <a:t>switching</a:t>
            </a:r>
            <a:r>
              <a:rPr sz="2000" b="0" spc="-20" dirty="0">
                <a:solidFill>
                  <a:srgbClr val="0365C0"/>
                </a:solidFill>
                <a:latin typeface="Gill Sans" panose="020B0502020104020203"/>
                <a:cs typeface="Arial MT"/>
              </a:rPr>
              <a:t> </a:t>
            </a:r>
            <a:r>
              <a:rPr sz="2000" b="0" dirty="0">
                <a:solidFill>
                  <a:srgbClr val="0365C0"/>
                </a:solidFill>
                <a:latin typeface="Gill Sans" panose="020B0502020104020203"/>
                <a:cs typeface="Arial MT"/>
              </a:rPr>
              <a:t>back</a:t>
            </a:r>
            <a:r>
              <a:rPr sz="2000" b="0" spc="-25" dirty="0">
                <a:solidFill>
                  <a:srgbClr val="0365C0"/>
                </a:solidFill>
                <a:latin typeface="Gill Sans" panose="020B0502020104020203"/>
                <a:cs typeface="Arial MT"/>
              </a:rPr>
              <a:t> </a:t>
            </a:r>
            <a:r>
              <a:rPr sz="2000" b="0" dirty="0">
                <a:solidFill>
                  <a:srgbClr val="0365C0"/>
                </a:solidFill>
                <a:latin typeface="Gill Sans" panose="020B0502020104020203"/>
                <a:cs typeface="Arial MT"/>
              </a:rPr>
              <a:t>to</a:t>
            </a:r>
            <a:r>
              <a:rPr sz="2000" b="0" spc="-20" dirty="0">
                <a:solidFill>
                  <a:srgbClr val="0365C0"/>
                </a:solidFill>
                <a:latin typeface="Gill Sans" panose="020B0502020104020203"/>
                <a:cs typeface="Arial MT"/>
              </a:rPr>
              <a:t> </a:t>
            </a:r>
            <a:r>
              <a:rPr sz="2000" b="0" dirty="0">
                <a:solidFill>
                  <a:srgbClr val="0365C0"/>
                </a:solidFill>
                <a:latin typeface="Gill Sans" panose="020B0502020104020203"/>
                <a:cs typeface="Arial MT"/>
              </a:rPr>
              <a:t>t1,</a:t>
            </a:r>
            <a:r>
              <a:rPr sz="2000" b="0" spc="-25" dirty="0">
                <a:solidFill>
                  <a:srgbClr val="0365C0"/>
                </a:solidFill>
                <a:latin typeface="Gill Sans" panose="020B0502020104020203"/>
                <a:cs typeface="Arial MT"/>
              </a:rPr>
              <a:t> </a:t>
            </a:r>
            <a:r>
              <a:rPr sz="2000" b="0" spc="-10" dirty="0">
                <a:solidFill>
                  <a:srgbClr val="0365C0"/>
                </a:solidFill>
                <a:latin typeface="Gill Sans" panose="020B0502020104020203"/>
                <a:cs typeface="Arial MT"/>
              </a:rPr>
              <a:t>then:</a:t>
            </a:r>
            <a:endParaRPr sz="2000" b="0" dirty="0">
              <a:latin typeface="Gill Sans" panose="020B0502020104020203"/>
              <a:cs typeface="Arial MT"/>
            </a:endParaRPr>
          </a:p>
          <a:p>
            <a:pPr marL="561340" indent="-167640">
              <a:spcBef>
                <a:spcPts val="395"/>
              </a:spcBef>
              <a:buChar char="•"/>
              <a:tabLst>
                <a:tab pos="561340" algn="l"/>
              </a:tabLst>
            </a:pPr>
            <a:r>
              <a:rPr sz="2000" b="0" dirty="0">
                <a:solidFill>
                  <a:srgbClr val="0365C0"/>
                </a:solidFill>
                <a:latin typeface="Gill Sans" panose="020B0502020104020203"/>
                <a:cs typeface="Arial MT"/>
              </a:rPr>
              <a:t>y</a:t>
            </a:r>
            <a:r>
              <a:rPr sz="2000" b="0" spc="-15" dirty="0">
                <a:solidFill>
                  <a:srgbClr val="0365C0"/>
                </a:solidFill>
                <a:latin typeface="Gill Sans" panose="020B0502020104020203"/>
                <a:cs typeface="Arial MT"/>
              </a:rPr>
              <a:t> </a:t>
            </a:r>
            <a:r>
              <a:rPr sz="2000" b="0" dirty="0">
                <a:solidFill>
                  <a:srgbClr val="0365C0"/>
                </a:solidFill>
                <a:latin typeface="Gill Sans" panose="020B0502020104020203"/>
                <a:cs typeface="Arial MT"/>
              </a:rPr>
              <a:t>is</a:t>
            </a:r>
            <a:r>
              <a:rPr sz="2000" b="0" spc="-10" dirty="0">
                <a:solidFill>
                  <a:srgbClr val="0365C0"/>
                </a:solidFill>
                <a:latin typeface="Gill Sans" panose="020B0502020104020203"/>
                <a:cs typeface="Arial MT"/>
              </a:rPr>
              <a:t> </a:t>
            </a:r>
            <a:r>
              <a:rPr sz="2000" b="0" dirty="0">
                <a:solidFill>
                  <a:srgbClr val="0365C0"/>
                </a:solidFill>
                <a:latin typeface="Gill Sans" panose="020B0502020104020203"/>
                <a:cs typeface="Arial MT"/>
              </a:rPr>
              <a:t>read</a:t>
            </a:r>
            <a:r>
              <a:rPr sz="2000" b="0" spc="-15" dirty="0">
                <a:solidFill>
                  <a:srgbClr val="0365C0"/>
                </a:solidFill>
                <a:latin typeface="Gill Sans" panose="020B0502020104020203"/>
                <a:cs typeface="Arial MT"/>
              </a:rPr>
              <a:t> </a:t>
            </a:r>
            <a:r>
              <a:rPr sz="2000" b="0" dirty="0">
                <a:solidFill>
                  <a:srgbClr val="0365C0"/>
                </a:solidFill>
                <a:latin typeface="Gill Sans" panose="020B0502020104020203"/>
                <a:cs typeface="Arial MT"/>
              </a:rPr>
              <a:t>as</a:t>
            </a:r>
            <a:r>
              <a:rPr sz="2000" b="0" spc="-10" dirty="0">
                <a:solidFill>
                  <a:srgbClr val="0365C0"/>
                </a:solidFill>
                <a:latin typeface="Gill Sans" panose="020B0502020104020203"/>
                <a:cs typeface="Arial MT"/>
              </a:rPr>
              <a:t> </a:t>
            </a:r>
            <a:r>
              <a:rPr sz="2000" b="0" dirty="0">
                <a:solidFill>
                  <a:srgbClr val="0365C0"/>
                </a:solidFill>
                <a:latin typeface="Gill Sans" panose="020B0502020104020203"/>
                <a:cs typeface="Arial MT"/>
              </a:rPr>
              <a:t>0</a:t>
            </a:r>
            <a:r>
              <a:rPr sz="2000" b="0" spc="-15" dirty="0">
                <a:solidFill>
                  <a:srgbClr val="0365C0"/>
                </a:solidFill>
                <a:latin typeface="Gill Sans" panose="020B0502020104020203"/>
                <a:cs typeface="Arial MT"/>
              </a:rPr>
              <a:t> </a:t>
            </a:r>
            <a:r>
              <a:rPr sz="2000" b="0" dirty="0">
                <a:solidFill>
                  <a:srgbClr val="0365C0"/>
                </a:solidFill>
                <a:latin typeface="Gill Sans" panose="020B0502020104020203"/>
                <a:cs typeface="Arial MT"/>
              </a:rPr>
              <a:t>(t2</a:t>
            </a:r>
            <a:r>
              <a:rPr sz="2000" b="0" spc="-10" dirty="0">
                <a:solidFill>
                  <a:srgbClr val="0365C0"/>
                </a:solidFill>
                <a:latin typeface="Gill Sans" panose="020B0502020104020203"/>
                <a:cs typeface="Arial MT"/>
              </a:rPr>
              <a:t> </a:t>
            </a:r>
            <a:r>
              <a:rPr sz="2000" b="0" dirty="0">
                <a:solidFill>
                  <a:srgbClr val="0365C0"/>
                </a:solidFill>
                <a:latin typeface="Gill Sans" panose="020B0502020104020203"/>
                <a:cs typeface="Arial MT"/>
              </a:rPr>
              <a:t>didn’t</a:t>
            </a:r>
            <a:r>
              <a:rPr sz="2000" b="0" spc="-15" dirty="0">
                <a:solidFill>
                  <a:srgbClr val="0365C0"/>
                </a:solidFill>
                <a:latin typeface="Gill Sans" panose="020B0502020104020203"/>
                <a:cs typeface="Arial MT"/>
              </a:rPr>
              <a:t> </a:t>
            </a:r>
            <a:r>
              <a:rPr sz="2000" b="0" dirty="0">
                <a:solidFill>
                  <a:srgbClr val="0365C0"/>
                </a:solidFill>
                <a:latin typeface="Gill Sans" panose="020B0502020104020203"/>
                <a:cs typeface="Arial MT"/>
              </a:rPr>
              <a:t>set</a:t>
            </a:r>
            <a:r>
              <a:rPr sz="2000" b="0" spc="-10" dirty="0">
                <a:solidFill>
                  <a:srgbClr val="0365C0"/>
                </a:solidFill>
                <a:latin typeface="Gill Sans" panose="020B0502020104020203"/>
                <a:cs typeface="Arial MT"/>
              </a:rPr>
              <a:t> </a:t>
            </a:r>
            <a:r>
              <a:rPr sz="2000" b="0" dirty="0">
                <a:solidFill>
                  <a:srgbClr val="0365C0"/>
                </a:solidFill>
                <a:latin typeface="Gill Sans" panose="020B0502020104020203"/>
                <a:cs typeface="Arial MT"/>
              </a:rPr>
              <a:t>y</a:t>
            </a:r>
            <a:r>
              <a:rPr sz="2000" b="0" spc="-10" dirty="0">
                <a:solidFill>
                  <a:srgbClr val="0365C0"/>
                </a:solidFill>
                <a:latin typeface="Gill Sans" panose="020B0502020104020203"/>
                <a:cs typeface="Arial MT"/>
              </a:rPr>
              <a:t> </a:t>
            </a:r>
            <a:r>
              <a:rPr sz="2000" b="0" spc="-20" dirty="0">
                <a:solidFill>
                  <a:srgbClr val="0365C0"/>
                </a:solidFill>
                <a:latin typeface="Gill Sans" panose="020B0502020104020203"/>
                <a:cs typeface="Arial MT"/>
              </a:rPr>
              <a:t>yet)</a:t>
            </a:r>
            <a:endParaRPr sz="2000" b="0" dirty="0">
              <a:latin typeface="Gill Sans" panose="020B0502020104020203"/>
              <a:cs typeface="Arial MT"/>
            </a:endParaRPr>
          </a:p>
          <a:p>
            <a:pPr marL="561340" indent="-167640">
              <a:spcBef>
                <a:spcPts val="465"/>
              </a:spcBef>
              <a:buChar char="•"/>
              <a:tabLst>
                <a:tab pos="561340" algn="l"/>
              </a:tabLst>
            </a:pPr>
            <a:r>
              <a:rPr sz="2000" b="0" dirty="0">
                <a:solidFill>
                  <a:srgbClr val="0365C0"/>
                </a:solidFill>
                <a:latin typeface="Gill Sans" panose="020B0502020104020203"/>
                <a:cs typeface="Arial MT"/>
              </a:rPr>
              <a:t>z</a:t>
            </a:r>
            <a:r>
              <a:rPr sz="2000" b="0" spc="-20" dirty="0">
                <a:solidFill>
                  <a:srgbClr val="0365C0"/>
                </a:solidFill>
                <a:latin typeface="Gill Sans" panose="020B0502020104020203"/>
                <a:cs typeface="Arial MT"/>
              </a:rPr>
              <a:t> </a:t>
            </a:r>
            <a:r>
              <a:rPr sz="2000" b="0" dirty="0">
                <a:solidFill>
                  <a:srgbClr val="0365C0"/>
                </a:solidFill>
                <a:latin typeface="Gill Sans" panose="020B0502020104020203"/>
                <a:cs typeface="Arial MT"/>
              </a:rPr>
              <a:t>is</a:t>
            </a:r>
            <a:r>
              <a:rPr sz="2000" b="0" spc="-15" dirty="0">
                <a:solidFill>
                  <a:srgbClr val="0365C0"/>
                </a:solidFill>
                <a:latin typeface="Gill Sans" panose="020B0502020104020203"/>
                <a:cs typeface="Arial MT"/>
              </a:rPr>
              <a:t> </a:t>
            </a:r>
            <a:r>
              <a:rPr sz="2000" b="0" dirty="0">
                <a:solidFill>
                  <a:srgbClr val="0365C0"/>
                </a:solidFill>
                <a:latin typeface="Gill Sans" panose="020B0502020104020203"/>
                <a:cs typeface="Arial MT"/>
              </a:rPr>
              <a:t>read</a:t>
            </a:r>
            <a:r>
              <a:rPr sz="2000" b="0" spc="-15" dirty="0">
                <a:solidFill>
                  <a:srgbClr val="0365C0"/>
                </a:solidFill>
                <a:latin typeface="Gill Sans" panose="020B0502020104020203"/>
                <a:cs typeface="Arial MT"/>
              </a:rPr>
              <a:t> </a:t>
            </a:r>
            <a:r>
              <a:rPr sz="2000" b="0" dirty="0">
                <a:solidFill>
                  <a:srgbClr val="0365C0"/>
                </a:solidFill>
                <a:latin typeface="Gill Sans" panose="020B0502020104020203"/>
                <a:cs typeface="Arial MT"/>
              </a:rPr>
              <a:t>as</a:t>
            </a:r>
            <a:r>
              <a:rPr sz="2000" b="0" spc="-15" dirty="0">
                <a:solidFill>
                  <a:srgbClr val="0365C0"/>
                </a:solidFill>
                <a:latin typeface="Gill Sans" panose="020B0502020104020203"/>
                <a:cs typeface="Arial MT"/>
              </a:rPr>
              <a:t> </a:t>
            </a:r>
            <a:r>
              <a:rPr sz="2000" b="0" dirty="0">
                <a:solidFill>
                  <a:srgbClr val="0365C0"/>
                </a:solidFill>
                <a:latin typeface="Gill Sans" panose="020B0502020104020203"/>
                <a:cs typeface="Arial MT"/>
              </a:rPr>
              <a:t>2</a:t>
            </a:r>
            <a:r>
              <a:rPr sz="2000" b="0" spc="-20" dirty="0">
                <a:solidFill>
                  <a:srgbClr val="0365C0"/>
                </a:solidFill>
                <a:latin typeface="Gill Sans" panose="020B0502020104020203"/>
                <a:cs typeface="Arial MT"/>
              </a:rPr>
              <a:t> </a:t>
            </a:r>
            <a:r>
              <a:rPr sz="2000" b="0" dirty="0">
                <a:solidFill>
                  <a:srgbClr val="0365C0"/>
                </a:solidFill>
                <a:latin typeface="Gill Sans" panose="020B0502020104020203"/>
                <a:cs typeface="Arial MT"/>
              </a:rPr>
              <a:t>(t2</a:t>
            </a:r>
            <a:r>
              <a:rPr sz="2000" b="0" spc="-15" dirty="0">
                <a:solidFill>
                  <a:srgbClr val="0365C0"/>
                </a:solidFill>
                <a:latin typeface="Gill Sans" panose="020B0502020104020203"/>
                <a:cs typeface="Arial MT"/>
              </a:rPr>
              <a:t> </a:t>
            </a:r>
            <a:r>
              <a:rPr sz="2000" b="0" dirty="0">
                <a:solidFill>
                  <a:srgbClr val="0365C0"/>
                </a:solidFill>
                <a:latin typeface="Gill Sans" panose="020B0502020104020203"/>
                <a:cs typeface="Arial MT"/>
              </a:rPr>
              <a:t>sets</a:t>
            </a:r>
            <a:r>
              <a:rPr sz="2000" b="0" spc="-15" dirty="0">
                <a:solidFill>
                  <a:srgbClr val="0365C0"/>
                </a:solidFill>
                <a:latin typeface="Gill Sans" panose="020B0502020104020203"/>
                <a:cs typeface="Arial MT"/>
              </a:rPr>
              <a:t> </a:t>
            </a:r>
            <a:r>
              <a:rPr sz="2000" b="0" dirty="0">
                <a:solidFill>
                  <a:srgbClr val="0365C0"/>
                </a:solidFill>
                <a:latin typeface="Gill Sans" panose="020B0502020104020203"/>
                <a:cs typeface="Arial MT"/>
              </a:rPr>
              <a:t>z</a:t>
            </a:r>
            <a:r>
              <a:rPr sz="2000" b="0" spc="-15" dirty="0">
                <a:solidFill>
                  <a:srgbClr val="0365C0"/>
                </a:solidFill>
                <a:latin typeface="Gill Sans" panose="020B0502020104020203"/>
                <a:cs typeface="Arial MT"/>
              </a:rPr>
              <a:t> </a:t>
            </a:r>
            <a:r>
              <a:rPr sz="2000" b="0" dirty="0">
                <a:solidFill>
                  <a:srgbClr val="0365C0"/>
                </a:solidFill>
                <a:latin typeface="Gill Sans" panose="020B0502020104020203"/>
                <a:cs typeface="Arial MT"/>
              </a:rPr>
              <a:t>before</a:t>
            </a:r>
            <a:r>
              <a:rPr sz="2000" b="0" spc="-20" dirty="0">
                <a:solidFill>
                  <a:srgbClr val="0365C0"/>
                </a:solidFill>
                <a:latin typeface="Gill Sans" panose="020B0502020104020203"/>
                <a:cs typeface="Arial MT"/>
              </a:rPr>
              <a:t> </a:t>
            </a:r>
            <a:r>
              <a:rPr sz="2000" b="0" dirty="0">
                <a:solidFill>
                  <a:srgbClr val="0365C0"/>
                </a:solidFill>
                <a:latin typeface="Gill Sans" panose="020B0502020104020203"/>
                <a:cs typeface="Arial MT"/>
              </a:rPr>
              <a:t>execution</a:t>
            </a:r>
            <a:r>
              <a:rPr sz="2000" b="0" spc="-15" dirty="0">
                <a:solidFill>
                  <a:srgbClr val="0365C0"/>
                </a:solidFill>
                <a:latin typeface="Gill Sans" panose="020B0502020104020203"/>
                <a:cs typeface="Arial MT"/>
              </a:rPr>
              <a:t> </a:t>
            </a:r>
            <a:r>
              <a:rPr sz="2000" b="0" dirty="0">
                <a:solidFill>
                  <a:srgbClr val="0365C0"/>
                </a:solidFill>
                <a:latin typeface="Gill Sans" panose="020B0502020104020203"/>
                <a:cs typeface="Arial MT"/>
              </a:rPr>
              <a:t>instruction</a:t>
            </a:r>
            <a:r>
              <a:rPr sz="2000" b="0" spc="-15" dirty="0">
                <a:solidFill>
                  <a:srgbClr val="0365C0"/>
                </a:solidFill>
                <a:latin typeface="Gill Sans" panose="020B0502020104020203"/>
                <a:cs typeface="Arial MT"/>
              </a:rPr>
              <a:t> </a:t>
            </a:r>
            <a:r>
              <a:rPr sz="2000" b="0" dirty="0">
                <a:solidFill>
                  <a:srgbClr val="0365C0"/>
                </a:solidFill>
                <a:latin typeface="Gill Sans" panose="020B0502020104020203"/>
                <a:cs typeface="Arial MT"/>
              </a:rPr>
              <a:t>B</a:t>
            </a:r>
            <a:r>
              <a:rPr sz="2000" b="0" spc="-15" dirty="0">
                <a:solidFill>
                  <a:srgbClr val="0365C0"/>
                </a:solidFill>
                <a:latin typeface="Gill Sans" panose="020B0502020104020203"/>
                <a:cs typeface="Arial MT"/>
              </a:rPr>
              <a:t> </a:t>
            </a:r>
            <a:r>
              <a:rPr sz="2000" b="0" dirty="0">
                <a:solidFill>
                  <a:srgbClr val="0365C0"/>
                </a:solidFill>
                <a:latin typeface="Gill Sans" panose="020B0502020104020203"/>
                <a:cs typeface="Arial MT"/>
              </a:rPr>
              <a:t>of</a:t>
            </a:r>
            <a:r>
              <a:rPr sz="2000" b="0" spc="-20" dirty="0">
                <a:solidFill>
                  <a:srgbClr val="0365C0"/>
                </a:solidFill>
                <a:latin typeface="Gill Sans" panose="020B0502020104020203"/>
                <a:cs typeface="Arial MT"/>
              </a:rPr>
              <a:t> </a:t>
            </a:r>
            <a:r>
              <a:rPr sz="2000" b="0" dirty="0">
                <a:solidFill>
                  <a:srgbClr val="0365C0"/>
                </a:solidFill>
                <a:latin typeface="Gill Sans" panose="020B0502020104020203"/>
                <a:cs typeface="Arial MT"/>
              </a:rPr>
              <a:t>add.</a:t>
            </a:r>
            <a:r>
              <a:rPr sz="2000" b="0" spc="-15" dirty="0">
                <a:solidFill>
                  <a:srgbClr val="0365C0"/>
                </a:solidFill>
                <a:latin typeface="Gill Sans" panose="020B0502020104020203"/>
                <a:cs typeface="Arial MT"/>
              </a:rPr>
              <a:t> </a:t>
            </a:r>
            <a:r>
              <a:rPr sz="2000" b="0" dirty="0">
                <a:solidFill>
                  <a:srgbClr val="0365C0"/>
                </a:solidFill>
                <a:latin typeface="Gill Sans" panose="020B0502020104020203"/>
                <a:cs typeface="Arial MT"/>
              </a:rPr>
              <a:t>in</a:t>
            </a:r>
            <a:r>
              <a:rPr sz="2000" b="0" spc="-15" dirty="0">
                <a:solidFill>
                  <a:srgbClr val="0365C0"/>
                </a:solidFill>
                <a:latin typeface="Gill Sans" panose="020B0502020104020203"/>
                <a:cs typeface="Arial MT"/>
              </a:rPr>
              <a:t> </a:t>
            </a:r>
            <a:r>
              <a:rPr sz="2000" b="0" spc="-25" dirty="0">
                <a:solidFill>
                  <a:srgbClr val="0365C0"/>
                </a:solidFill>
                <a:latin typeface="Gill Sans" panose="020B0502020104020203"/>
                <a:cs typeface="Arial MT"/>
              </a:rPr>
              <a:t>t1)</a:t>
            </a:r>
            <a:endParaRPr sz="2000" b="0" dirty="0">
              <a:latin typeface="Gill Sans" panose="020B0502020104020203"/>
              <a:cs typeface="Arial MT"/>
            </a:endParaRPr>
          </a:p>
          <a:p>
            <a:pPr marL="561340" indent="-167640">
              <a:spcBef>
                <a:spcPts val="464"/>
              </a:spcBef>
              <a:buChar char="•"/>
              <a:tabLst>
                <a:tab pos="561340" algn="l"/>
              </a:tabLst>
            </a:pPr>
            <a:r>
              <a:rPr sz="2000" b="0" dirty="0">
                <a:solidFill>
                  <a:srgbClr val="0365C0"/>
                </a:solidFill>
                <a:latin typeface="Gill Sans" panose="020B0502020104020203"/>
                <a:cs typeface="Arial"/>
              </a:rPr>
              <a:t>the</a:t>
            </a:r>
            <a:r>
              <a:rPr sz="2000" b="0" spc="-10" dirty="0">
                <a:solidFill>
                  <a:srgbClr val="0365C0"/>
                </a:solidFill>
                <a:latin typeface="Gill Sans" panose="020B0502020104020203"/>
                <a:cs typeface="Arial"/>
              </a:rPr>
              <a:t> </a:t>
            </a:r>
            <a:r>
              <a:rPr sz="2000" b="0" dirty="0">
                <a:solidFill>
                  <a:srgbClr val="0365C0"/>
                </a:solidFill>
                <a:latin typeface="Gill Sans" panose="020B0502020104020203"/>
                <a:cs typeface="Arial"/>
              </a:rPr>
              <a:t>sum</a:t>
            </a:r>
            <a:r>
              <a:rPr sz="2000" b="0" spc="-10" dirty="0">
                <a:solidFill>
                  <a:srgbClr val="0365C0"/>
                </a:solidFill>
                <a:latin typeface="Gill Sans" panose="020B0502020104020203"/>
                <a:cs typeface="Arial"/>
              </a:rPr>
              <a:t> </a:t>
            </a:r>
            <a:r>
              <a:rPr sz="2000" b="0" dirty="0">
                <a:solidFill>
                  <a:srgbClr val="0365C0"/>
                </a:solidFill>
                <a:latin typeface="Gill Sans" panose="020B0502020104020203"/>
                <a:cs typeface="Arial"/>
              </a:rPr>
              <a:t>is</a:t>
            </a:r>
            <a:r>
              <a:rPr sz="2000" b="0" spc="-10" dirty="0">
                <a:solidFill>
                  <a:srgbClr val="0365C0"/>
                </a:solidFill>
                <a:latin typeface="Gill Sans" panose="020B0502020104020203"/>
                <a:cs typeface="Arial"/>
              </a:rPr>
              <a:t> </a:t>
            </a:r>
            <a:r>
              <a:rPr sz="2000" b="0" dirty="0">
                <a:solidFill>
                  <a:srgbClr val="0365C0"/>
                </a:solidFill>
                <a:latin typeface="Gill Sans" panose="020B0502020104020203"/>
                <a:cs typeface="Arial"/>
              </a:rPr>
              <a:t>then</a:t>
            </a:r>
            <a:r>
              <a:rPr sz="2000" b="0" spc="-10" dirty="0">
                <a:solidFill>
                  <a:srgbClr val="0365C0"/>
                </a:solidFill>
                <a:latin typeface="Gill Sans" panose="020B0502020104020203"/>
                <a:cs typeface="Arial"/>
              </a:rPr>
              <a:t> </a:t>
            </a:r>
            <a:r>
              <a:rPr sz="2000" b="0" dirty="0">
                <a:solidFill>
                  <a:srgbClr val="0365C0"/>
                </a:solidFill>
                <a:latin typeface="Gill Sans" panose="020B0502020104020203"/>
                <a:cs typeface="Arial"/>
              </a:rPr>
              <a:t>x</a:t>
            </a:r>
            <a:r>
              <a:rPr sz="2000" b="0" spc="-10" dirty="0">
                <a:solidFill>
                  <a:srgbClr val="0365C0"/>
                </a:solidFill>
                <a:latin typeface="Gill Sans" panose="020B0502020104020203"/>
                <a:cs typeface="Arial"/>
              </a:rPr>
              <a:t> </a:t>
            </a:r>
            <a:r>
              <a:rPr sz="2000" b="0" dirty="0">
                <a:solidFill>
                  <a:srgbClr val="0365C0"/>
                </a:solidFill>
                <a:latin typeface="Gill Sans" panose="020B0502020104020203"/>
                <a:cs typeface="Arial"/>
              </a:rPr>
              <a:t>=</a:t>
            </a:r>
            <a:r>
              <a:rPr sz="2000" b="0" spc="-10" dirty="0">
                <a:solidFill>
                  <a:srgbClr val="0365C0"/>
                </a:solidFill>
                <a:latin typeface="Gill Sans" panose="020B0502020104020203"/>
                <a:cs typeface="Arial"/>
              </a:rPr>
              <a:t> </a:t>
            </a:r>
            <a:r>
              <a:rPr sz="2000" b="0" dirty="0">
                <a:solidFill>
                  <a:srgbClr val="0365C0"/>
                </a:solidFill>
                <a:latin typeface="Gill Sans" panose="020B0502020104020203"/>
                <a:cs typeface="Arial"/>
              </a:rPr>
              <a:t>0</a:t>
            </a:r>
            <a:r>
              <a:rPr sz="2000" b="0" spc="-10" dirty="0">
                <a:solidFill>
                  <a:srgbClr val="0365C0"/>
                </a:solidFill>
                <a:latin typeface="Gill Sans" panose="020B0502020104020203"/>
                <a:cs typeface="Arial"/>
              </a:rPr>
              <a:t> </a:t>
            </a:r>
            <a:r>
              <a:rPr sz="2000" b="0" dirty="0">
                <a:solidFill>
                  <a:srgbClr val="0365C0"/>
                </a:solidFill>
                <a:latin typeface="Gill Sans" panose="020B0502020104020203"/>
                <a:cs typeface="Arial"/>
              </a:rPr>
              <a:t>+</a:t>
            </a:r>
            <a:r>
              <a:rPr sz="2000" b="0" spc="-10" dirty="0">
                <a:solidFill>
                  <a:srgbClr val="0365C0"/>
                </a:solidFill>
                <a:latin typeface="Gill Sans" panose="020B0502020104020203"/>
                <a:cs typeface="Arial"/>
              </a:rPr>
              <a:t> </a:t>
            </a:r>
            <a:r>
              <a:rPr sz="2000" b="0" spc="-50" dirty="0">
                <a:solidFill>
                  <a:srgbClr val="0365C0"/>
                </a:solidFill>
                <a:latin typeface="Gill Sans" panose="020B0502020104020203"/>
                <a:cs typeface="Arial"/>
              </a:rPr>
              <a:t>2</a:t>
            </a:r>
            <a:r>
              <a:rPr lang="en-GB" sz="2000" b="0" spc="-50" dirty="0">
                <a:solidFill>
                  <a:srgbClr val="0365C0"/>
                </a:solidFill>
                <a:latin typeface="Gill Sans" panose="020B0502020104020203"/>
                <a:cs typeface="Arial"/>
              </a:rPr>
              <a:t> = 2</a:t>
            </a:r>
            <a:endParaRPr sz="2000" b="0" dirty="0">
              <a:latin typeface="Gill Sans" panose="020B0502020104020203"/>
              <a:cs typeface="Arial"/>
            </a:endParaRPr>
          </a:p>
        </p:txBody>
      </p:sp>
      <p:graphicFrame>
        <p:nvGraphicFramePr>
          <p:cNvPr id="4" name="object 4"/>
          <p:cNvGraphicFramePr>
            <a:graphicFrameLocks noGrp="1"/>
          </p:cNvGraphicFramePr>
          <p:nvPr>
            <p:extLst>
              <p:ext uri="{D42A27DB-BD31-4B8C-83A1-F6EECF244321}">
                <p14:modId xmlns:p14="http://schemas.microsoft.com/office/powerpoint/2010/main" val="2792885224"/>
              </p:ext>
            </p:extLst>
          </p:nvPr>
        </p:nvGraphicFramePr>
        <p:xfrm>
          <a:off x="3886200" y="4876800"/>
          <a:ext cx="4035423" cy="1403350"/>
        </p:xfrm>
        <a:graphic>
          <a:graphicData uri="http://schemas.openxmlformats.org/drawingml/2006/table">
            <a:tbl>
              <a:tblPr firstRow="1" bandRow="1">
                <a:tableStyleId>{2D5ABB26-0587-4C30-8999-92F81FD0307C}</a:tableStyleId>
              </a:tblPr>
              <a:tblGrid>
                <a:gridCol w="463550">
                  <a:extLst>
                    <a:ext uri="{9D8B030D-6E8A-4147-A177-3AD203B41FA5}">
                      <a16:colId xmlns:a16="http://schemas.microsoft.com/office/drawing/2014/main" val="20000"/>
                    </a:ext>
                  </a:extLst>
                </a:gridCol>
                <a:gridCol w="1527810">
                  <a:extLst>
                    <a:ext uri="{9D8B030D-6E8A-4147-A177-3AD203B41FA5}">
                      <a16:colId xmlns:a16="http://schemas.microsoft.com/office/drawing/2014/main" val="20001"/>
                    </a:ext>
                  </a:extLst>
                </a:gridCol>
                <a:gridCol w="372744">
                  <a:extLst>
                    <a:ext uri="{9D8B030D-6E8A-4147-A177-3AD203B41FA5}">
                      <a16:colId xmlns:a16="http://schemas.microsoft.com/office/drawing/2014/main" val="20002"/>
                    </a:ext>
                  </a:extLst>
                </a:gridCol>
                <a:gridCol w="440690">
                  <a:extLst>
                    <a:ext uri="{9D8B030D-6E8A-4147-A177-3AD203B41FA5}">
                      <a16:colId xmlns:a16="http://schemas.microsoft.com/office/drawing/2014/main" val="20003"/>
                    </a:ext>
                  </a:extLst>
                </a:gridCol>
                <a:gridCol w="1230629">
                  <a:extLst>
                    <a:ext uri="{9D8B030D-6E8A-4147-A177-3AD203B41FA5}">
                      <a16:colId xmlns:a16="http://schemas.microsoft.com/office/drawing/2014/main" val="20004"/>
                    </a:ext>
                  </a:extLst>
                </a:gridCol>
              </a:tblGrid>
              <a:tr h="283845">
                <a:tc>
                  <a:txBody>
                    <a:bodyPr/>
                    <a:lstStyle/>
                    <a:p>
                      <a:pPr marL="38735">
                        <a:lnSpc>
                          <a:spcPts val="1989"/>
                        </a:lnSpc>
                      </a:pPr>
                      <a:r>
                        <a:rPr sz="1800" spc="-25" dirty="0">
                          <a:latin typeface="Arial MT"/>
                          <a:cs typeface="Arial MT"/>
                        </a:rPr>
                        <a:t>t1:</a:t>
                      </a:r>
                      <a:endParaRPr sz="1800">
                        <a:latin typeface="Arial MT"/>
                        <a:cs typeface="Arial MT"/>
                      </a:endParaRPr>
                    </a:p>
                  </a:txBody>
                  <a:tcPr marL="0" marR="0" marT="0" marB="0">
                    <a:lnB w="12700">
                      <a:solidFill>
                        <a:srgbClr val="000000"/>
                      </a:solidFill>
                      <a:prstDash val="solid"/>
                    </a:lnB>
                  </a:tcPr>
                </a:tc>
                <a:tc>
                  <a:txBody>
                    <a:bodyPr/>
                    <a:lstStyle/>
                    <a:p>
                      <a:pPr>
                        <a:lnSpc>
                          <a:spcPct val="100000"/>
                        </a:lnSpc>
                      </a:pPr>
                      <a:endParaRPr sz="1700">
                        <a:latin typeface="Times New Roman"/>
                        <a:cs typeface="Times New Roman"/>
                      </a:endParaRPr>
                    </a:p>
                  </a:txBody>
                  <a:tcPr marL="0" marR="0" marT="0" marB="0">
                    <a:lnB w="12700">
                      <a:solidFill>
                        <a:srgbClr val="000000"/>
                      </a:solidFill>
                      <a:prstDash val="solid"/>
                    </a:lnB>
                  </a:tcPr>
                </a:tc>
                <a:tc>
                  <a:txBody>
                    <a:bodyPr/>
                    <a:lstStyle/>
                    <a:p>
                      <a:pPr>
                        <a:lnSpc>
                          <a:spcPct val="100000"/>
                        </a:lnSpc>
                      </a:pPr>
                      <a:endParaRPr sz="1700">
                        <a:latin typeface="Times New Roman"/>
                        <a:cs typeface="Times New Roman"/>
                      </a:endParaRPr>
                    </a:p>
                  </a:txBody>
                  <a:tcPr marL="0" marR="0" marT="0" marB="0"/>
                </a:tc>
                <a:tc>
                  <a:txBody>
                    <a:bodyPr/>
                    <a:lstStyle/>
                    <a:p>
                      <a:pPr marL="49530">
                        <a:lnSpc>
                          <a:spcPts val="1989"/>
                        </a:lnSpc>
                      </a:pPr>
                      <a:r>
                        <a:rPr sz="1800" spc="-25" dirty="0">
                          <a:latin typeface="Arial MT"/>
                          <a:cs typeface="Arial MT"/>
                        </a:rPr>
                        <a:t>t2:</a:t>
                      </a:r>
                      <a:endParaRPr sz="1800">
                        <a:latin typeface="Arial MT"/>
                        <a:cs typeface="Arial MT"/>
                      </a:endParaRPr>
                    </a:p>
                  </a:txBody>
                  <a:tcPr marL="0" marR="0" marT="0" marB="0">
                    <a:lnB w="12700">
                      <a:solidFill>
                        <a:srgbClr val="000000"/>
                      </a:solidFill>
                      <a:prstDash val="solid"/>
                    </a:lnB>
                  </a:tcPr>
                </a:tc>
                <a:tc>
                  <a:txBody>
                    <a:bodyPr/>
                    <a:lstStyle/>
                    <a:p>
                      <a:pPr>
                        <a:lnSpc>
                          <a:spcPct val="100000"/>
                        </a:lnSpc>
                      </a:pPr>
                      <a:endParaRPr sz="1700" dirty="0">
                        <a:latin typeface="Times New Roman"/>
                        <a:cs typeface="Times New Roman"/>
                      </a:endParaRPr>
                    </a:p>
                  </a:txBody>
                  <a:tcPr marL="0" marR="0" marT="0" marB="0">
                    <a:lnB w="12700">
                      <a:solidFill>
                        <a:srgbClr val="000000"/>
                      </a:solidFill>
                      <a:prstDash val="solid"/>
                    </a:lnB>
                  </a:tcPr>
                </a:tc>
                <a:extLst>
                  <a:ext uri="{0D108BD9-81ED-4DB2-BD59-A6C34878D82A}">
                    <a16:rowId xmlns:a16="http://schemas.microsoft.com/office/drawing/2014/main" val="10000"/>
                  </a:ext>
                </a:extLst>
              </a:tr>
              <a:tr h="304165">
                <a:tc gridSpan="2">
                  <a:txBody>
                    <a:bodyPr/>
                    <a:lstStyle/>
                    <a:p>
                      <a:pPr marL="52069">
                        <a:lnSpc>
                          <a:spcPts val="2080"/>
                        </a:lnSpc>
                        <a:spcBef>
                          <a:spcPts val="215"/>
                        </a:spcBef>
                        <a:tabLst>
                          <a:tab pos="783590" algn="l"/>
                          <a:tab pos="1469390" algn="l"/>
                        </a:tabLst>
                      </a:pPr>
                      <a:r>
                        <a:rPr sz="1800" baseline="-6944" dirty="0">
                          <a:latin typeface="Courier New"/>
                          <a:cs typeface="Courier New"/>
                        </a:rPr>
                        <a:t>1</a:t>
                      </a:r>
                      <a:r>
                        <a:rPr sz="1800" spc="-15" baseline="-6944" dirty="0">
                          <a:latin typeface="Courier New"/>
                          <a:cs typeface="Courier New"/>
                        </a:rPr>
                        <a:t> </a:t>
                      </a:r>
                      <a:r>
                        <a:rPr sz="1800" spc="-20" dirty="0">
                          <a:latin typeface="Courier New"/>
                          <a:cs typeface="Courier New"/>
                        </a:rPr>
                        <a:t>t1()</a:t>
                      </a:r>
                      <a:r>
                        <a:rPr sz="1800" dirty="0">
                          <a:latin typeface="Courier New"/>
                          <a:cs typeface="Courier New"/>
                        </a:rPr>
                        <a:t>	</a:t>
                      </a:r>
                      <a:r>
                        <a:rPr sz="1800" spc="-50" dirty="0">
                          <a:latin typeface="Courier New"/>
                          <a:cs typeface="Courier New"/>
                        </a:rPr>
                        <a:t>{</a:t>
                      </a:r>
                      <a:endParaRPr sz="1800" dirty="0">
                        <a:latin typeface="Courier New"/>
                        <a:cs typeface="Courier New"/>
                      </a:endParaRPr>
                    </a:p>
                  </a:txBody>
                  <a:tcPr marL="0" marR="0" marT="27305" marB="0">
                    <a:lnL w="12700">
                      <a:solidFill>
                        <a:srgbClr val="000000"/>
                      </a:solidFill>
                      <a:prstDash val="solid"/>
                    </a:lnL>
                    <a:lnR w="12700">
                      <a:solidFill>
                        <a:srgbClr val="000000"/>
                      </a:solidFill>
                      <a:prstDash val="solid"/>
                    </a:lnR>
                    <a:lnT w="12700">
                      <a:solidFill>
                        <a:srgbClr val="000000"/>
                      </a:solidFill>
                      <a:prstDash val="solid"/>
                    </a:lnT>
                  </a:tcPr>
                </a:tc>
                <a:tc hMerge="1">
                  <a:txBody>
                    <a:bodyPr/>
                    <a:lstStyle/>
                    <a:p>
                      <a:endParaRPr/>
                    </a:p>
                  </a:txBody>
                  <a:tcPr marL="0" marR="0" marT="0" marB="0"/>
                </a:tc>
                <a:tc>
                  <a:txBody>
                    <a:bodyPr/>
                    <a:lstStyle/>
                    <a:p>
                      <a:pPr>
                        <a:lnSpc>
                          <a:spcPct val="100000"/>
                        </a:lnSpc>
                      </a:pPr>
                      <a:endParaRPr sz="1800">
                        <a:latin typeface="Times New Roman"/>
                        <a:cs typeface="Times New Roman"/>
                      </a:endParaRPr>
                    </a:p>
                  </a:txBody>
                  <a:tcPr marL="0" marR="0" marT="0" marB="0">
                    <a:lnL w="12700">
                      <a:solidFill>
                        <a:srgbClr val="000000"/>
                      </a:solidFill>
                      <a:prstDash val="solid"/>
                    </a:lnL>
                    <a:lnR w="12700">
                      <a:solidFill>
                        <a:srgbClr val="000000"/>
                      </a:solidFill>
                      <a:prstDash val="solid"/>
                    </a:lnR>
                  </a:tcPr>
                </a:tc>
                <a:tc gridSpan="2">
                  <a:txBody>
                    <a:bodyPr/>
                    <a:lstStyle/>
                    <a:p>
                      <a:pPr marL="52069">
                        <a:lnSpc>
                          <a:spcPts val="2080"/>
                        </a:lnSpc>
                        <a:spcBef>
                          <a:spcPts val="215"/>
                        </a:spcBef>
                        <a:tabLst>
                          <a:tab pos="783590" algn="l"/>
                          <a:tab pos="1469390" algn="l"/>
                        </a:tabLst>
                      </a:pPr>
                      <a:r>
                        <a:rPr sz="1800" baseline="-6944" dirty="0">
                          <a:latin typeface="Courier New"/>
                          <a:cs typeface="Courier New"/>
                        </a:rPr>
                        <a:t>1</a:t>
                      </a:r>
                      <a:r>
                        <a:rPr sz="1800" spc="-15" baseline="-6944" dirty="0">
                          <a:latin typeface="Courier New"/>
                          <a:cs typeface="Courier New"/>
                        </a:rPr>
                        <a:t> </a:t>
                      </a:r>
                      <a:r>
                        <a:rPr sz="1800" spc="-20" dirty="0">
                          <a:latin typeface="Courier New"/>
                          <a:cs typeface="Courier New"/>
                        </a:rPr>
                        <a:t>t2()</a:t>
                      </a:r>
                      <a:r>
                        <a:rPr sz="1800" dirty="0">
                          <a:latin typeface="Courier New"/>
                          <a:cs typeface="Courier New"/>
                        </a:rPr>
                        <a:t>	</a:t>
                      </a:r>
                      <a:r>
                        <a:rPr sz="1800" spc="-50" dirty="0">
                          <a:latin typeface="Courier New"/>
                          <a:cs typeface="Courier New"/>
                        </a:rPr>
                        <a:t>{</a:t>
                      </a:r>
                      <a:endParaRPr sz="1800" dirty="0">
                        <a:latin typeface="Courier New"/>
                        <a:cs typeface="Courier New"/>
                      </a:endParaRPr>
                    </a:p>
                  </a:txBody>
                  <a:tcPr marL="0" marR="0" marT="27305" marB="0">
                    <a:lnL w="12700">
                      <a:solidFill>
                        <a:srgbClr val="000000"/>
                      </a:solidFill>
                      <a:prstDash val="solid"/>
                    </a:lnL>
                    <a:lnR w="12700">
                      <a:solidFill>
                        <a:srgbClr val="000000"/>
                      </a:solidFill>
                      <a:prstDash val="solid"/>
                    </a:lnR>
                    <a:lnT w="12700">
                      <a:solidFill>
                        <a:srgbClr val="000000"/>
                      </a:solidFill>
                      <a:prstDash val="solid"/>
                    </a:lnT>
                  </a:tcPr>
                </a:tc>
                <a:tc hMerge="1">
                  <a:txBody>
                    <a:bodyPr/>
                    <a:lstStyle/>
                    <a:p>
                      <a:endParaRPr/>
                    </a:p>
                  </a:txBody>
                  <a:tcPr marL="0" marR="0" marT="0" marB="0"/>
                </a:tc>
                <a:extLst>
                  <a:ext uri="{0D108BD9-81ED-4DB2-BD59-A6C34878D82A}">
                    <a16:rowId xmlns:a16="http://schemas.microsoft.com/office/drawing/2014/main" val="10001"/>
                  </a:ext>
                </a:extLst>
              </a:tr>
              <a:tr h="254000">
                <a:tc>
                  <a:txBody>
                    <a:bodyPr/>
                    <a:lstStyle/>
                    <a:p>
                      <a:pPr marL="52069">
                        <a:lnSpc>
                          <a:spcPts val="1350"/>
                        </a:lnSpc>
                        <a:spcBef>
                          <a:spcPts val="550"/>
                        </a:spcBef>
                      </a:pPr>
                      <a:r>
                        <a:rPr sz="1200" spc="-50" dirty="0">
                          <a:latin typeface="Courier New"/>
                          <a:cs typeface="Courier New"/>
                        </a:rPr>
                        <a:t>2</a:t>
                      </a:r>
                      <a:endParaRPr sz="1200">
                        <a:latin typeface="Courier New"/>
                        <a:cs typeface="Courier New"/>
                      </a:endParaRPr>
                    </a:p>
                  </a:txBody>
                  <a:tcPr marL="0" marR="0" marT="69850" marB="0">
                    <a:lnL w="12700">
                      <a:solidFill>
                        <a:srgbClr val="000000"/>
                      </a:solidFill>
                      <a:prstDash val="solid"/>
                    </a:lnL>
                  </a:tcPr>
                </a:tc>
                <a:tc>
                  <a:txBody>
                    <a:bodyPr/>
                    <a:lstStyle/>
                    <a:p>
                      <a:pPr marL="91440">
                        <a:lnSpc>
                          <a:spcPts val="1900"/>
                        </a:lnSpc>
                        <a:tabLst>
                          <a:tab pos="640080" algn="l"/>
                        </a:tabLst>
                      </a:pPr>
                      <a:r>
                        <a:rPr sz="1800" spc="-25" dirty="0">
                          <a:latin typeface="Courier New"/>
                          <a:cs typeface="Courier New"/>
                        </a:rPr>
                        <a:t>int</a:t>
                      </a:r>
                      <a:r>
                        <a:rPr sz="1800" dirty="0">
                          <a:latin typeface="Courier New"/>
                          <a:cs typeface="Courier New"/>
                        </a:rPr>
                        <a:t>	</a:t>
                      </a:r>
                      <a:r>
                        <a:rPr sz="1800" spc="-25" dirty="0">
                          <a:latin typeface="Courier New"/>
                          <a:cs typeface="Courier New"/>
                        </a:rPr>
                        <a:t>x;</a:t>
                      </a:r>
                      <a:endParaRPr sz="1800" dirty="0">
                        <a:latin typeface="Courier New"/>
                        <a:cs typeface="Courier New"/>
                      </a:endParaRPr>
                    </a:p>
                  </a:txBody>
                  <a:tcPr marL="0" marR="0" marT="0" marB="0">
                    <a:lnR w="12700">
                      <a:solidFill>
                        <a:srgbClr val="000000"/>
                      </a:solidFill>
                      <a:prstDash val="solid"/>
                    </a:lnR>
                  </a:tcPr>
                </a:tc>
                <a:tc>
                  <a:txBody>
                    <a:bodyPr/>
                    <a:lstStyle/>
                    <a:p>
                      <a:pPr>
                        <a:lnSpc>
                          <a:spcPct val="100000"/>
                        </a:lnSpc>
                      </a:pPr>
                      <a:endParaRPr sz="1500">
                        <a:latin typeface="Times New Roman"/>
                        <a:cs typeface="Times New Roman"/>
                      </a:endParaRPr>
                    </a:p>
                  </a:txBody>
                  <a:tcPr marL="0" marR="0" marT="0" marB="0">
                    <a:lnL w="12700">
                      <a:solidFill>
                        <a:srgbClr val="000000"/>
                      </a:solidFill>
                      <a:prstDash val="solid"/>
                    </a:lnL>
                    <a:lnR w="12700">
                      <a:solidFill>
                        <a:srgbClr val="000000"/>
                      </a:solidFill>
                      <a:prstDash val="solid"/>
                    </a:lnR>
                  </a:tcPr>
                </a:tc>
                <a:tc>
                  <a:txBody>
                    <a:bodyPr/>
                    <a:lstStyle/>
                    <a:p>
                      <a:pPr marL="52069">
                        <a:lnSpc>
                          <a:spcPts val="1350"/>
                        </a:lnSpc>
                        <a:spcBef>
                          <a:spcPts val="550"/>
                        </a:spcBef>
                      </a:pPr>
                      <a:r>
                        <a:rPr sz="1200" spc="-50" dirty="0">
                          <a:latin typeface="Courier New"/>
                          <a:cs typeface="Courier New"/>
                        </a:rPr>
                        <a:t>2</a:t>
                      </a:r>
                      <a:endParaRPr sz="1200">
                        <a:latin typeface="Courier New"/>
                        <a:cs typeface="Courier New"/>
                      </a:endParaRPr>
                    </a:p>
                  </a:txBody>
                  <a:tcPr marL="0" marR="0" marT="69850" marB="0">
                    <a:lnL w="12700">
                      <a:solidFill>
                        <a:srgbClr val="000000"/>
                      </a:solidFill>
                      <a:prstDash val="solid"/>
                    </a:lnL>
                  </a:tcPr>
                </a:tc>
                <a:tc>
                  <a:txBody>
                    <a:bodyPr/>
                    <a:lstStyle/>
                    <a:p>
                      <a:pPr marL="68580">
                        <a:lnSpc>
                          <a:spcPts val="1900"/>
                        </a:lnSpc>
                        <a:tabLst>
                          <a:tab pos="342900" algn="l"/>
                          <a:tab pos="617220" algn="l"/>
                        </a:tabLst>
                      </a:pPr>
                      <a:r>
                        <a:rPr sz="1800" spc="-50" dirty="0">
                          <a:latin typeface="Courier New"/>
                          <a:cs typeface="Courier New"/>
                        </a:rPr>
                        <a:t>y</a:t>
                      </a:r>
                      <a:r>
                        <a:rPr sz="1800" dirty="0">
                          <a:latin typeface="Courier New"/>
                          <a:cs typeface="Courier New"/>
                        </a:rPr>
                        <a:t>	</a:t>
                      </a:r>
                      <a:r>
                        <a:rPr sz="1800" spc="-50" dirty="0">
                          <a:latin typeface="Courier New"/>
                          <a:cs typeface="Courier New"/>
                        </a:rPr>
                        <a:t>=</a:t>
                      </a:r>
                      <a:r>
                        <a:rPr sz="1800" dirty="0">
                          <a:latin typeface="Courier New"/>
                          <a:cs typeface="Courier New"/>
                        </a:rPr>
                        <a:t>	</a:t>
                      </a:r>
                      <a:r>
                        <a:rPr sz="1800" spc="-25" dirty="0">
                          <a:latin typeface="Courier New"/>
                          <a:cs typeface="Courier New"/>
                        </a:rPr>
                        <a:t>1;</a:t>
                      </a:r>
                      <a:endParaRPr sz="1800" dirty="0">
                        <a:latin typeface="Courier New"/>
                        <a:cs typeface="Courier New"/>
                      </a:endParaRPr>
                    </a:p>
                  </a:txBody>
                  <a:tcPr marL="0" marR="0" marT="0" marB="0">
                    <a:lnR w="12700">
                      <a:solidFill>
                        <a:srgbClr val="000000"/>
                      </a:solidFill>
                      <a:prstDash val="solid"/>
                    </a:lnR>
                  </a:tcPr>
                </a:tc>
                <a:extLst>
                  <a:ext uri="{0D108BD9-81ED-4DB2-BD59-A6C34878D82A}">
                    <a16:rowId xmlns:a16="http://schemas.microsoft.com/office/drawing/2014/main" val="10002"/>
                  </a:ext>
                </a:extLst>
              </a:tr>
              <a:tr h="561340">
                <a:tc>
                  <a:txBody>
                    <a:bodyPr/>
                    <a:lstStyle/>
                    <a:p>
                      <a:pPr marL="52069">
                        <a:lnSpc>
                          <a:spcPts val="1355"/>
                        </a:lnSpc>
                        <a:spcBef>
                          <a:spcPts val="550"/>
                        </a:spcBef>
                      </a:pPr>
                      <a:r>
                        <a:rPr sz="1200" spc="-50" dirty="0">
                          <a:latin typeface="Courier New"/>
                          <a:cs typeface="Courier New"/>
                        </a:rPr>
                        <a:t>3</a:t>
                      </a:r>
                      <a:endParaRPr sz="1200" dirty="0">
                        <a:latin typeface="Courier New"/>
                        <a:cs typeface="Courier New"/>
                      </a:endParaRPr>
                    </a:p>
                    <a:p>
                      <a:pPr marL="52069">
                        <a:lnSpc>
                          <a:spcPts val="2075"/>
                        </a:lnSpc>
                      </a:pPr>
                      <a:r>
                        <a:rPr sz="1800" baseline="-6944" dirty="0">
                          <a:latin typeface="Courier New"/>
                          <a:cs typeface="Courier New"/>
                        </a:rPr>
                        <a:t>4</a:t>
                      </a:r>
                      <a:r>
                        <a:rPr sz="1800" spc="-15" baseline="-6944" dirty="0">
                          <a:latin typeface="Courier New"/>
                          <a:cs typeface="Courier New"/>
                        </a:rPr>
                        <a:t> </a:t>
                      </a:r>
                      <a:r>
                        <a:rPr sz="1800" spc="-50" dirty="0">
                          <a:latin typeface="Courier New"/>
                          <a:cs typeface="Courier New"/>
                        </a:rPr>
                        <a:t>}</a:t>
                      </a:r>
                      <a:endParaRPr sz="1800" dirty="0">
                        <a:latin typeface="Courier New"/>
                        <a:cs typeface="Courier New"/>
                      </a:endParaRPr>
                    </a:p>
                  </a:txBody>
                  <a:tcPr marL="0" marR="0" marT="69850" marB="0">
                    <a:lnL w="12700">
                      <a:solidFill>
                        <a:srgbClr val="000000"/>
                      </a:solidFill>
                      <a:prstDash val="solid"/>
                    </a:lnL>
                    <a:lnB w="12700">
                      <a:solidFill>
                        <a:srgbClr val="000000"/>
                      </a:solidFill>
                      <a:prstDash val="solid"/>
                    </a:lnB>
                  </a:tcPr>
                </a:tc>
                <a:tc>
                  <a:txBody>
                    <a:bodyPr/>
                    <a:lstStyle/>
                    <a:p>
                      <a:pPr marL="91440">
                        <a:lnSpc>
                          <a:spcPts val="1980"/>
                        </a:lnSpc>
                        <a:tabLst>
                          <a:tab pos="365760" algn="l"/>
                          <a:tab pos="640080" algn="l"/>
                          <a:tab pos="914400" algn="l"/>
                          <a:tab pos="1188720" algn="l"/>
                        </a:tabLst>
                      </a:pPr>
                      <a:r>
                        <a:rPr sz="1800" spc="-50" dirty="0">
                          <a:latin typeface="Courier New"/>
                          <a:cs typeface="Courier New"/>
                        </a:rPr>
                        <a:t>x</a:t>
                      </a:r>
                      <a:r>
                        <a:rPr sz="1800" dirty="0">
                          <a:latin typeface="Courier New"/>
                          <a:cs typeface="Courier New"/>
                        </a:rPr>
                        <a:t>	</a:t>
                      </a:r>
                      <a:r>
                        <a:rPr sz="1800" spc="-50" dirty="0">
                          <a:latin typeface="Courier New"/>
                          <a:cs typeface="Courier New"/>
                        </a:rPr>
                        <a:t>=</a:t>
                      </a:r>
                      <a:r>
                        <a:rPr sz="1800" dirty="0">
                          <a:latin typeface="Courier New"/>
                          <a:cs typeface="Courier New"/>
                        </a:rPr>
                        <a:t>	</a:t>
                      </a:r>
                      <a:r>
                        <a:rPr sz="1800" spc="-50" dirty="0">
                          <a:latin typeface="Courier New"/>
                          <a:cs typeface="Courier New"/>
                        </a:rPr>
                        <a:t>y</a:t>
                      </a:r>
                      <a:r>
                        <a:rPr sz="1800" dirty="0">
                          <a:latin typeface="Courier New"/>
                          <a:cs typeface="Courier New"/>
                        </a:rPr>
                        <a:t>	</a:t>
                      </a:r>
                      <a:r>
                        <a:rPr sz="1800" spc="-60" dirty="0">
                          <a:latin typeface="Courier New"/>
                          <a:cs typeface="Courier New"/>
                        </a:rPr>
                        <a:t>+</a:t>
                      </a:r>
                      <a:r>
                        <a:rPr sz="1800" dirty="0">
                          <a:latin typeface="Courier New"/>
                          <a:cs typeface="Courier New"/>
                        </a:rPr>
                        <a:t>	</a:t>
                      </a:r>
                      <a:r>
                        <a:rPr sz="1800" spc="-25" dirty="0">
                          <a:latin typeface="Courier New"/>
                          <a:cs typeface="Courier New"/>
                        </a:rPr>
                        <a:t>z;</a:t>
                      </a:r>
                      <a:endParaRPr sz="1800" dirty="0">
                        <a:latin typeface="Courier New"/>
                        <a:cs typeface="Courier New"/>
                      </a:endParaRPr>
                    </a:p>
                  </a:txBody>
                  <a:tcPr marL="0" marR="0" marT="0" marB="0">
                    <a:lnR w="12700">
                      <a:solidFill>
                        <a:srgbClr val="000000"/>
                      </a:solidFill>
                      <a:prstDash val="solid"/>
                    </a:lnR>
                    <a:lnB w="12700">
                      <a:solidFill>
                        <a:srgbClr val="000000"/>
                      </a:solidFill>
                      <a:prstDash val="solid"/>
                    </a:lnB>
                  </a:tcPr>
                </a:tc>
                <a:tc>
                  <a:txBody>
                    <a:bodyPr/>
                    <a:lstStyle/>
                    <a:p>
                      <a:pPr>
                        <a:lnSpc>
                          <a:spcPct val="100000"/>
                        </a:lnSpc>
                      </a:pPr>
                      <a:endParaRPr sz="1800">
                        <a:latin typeface="Times New Roman"/>
                        <a:cs typeface="Times New Roman"/>
                      </a:endParaRPr>
                    </a:p>
                  </a:txBody>
                  <a:tcPr marL="0" marR="0" marT="0" marB="0">
                    <a:lnL w="12700">
                      <a:solidFill>
                        <a:srgbClr val="000000"/>
                      </a:solidFill>
                      <a:prstDash val="solid"/>
                    </a:lnL>
                    <a:lnR w="12700">
                      <a:solidFill>
                        <a:srgbClr val="000000"/>
                      </a:solidFill>
                      <a:prstDash val="solid"/>
                    </a:lnR>
                  </a:tcPr>
                </a:tc>
                <a:tc>
                  <a:txBody>
                    <a:bodyPr/>
                    <a:lstStyle/>
                    <a:p>
                      <a:pPr marL="52069">
                        <a:lnSpc>
                          <a:spcPts val="1355"/>
                        </a:lnSpc>
                        <a:spcBef>
                          <a:spcPts val="550"/>
                        </a:spcBef>
                      </a:pPr>
                      <a:r>
                        <a:rPr sz="1200" spc="-50" dirty="0">
                          <a:latin typeface="Courier New"/>
                          <a:cs typeface="Courier New"/>
                        </a:rPr>
                        <a:t>3</a:t>
                      </a:r>
                      <a:endParaRPr sz="1200">
                        <a:latin typeface="Courier New"/>
                        <a:cs typeface="Courier New"/>
                      </a:endParaRPr>
                    </a:p>
                    <a:p>
                      <a:pPr marL="52069">
                        <a:lnSpc>
                          <a:spcPts val="2075"/>
                        </a:lnSpc>
                      </a:pPr>
                      <a:r>
                        <a:rPr sz="1800" baseline="-6944" dirty="0">
                          <a:latin typeface="Courier New"/>
                          <a:cs typeface="Courier New"/>
                        </a:rPr>
                        <a:t>4</a:t>
                      </a:r>
                      <a:r>
                        <a:rPr sz="1800" spc="-15" baseline="-6944" dirty="0">
                          <a:latin typeface="Courier New"/>
                          <a:cs typeface="Courier New"/>
                        </a:rPr>
                        <a:t> </a:t>
                      </a:r>
                      <a:r>
                        <a:rPr sz="1800" spc="-50" dirty="0">
                          <a:latin typeface="Courier New"/>
                          <a:cs typeface="Courier New"/>
                        </a:rPr>
                        <a:t>}</a:t>
                      </a:r>
                      <a:endParaRPr sz="1800">
                        <a:latin typeface="Courier New"/>
                        <a:cs typeface="Courier New"/>
                      </a:endParaRPr>
                    </a:p>
                  </a:txBody>
                  <a:tcPr marL="0" marR="0" marT="69850" marB="0">
                    <a:lnL w="12700">
                      <a:solidFill>
                        <a:srgbClr val="000000"/>
                      </a:solidFill>
                      <a:prstDash val="solid"/>
                    </a:lnL>
                    <a:lnB w="12700">
                      <a:solidFill>
                        <a:srgbClr val="000000"/>
                      </a:solidFill>
                      <a:prstDash val="solid"/>
                    </a:lnB>
                  </a:tcPr>
                </a:tc>
                <a:tc>
                  <a:txBody>
                    <a:bodyPr/>
                    <a:lstStyle/>
                    <a:p>
                      <a:pPr marL="68580">
                        <a:lnSpc>
                          <a:spcPts val="1980"/>
                        </a:lnSpc>
                        <a:tabLst>
                          <a:tab pos="342900" algn="l"/>
                          <a:tab pos="617220" algn="l"/>
                        </a:tabLst>
                      </a:pPr>
                      <a:r>
                        <a:rPr sz="1800" spc="-50" dirty="0">
                          <a:latin typeface="Courier New"/>
                          <a:cs typeface="Courier New"/>
                        </a:rPr>
                        <a:t>z</a:t>
                      </a:r>
                      <a:r>
                        <a:rPr sz="1800" dirty="0">
                          <a:latin typeface="Courier New"/>
                          <a:cs typeface="Courier New"/>
                        </a:rPr>
                        <a:t>	</a:t>
                      </a:r>
                      <a:r>
                        <a:rPr sz="1800" spc="-50" dirty="0">
                          <a:latin typeface="Courier New"/>
                          <a:cs typeface="Courier New"/>
                        </a:rPr>
                        <a:t>=</a:t>
                      </a:r>
                      <a:r>
                        <a:rPr sz="1800" dirty="0">
                          <a:latin typeface="Courier New"/>
                          <a:cs typeface="Courier New"/>
                        </a:rPr>
                        <a:t>	</a:t>
                      </a:r>
                      <a:r>
                        <a:rPr sz="1800" spc="-25" dirty="0">
                          <a:latin typeface="Courier New"/>
                          <a:cs typeface="Courier New"/>
                        </a:rPr>
                        <a:t>2;</a:t>
                      </a:r>
                      <a:endParaRPr sz="1800" dirty="0">
                        <a:latin typeface="Courier New"/>
                        <a:cs typeface="Courier New"/>
                      </a:endParaRPr>
                    </a:p>
                  </a:txBody>
                  <a:tcPr marL="0" marR="0" marT="0" marB="0">
                    <a:lnR w="12700">
                      <a:solidFill>
                        <a:srgbClr val="000000"/>
                      </a:solidFill>
                      <a:prstDash val="solid"/>
                    </a:lnR>
                    <a:lnB w="12700">
                      <a:solidFill>
                        <a:srgbClr val="000000"/>
                      </a:solidFill>
                      <a:prstDash val="solid"/>
                    </a:lnB>
                  </a:tcPr>
                </a:tc>
                <a:extLst>
                  <a:ext uri="{0D108BD9-81ED-4DB2-BD59-A6C34878D82A}">
                    <a16:rowId xmlns:a16="http://schemas.microsoft.com/office/drawing/2014/main" val="10003"/>
                  </a:ext>
                </a:extLst>
              </a:tr>
            </a:tbl>
          </a:graphicData>
        </a:graphic>
      </p:graphicFrame>
      <p:sp>
        <p:nvSpPr>
          <p:cNvPr id="9" name="object 2">
            <a:extLst>
              <a:ext uri="{FF2B5EF4-FFF2-40B4-BE49-F238E27FC236}">
                <a16:creationId xmlns:a16="http://schemas.microsoft.com/office/drawing/2014/main" id="{96D7A4D1-8328-7A14-4D7A-436977570464}"/>
              </a:ext>
            </a:extLst>
          </p:cNvPr>
          <p:cNvSpPr txBox="1">
            <a:spLocks noGrp="1"/>
          </p:cNvSpPr>
          <p:nvPr>
            <p:ph type="title"/>
          </p:nvPr>
        </p:nvSpPr>
        <p:spPr>
          <a:xfrm>
            <a:off x="1320800" y="166203"/>
            <a:ext cx="9575800" cy="505267"/>
          </a:xfrm>
          <a:prstGeom prst="rect">
            <a:avLst/>
          </a:prstGeom>
        </p:spPr>
        <p:txBody>
          <a:bodyPr vert="horz" wrap="square" lIns="0" tIns="12700" rIns="0" bIns="0" numCol="1" rtlCol="0" anchor="ctr" anchorCtr="0" compatLnSpc="1">
            <a:prstTxWarp prst="textNoShape">
              <a:avLst/>
            </a:prstTxWarp>
            <a:spAutoFit/>
          </a:bodyPr>
          <a:lstStyle/>
          <a:p>
            <a:pPr marL="12700">
              <a:lnSpc>
                <a:spcPct val="100000"/>
              </a:lnSpc>
              <a:spcBef>
                <a:spcPts val="100"/>
              </a:spcBef>
            </a:pPr>
            <a:r>
              <a:rPr lang="en-US" altLang="zh-CN" dirty="0"/>
              <a:t>Quiz:</a:t>
            </a:r>
            <a:r>
              <a:rPr spc="-15" dirty="0"/>
              <a:t> </a:t>
            </a:r>
            <a:r>
              <a:rPr dirty="0"/>
              <a:t>Race </a:t>
            </a:r>
            <a:r>
              <a:rPr lang="en-GB" spc="-10" dirty="0"/>
              <a:t>C</a:t>
            </a:r>
            <a:r>
              <a:rPr spc="-10" dirty="0" err="1"/>
              <a:t>onditions</a:t>
            </a:r>
            <a:endParaRPr spc="-10" dirty="0"/>
          </a:p>
        </p:txBody>
      </p:sp>
    </p:spTree>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1409406" y="760912"/>
            <a:ext cx="9715794" cy="1634230"/>
          </a:xfrm>
          <a:prstGeom prst="rect">
            <a:avLst/>
          </a:prstGeom>
        </p:spPr>
        <p:txBody>
          <a:bodyPr vert="horz" wrap="square" lIns="0" tIns="17145" rIns="0" bIns="0" rtlCol="0">
            <a:spAutoFit/>
          </a:bodyPr>
          <a:lstStyle/>
          <a:p>
            <a:pPr marL="12700">
              <a:lnSpc>
                <a:spcPts val="2510"/>
              </a:lnSpc>
              <a:spcBef>
                <a:spcPts val="135"/>
              </a:spcBef>
            </a:pPr>
            <a:r>
              <a:rPr lang="en-GB" sz="2400" b="0" dirty="0">
                <a:latin typeface="Gill Sans" panose="020B0502020104020203"/>
                <a:cs typeface="Arial MT"/>
              </a:rPr>
              <a:t>Q.</a:t>
            </a:r>
            <a:r>
              <a:rPr sz="2400" b="0" spc="50" dirty="0">
                <a:latin typeface="Gill Sans" panose="020B0502020104020203"/>
                <a:cs typeface="Arial MT"/>
              </a:rPr>
              <a:t> </a:t>
            </a:r>
            <a:r>
              <a:rPr lang="en-GB" sz="2400" b="0" dirty="0">
                <a:latin typeface="Gill Sans" panose="020B0502020104020203"/>
                <a:cs typeface="Arial MT"/>
              </a:rPr>
              <a:t>G</a:t>
            </a:r>
            <a:r>
              <a:rPr sz="2400" b="0" dirty="0" err="1">
                <a:latin typeface="Gill Sans" panose="020B0502020104020203"/>
                <a:cs typeface="Arial MT"/>
              </a:rPr>
              <a:t>ive</a:t>
            </a:r>
            <a:r>
              <a:rPr sz="2400" b="0" spc="85" dirty="0">
                <a:latin typeface="Gill Sans" panose="020B0502020104020203"/>
                <a:cs typeface="Arial MT"/>
              </a:rPr>
              <a:t> </a:t>
            </a:r>
            <a:r>
              <a:rPr sz="2400" b="0" dirty="0">
                <a:latin typeface="Gill Sans" panose="020B0502020104020203"/>
                <a:cs typeface="Arial MT"/>
              </a:rPr>
              <a:t>a</a:t>
            </a:r>
            <a:r>
              <a:rPr sz="2400" b="0" spc="80" dirty="0">
                <a:latin typeface="Gill Sans" panose="020B0502020104020203"/>
                <a:cs typeface="Arial MT"/>
              </a:rPr>
              <a:t> </a:t>
            </a:r>
            <a:r>
              <a:rPr sz="2400" b="0" dirty="0">
                <a:latin typeface="Gill Sans" panose="020B0502020104020203"/>
                <a:cs typeface="Arial MT"/>
              </a:rPr>
              <a:t>solution</a:t>
            </a:r>
            <a:r>
              <a:rPr sz="2400" b="0" spc="80" dirty="0">
                <a:latin typeface="Gill Sans" panose="020B0502020104020203"/>
                <a:cs typeface="Arial MT"/>
              </a:rPr>
              <a:t> </a:t>
            </a:r>
            <a:r>
              <a:rPr sz="2400" b="0" dirty="0">
                <a:latin typeface="Gill Sans" panose="020B0502020104020203"/>
                <a:cs typeface="Arial MT"/>
              </a:rPr>
              <a:t>using</a:t>
            </a:r>
            <a:r>
              <a:rPr sz="2400" b="0" spc="80" dirty="0">
                <a:latin typeface="Gill Sans" panose="020B0502020104020203"/>
                <a:cs typeface="Arial MT"/>
              </a:rPr>
              <a:t> </a:t>
            </a:r>
            <a:r>
              <a:rPr sz="2400" b="0" dirty="0">
                <a:latin typeface="Gill Sans" panose="020B0502020104020203"/>
                <a:cs typeface="Arial MT"/>
              </a:rPr>
              <a:t>semaphores</a:t>
            </a:r>
            <a:r>
              <a:rPr sz="2400" b="0" spc="75" dirty="0">
                <a:latin typeface="Gill Sans" panose="020B0502020104020203"/>
                <a:cs typeface="Arial MT"/>
              </a:rPr>
              <a:t> </a:t>
            </a:r>
            <a:r>
              <a:rPr sz="2400" b="0" dirty="0">
                <a:latin typeface="Gill Sans" panose="020B0502020104020203"/>
                <a:cs typeface="Arial MT"/>
              </a:rPr>
              <a:t>and</a:t>
            </a:r>
            <a:r>
              <a:rPr sz="2400" b="0" spc="80" dirty="0">
                <a:latin typeface="Gill Sans" panose="020B0502020104020203"/>
                <a:cs typeface="Arial MT"/>
              </a:rPr>
              <a:t> </a:t>
            </a:r>
            <a:r>
              <a:rPr sz="2400" b="0" dirty="0">
                <a:latin typeface="Gill Sans" panose="020B0502020104020203"/>
                <a:cs typeface="Arial MT"/>
              </a:rPr>
              <a:t>wait/signal</a:t>
            </a:r>
            <a:r>
              <a:rPr sz="2400" b="0" spc="80" dirty="0">
                <a:latin typeface="Gill Sans" panose="020B0502020104020203"/>
                <a:cs typeface="Arial MT"/>
              </a:rPr>
              <a:t> </a:t>
            </a:r>
            <a:r>
              <a:rPr sz="2400" b="0" spc="-10" dirty="0">
                <a:latin typeface="Gill Sans" panose="020B0502020104020203"/>
                <a:cs typeface="Arial MT"/>
              </a:rPr>
              <a:t>operations. </a:t>
            </a:r>
            <a:endParaRPr lang="en-GB" sz="2400" b="0" spc="-10" dirty="0">
              <a:latin typeface="Gill Sans" panose="020B0502020104020203"/>
              <a:cs typeface="Arial MT"/>
            </a:endParaRPr>
          </a:p>
          <a:p>
            <a:pPr marL="12700">
              <a:lnSpc>
                <a:spcPts val="2510"/>
              </a:lnSpc>
              <a:spcBef>
                <a:spcPts val="135"/>
              </a:spcBef>
            </a:pPr>
            <a:r>
              <a:rPr lang="en-GB" sz="2400" b="0" dirty="0">
                <a:solidFill>
                  <a:srgbClr val="0365C0"/>
                </a:solidFill>
                <a:latin typeface="Gill Sans" panose="020B0502020104020203"/>
                <a:cs typeface="Arial MT"/>
              </a:rPr>
              <a:t>Solution: w</a:t>
            </a:r>
            <a:r>
              <a:rPr sz="2400" b="0" dirty="0">
                <a:solidFill>
                  <a:srgbClr val="0365C0"/>
                </a:solidFill>
                <a:latin typeface="Gill Sans" panose="020B0502020104020203"/>
                <a:cs typeface="Arial MT"/>
              </a:rPr>
              <a:t>e</a:t>
            </a:r>
            <a:r>
              <a:rPr sz="2400" b="0" spc="55" dirty="0">
                <a:solidFill>
                  <a:srgbClr val="0365C0"/>
                </a:solidFill>
                <a:latin typeface="Gill Sans" panose="020B0502020104020203"/>
                <a:cs typeface="Arial MT"/>
              </a:rPr>
              <a:t> </a:t>
            </a:r>
            <a:r>
              <a:rPr sz="2400" b="0" dirty="0">
                <a:solidFill>
                  <a:srgbClr val="0365C0"/>
                </a:solidFill>
                <a:latin typeface="Gill Sans" panose="020B0502020104020203"/>
                <a:cs typeface="Arial MT"/>
              </a:rPr>
              <a:t>protect</a:t>
            </a:r>
            <a:r>
              <a:rPr sz="2400" b="0" spc="50" dirty="0">
                <a:solidFill>
                  <a:srgbClr val="0365C0"/>
                </a:solidFill>
                <a:latin typeface="Gill Sans" panose="020B0502020104020203"/>
                <a:cs typeface="Arial MT"/>
              </a:rPr>
              <a:t> </a:t>
            </a:r>
            <a:r>
              <a:rPr lang="en-GB" sz="2400" b="0" spc="50" dirty="0">
                <a:solidFill>
                  <a:srgbClr val="0365C0"/>
                </a:solidFill>
                <a:latin typeface="Gill Sans" panose="020B0502020104020203"/>
                <a:cs typeface="Arial MT"/>
              </a:rPr>
              <a:t>the </a:t>
            </a:r>
            <a:r>
              <a:rPr lang="en-GB" sz="2400" b="0" dirty="0">
                <a:solidFill>
                  <a:srgbClr val="0365C0"/>
                </a:solidFill>
                <a:latin typeface="Gill Sans" panose="020B0502020104020203"/>
                <a:cs typeface="Arial MT"/>
              </a:rPr>
              <a:t>addition</a:t>
            </a:r>
            <a:r>
              <a:rPr lang="en-GB" sz="2400" b="0" spc="50" dirty="0">
                <a:solidFill>
                  <a:srgbClr val="0365C0"/>
                </a:solidFill>
                <a:latin typeface="Gill Sans" panose="020B0502020104020203"/>
                <a:cs typeface="Arial MT"/>
              </a:rPr>
              <a:t> </a:t>
            </a:r>
            <a:r>
              <a:rPr lang="en-GB" sz="2400" b="0" dirty="0">
                <a:solidFill>
                  <a:srgbClr val="0365C0"/>
                </a:solidFill>
                <a:latin typeface="Gill Sans" panose="020B0502020104020203"/>
                <a:cs typeface="Arial MT"/>
              </a:rPr>
              <a:t>x</a:t>
            </a:r>
            <a:r>
              <a:rPr lang="en-GB" sz="2400" b="0" spc="45" dirty="0">
                <a:solidFill>
                  <a:srgbClr val="0365C0"/>
                </a:solidFill>
                <a:latin typeface="Gill Sans" panose="020B0502020104020203"/>
                <a:cs typeface="Arial MT"/>
              </a:rPr>
              <a:t> </a:t>
            </a:r>
            <a:r>
              <a:rPr lang="en-GB" sz="2400" b="0" dirty="0">
                <a:solidFill>
                  <a:srgbClr val="0365C0"/>
                </a:solidFill>
                <a:latin typeface="Gill Sans" panose="020B0502020104020203"/>
                <a:cs typeface="Arial MT"/>
              </a:rPr>
              <a:t>=</a:t>
            </a:r>
            <a:r>
              <a:rPr lang="en-GB" sz="2400" b="0" spc="50" dirty="0">
                <a:solidFill>
                  <a:srgbClr val="0365C0"/>
                </a:solidFill>
                <a:latin typeface="Gill Sans" panose="020B0502020104020203"/>
                <a:cs typeface="Arial MT"/>
              </a:rPr>
              <a:t> </a:t>
            </a:r>
            <a:r>
              <a:rPr lang="en-GB" sz="2400" b="0" dirty="0">
                <a:solidFill>
                  <a:srgbClr val="0365C0"/>
                </a:solidFill>
                <a:latin typeface="Gill Sans" panose="020B0502020104020203"/>
                <a:cs typeface="Arial MT"/>
              </a:rPr>
              <a:t>y</a:t>
            </a:r>
            <a:r>
              <a:rPr lang="en-GB" sz="2400" b="0" spc="45" dirty="0">
                <a:solidFill>
                  <a:srgbClr val="0365C0"/>
                </a:solidFill>
                <a:latin typeface="Gill Sans" panose="020B0502020104020203"/>
                <a:cs typeface="Arial MT"/>
              </a:rPr>
              <a:t> </a:t>
            </a:r>
            <a:r>
              <a:rPr lang="en-GB" sz="2400" b="0" dirty="0">
                <a:solidFill>
                  <a:srgbClr val="0365C0"/>
                </a:solidFill>
                <a:latin typeface="Gill Sans" panose="020B0502020104020203"/>
                <a:cs typeface="Arial MT"/>
              </a:rPr>
              <a:t>+</a:t>
            </a:r>
            <a:r>
              <a:rPr lang="en-GB" sz="2400" b="0" spc="45" dirty="0">
                <a:solidFill>
                  <a:srgbClr val="0365C0"/>
                </a:solidFill>
                <a:latin typeface="Gill Sans" panose="020B0502020104020203"/>
                <a:cs typeface="Arial MT"/>
              </a:rPr>
              <a:t> </a:t>
            </a:r>
            <a:r>
              <a:rPr lang="en-GB" sz="2400" b="0" dirty="0">
                <a:solidFill>
                  <a:srgbClr val="0365C0"/>
                </a:solidFill>
                <a:latin typeface="Gill Sans" panose="020B0502020104020203"/>
                <a:cs typeface="Arial MT"/>
              </a:rPr>
              <a:t>z</a:t>
            </a:r>
            <a:r>
              <a:rPr lang="en-GB" sz="2400" b="0" spc="45" dirty="0">
                <a:solidFill>
                  <a:srgbClr val="0365C0"/>
                </a:solidFill>
                <a:latin typeface="Gill Sans" panose="020B0502020104020203"/>
                <a:cs typeface="Arial MT"/>
              </a:rPr>
              <a:t> within a </a:t>
            </a:r>
            <a:r>
              <a:rPr lang="en-GB" sz="2400" b="0" i="1" dirty="0">
                <a:solidFill>
                  <a:srgbClr val="0365C0"/>
                </a:solidFill>
                <a:latin typeface="Gill Sans" panose="020B0502020104020203"/>
                <a:cs typeface="Arial"/>
              </a:rPr>
              <a:t>critical</a:t>
            </a:r>
            <a:r>
              <a:rPr lang="en-GB" sz="2400" b="0" i="1" spc="40" dirty="0">
                <a:solidFill>
                  <a:srgbClr val="0365C0"/>
                </a:solidFill>
                <a:latin typeface="Gill Sans" panose="020B0502020104020203"/>
                <a:cs typeface="Arial"/>
              </a:rPr>
              <a:t> </a:t>
            </a:r>
            <a:r>
              <a:rPr lang="en-GB" sz="2400" b="0" i="1" spc="-10" dirty="0">
                <a:solidFill>
                  <a:srgbClr val="0365C0"/>
                </a:solidFill>
                <a:latin typeface="Gill Sans" panose="020B0502020104020203"/>
                <a:cs typeface="Arial"/>
              </a:rPr>
              <a:t>section, using</a:t>
            </a:r>
            <a:r>
              <a:rPr sz="2400" b="0" spc="55" dirty="0">
                <a:solidFill>
                  <a:srgbClr val="0365C0"/>
                </a:solidFill>
                <a:latin typeface="Gill Sans" panose="020B0502020104020203"/>
                <a:cs typeface="Arial MT"/>
              </a:rPr>
              <a:t> </a:t>
            </a:r>
            <a:r>
              <a:rPr sz="2400" b="0" dirty="0">
                <a:solidFill>
                  <a:srgbClr val="0365C0"/>
                </a:solidFill>
                <a:latin typeface="Gill Sans" panose="020B0502020104020203"/>
                <a:cs typeface="Arial MT"/>
              </a:rPr>
              <a:t>a</a:t>
            </a:r>
            <a:r>
              <a:rPr sz="2400" b="0" spc="55" dirty="0">
                <a:solidFill>
                  <a:srgbClr val="0365C0"/>
                </a:solidFill>
                <a:latin typeface="Gill Sans" panose="020B0502020104020203"/>
                <a:cs typeface="Arial MT"/>
              </a:rPr>
              <a:t> </a:t>
            </a:r>
            <a:r>
              <a:rPr lang="en-GB" sz="2400" b="0" spc="55" dirty="0">
                <a:solidFill>
                  <a:srgbClr val="0365C0"/>
                </a:solidFill>
                <a:latin typeface="Gill Sans" panose="020B0502020104020203"/>
                <a:cs typeface="Arial MT"/>
              </a:rPr>
              <a:t>binary </a:t>
            </a:r>
            <a:r>
              <a:rPr sz="2400" b="0" dirty="0">
                <a:solidFill>
                  <a:srgbClr val="0365C0"/>
                </a:solidFill>
                <a:latin typeface="Gill Sans" panose="020B0502020104020203"/>
                <a:cs typeface="Arial MT"/>
              </a:rPr>
              <a:t>semaphore</a:t>
            </a:r>
            <a:r>
              <a:rPr sz="2400" b="0" spc="55" dirty="0">
                <a:solidFill>
                  <a:srgbClr val="0365C0"/>
                </a:solidFill>
                <a:latin typeface="Gill Sans" panose="020B0502020104020203"/>
                <a:cs typeface="Arial MT"/>
              </a:rPr>
              <a:t> </a:t>
            </a:r>
            <a:r>
              <a:rPr lang="en-GB" sz="2400" b="0" spc="55" dirty="0">
                <a:solidFill>
                  <a:srgbClr val="0365C0"/>
                </a:solidFill>
                <a:latin typeface="Gill Sans" panose="020B0502020104020203"/>
                <a:cs typeface="Arial MT"/>
              </a:rPr>
              <a:t>(</a:t>
            </a:r>
            <a:r>
              <a:rPr sz="2400" b="0" spc="-10" dirty="0">
                <a:solidFill>
                  <a:srgbClr val="0365C0"/>
                </a:solidFill>
                <a:latin typeface="Gill Sans" panose="020B0502020104020203"/>
                <a:cs typeface="Arial MT"/>
              </a:rPr>
              <a:t>mutex</a:t>
            </a:r>
            <a:r>
              <a:rPr lang="en-GB" sz="2400" b="0" spc="-10" dirty="0">
                <a:solidFill>
                  <a:srgbClr val="0365C0"/>
                </a:solidFill>
                <a:latin typeface="Gill Sans" panose="020B0502020104020203"/>
                <a:cs typeface="Arial MT"/>
              </a:rPr>
              <a:t>). This code </a:t>
            </a:r>
            <a:r>
              <a:rPr lang="en-GB" sz="2400" b="0" dirty="0">
                <a:solidFill>
                  <a:srgbClr val="0365C0"/>
                </a:solidFill>
                <a:latin typeface="Gill Sans" panose="020B0502020104020203"/>
                <a:cs typeface="Arial MT"/>
              </a:rPr>
              <a:t>guarantees</a:t>
            </a:r>
            <a:r>
              <a:rPr lang="en-GB" sz="2400" b="0" spc="70" dirty="0">
                <a:solidFill>
                  <a:srgbClr val="0365C0"/>
                </a:solidFill>
                <a:latin typeface="Gill Sans" panose="020B0502020104020203"/>
                <a:cs typeface="Arial MT"/>
              </a:rPr>
              <a:t> </a:t>
            </a:r>
            <a:r>
              <a:rPr lang="en-GB" sz="2400" b="0" dirty="0">
                <a:solidFill>
                  <a:srgbClr val="0365C0"/>
                </a:solidFill>
                <a:latin typeface="Gill Sans" panose="020B0502020104020203"/>
                <a:cs typeface="Arial MT"/>
              </a:rPr>
              <a:t>that</a:t>
            </a:r>
            <a:r>
              <a:rPr lang="en-GB" sz="2400" b="0" spc="60" dirty="0">
                <a:solidFill>
                  <a:srgbClr val="0365C0"/>
                </a:solidFill>
                <a:latin typeface="Gill Sans" panose="020B0502020104020203"/>
                <a:cs typeface="Arial MT"/>
              </a:rPr>
              <a:t> </a:t>
            </a:r>
            <a:r>
              <a:rPr lang="en-GB" sz="2400" b="0" dirty="0">
                <a:solidFill>
                  <a:srgbClr val="0365C0"/>
                </a:solidFill>
                <a:latin typeface="Gill Sans" panose="020B0502020104020203"/>
                <a:cs typeface="Arial MT"/>
              </a:rPr>
              <a:t>x</a:t>
            </a:r>
            <a:r>
              <a:rPr lang="en-GB" sz="2400" b="0" spc="65" dirty="0">
                <a:solidFill>
                  <a:srgbClr val="0365C0"/>
                </a:solidFill>
                <a:latin typeface="Gill Sans" panose="020B0502020104020203"/>
                <a:cs typeface="Arial MT"/>
              </a:rPr>
              <a:t> </a:t>
            </a:r>
            <a:r>
              <a:rPr lang="en-GB" sz="2400" b="0" dirty="0">
                <a:solidFill>
                  <a:srgbClr val="0365C0"/>
                </a:solidFill>
                <a:latin typeface="Gill Sans" panose="020B0502020104020203"/>
                <a:cs typeface="Arial MT"/>
              </a:rPr>
              <a:t>can</a:t>
            </a:r>
            <a:r>
              <a:rPr lang="en-GB" sz="2400" b="0" spc="70" dirty="0">
                <a:solidFill>
                  <a:srgbClr val="0365C0"/>
                </a:solidFill>
                <a:latin typeface="Gill Sans" panose="020B0502020104020203"/>
                <a:cs typeface="Arial MT"/>
              </a:rPr>
              <a:t> </a:t>
            </a:r>
            <a:r>
              <a:rPr lang="en-GB" sz="2400" b="0" i="1" dirty="0">
                <a:solidFill>
                  <a:srgbClr val="0365C0"/>
                </a:solidFill>
                <a:latin typeface="Gill Sans" panose="020B0502020104020203"/>
                <a:cs typeface="Arial"/>
              </a:rPr>
              <a:t>never</a:t>
            </a:r>
            <a:r>
              <a:rPr lang="en-GB" sz="2400" b="0" i="1" spc="70" dirty="0">
                <a:solidFill>
                  <a:srgbClr val="0365C0"/>
                </a:solidFill>
                <a:latin typeface="Gill Sans" panose="020B0502020104020203"/>
                <a:cs typeface="Arial"/>
              </a:rPr>
              <a:t> </a:t>
            </a:r>
            <a:r>
              <a:rPr lang="en-GB" sz="2400" b="0" dirty="0">
                <a:solidFill>
                  <a:srgbClr val="0365C0"/>
                </a:solidFill>
                <a:latin typeface="Gill Sans" panose="020B0502020104020203"/>
                <a:cs typeface="Arial MT"/>
              </a:rPr>
              <a:t>have</a:t>
            </a:r>
            <a:r>
              <a:rPr lang="en-GB" sz="2400" b="0" spc="70" dirty="0">
                <a:solidFill>
                  <a:srgbClr val="0365C0"/>
                </a:solidFill>
                <a:latin typeface="Gill Sans" panose="020B0502020104020203"/>
                <a:cs typeface="Arial MT"/>
              </a:rPr>
              <a:t> </a:t>
            </a:r>
            <a:r>
              <a:rPr lang="en-GB" sz="2400" b="0" dirty="0">
                <a:solidFill>
                  <a:srgbClr val="0365C0"/>
                </a:solidFill>
                <a:latin typeface="Gill Sans" panose="020B0502020104020203"/>
                <a:cs typeface="Arial MT"/>
              </a:rPr>
              <a:t>the</a:t>
            </a:r>
            <a:r>
              <a:rPr lang="en-GB" sz="2400" b="0" spc="70" dirty="0">
                <a:solidFill>
                  <a:srgbClr val="0365C0"/>
                </a:solidFill>
                <a:latin typeface="Gill Sans" panose="020B0502020104020203"/>
                <a:cs typeface="Arial MT"/>
              </a:rPr>
              <a:t> </a:t>
            </a:r>
            <a:r>
              <a:rPr lang="en-GB" sz="2400" b="0" dirty="0">
                <a:solidFill>
                  <a:srgbClr val="0365C0"/>
                </a:solidFill>
                <a:latin typeface="Gill Sans" panose="020B0502020104020203"/>
                <a:cs typeface="Arial MT"/>
              </a:rPr>
              <a:t>value</a:t>
            </a:r>
            <a:r>
              <a:rPr lang="en-GB" sz="2400" b="0" spc="70" dirty="0">
                <a:solidFill>
                  <a:srgbClr val="0365C0"/>
                </a:solidFill>
                <a:latin typeface="Gill Sans" panose="020B0502020104020203"/>
                <a:cs typeface="Arial MT"/>
              </a:rPr>
              <a:t> 1 or </a:t>
            </a:r>
            <a:r>
              <a:rPr lang="en-GB" sz="2400" b="0" spc="-50" dirty="0">
                <a:solidFill>
                  <a:srgbClr val="0365C0"/>
                </a:solidFill>
                <a:latin typeface="Gill Sans" panose="020B0502020104020203"/>
                <a:cs typeface="Arial MT"/>
              </a:rPr>
              <a:t>2, possible values are x = 0, 3 (Line “int x” can be outside or inside the critical section with no difference.)</a:t>
            </a:r>
            <a:endParaRPr sz="2400" b="0" dirty="0">
              <a:latin typeface="Gill Sans" panose="020B0502020104020203"/>
              <a:cs typeface="Arial MT"/>
            </a:endParaRPr>
          </a:p>
        </p:txBody>
      </p:sp>
      <p:graphicFrame>
        <p:nvGraphicFramePr>
          <p:cNvPr id="5" name="object 5"/>
          <p:cNvGraphicFramePr>
            <a:graphicFrameLocks noGrp="1"/>
          </p:cNvGraphicFramePr>
          <p:nvPr>
            <p:extLst>
              <p:ext uri="{D42A27DB-BD31-4B8C-83A1-F6EECF244321}">
                <p14:modId xmlns:p14="http://schemas.microsoft.com/office/powerpoint/2010/main" val="3919297492"/>
              </p:ext>
            </p:extLst>
          </p:nvPr>
        </p:nvGraphicFramePr>
        <p:xfrm>
          <a:off x="3555862" y="3091756"/>
          <a:ext cx="5479414" cy="1886585"/>
        </p:xfrm>
        <a:graphic>
          <a:graphicData uri="http://schemas.openxmlformats.org/drawingml/2006/table">
            <a:tbl>
              <a:tblPr firstRow="1" bandRow="1">
                <a:tableStyleId>{2D5ABB26-0587-4C30-8999-92F81FD0307C}</a:tableStyleId>
              </a:tblPr>
              <a:tblGrid>
                <a:gridCol w="449580">
                  <a:extLst>
                    <a:ext uri="{9D8B030D-6E8A-4147-A177-3AD203B41FA5}">
                      <a16:colId xmlns:a16="http://schemas.microsoft.com/office/drawing/2014/main" val="20000"/>
                    </a:ext>
                  </a:extLst>
                </a:gridCol>
                <a:gridCol w="1824989">
                  <a:extLst>
                    <a:ext uri="{9D8B030D-6E8A-4147-A177-3AD203B41FA5}">
                      <a16:colId xmlns:a16="http://schemas.microsoft.com/office/drawing/2014/main" val="20001"/>
                    </a:ext>
                  </a:extLst>
                </a:gridCol>
                <a:gridCol w="939165">
                  <a:extLst>
                    <a:ext uri="{9D8B030D-6E8A-4147-A177-3AD203B41FA5}">
                      <a16:colId xmlns:a16="http://schemas.microsoft.com/office/drawing/2014/main" val="20002"/>
                    </a:ext>
                  </a:extLst>
                </a:gridCol>
                <a:gridCol w="2265680">
                  <a:extLst>
                    <a:ext uri="{9D8B030D-6E8A-4147-A177-3AD203B41FA5}">
                      <a16:colId xmlns:a16="http://schemas.microsoft.com/office/drawing/2014/main" val="20003"/>
                    </a:ext>
                  </a:extLst>
                </a:gridCol>
              </a:tblGrid>
              <a:tr h="306070">
                <a:tc gridSpan="2">
                  <a:txBody>
                    <a:bodyPr/>
                    <a:lstStyle/>
                    <a:p>
                      <a:pPr marL="60960">
                        <a:lnSpc>
                          <a:spcPts val="2090"/>
                        </a:lnSpc>
                        <a:spcBef>
                          <a:spcPts val="215"/>
                        </a:spcBef>
                        <a:tabLst>
                          <a:tab pos="792480" algn="l"/>
                          <a:tab pos="1066800" algn="l"/>
                          <a:tab pos="1341120" algn="l"/>
                        </a:tabLst>
                      </a:pPr>
                      <a:r>
                        <a:rPr lang="en-SE" sz="1800" baseline="-6944" dirty="0">
                          <a:latin typeface="Courier New"/>
                          <a:cs typeface="Courier New"/>
                        </a:rPr>
                        <a:t>0</a:t>
                      </a:r>
                      <a:r>
                        <a:rPr lang="en-GB" sz="1800" spc="-15" baseline="-6944" dirty="0">
                          <a:latin typeface="Courier New"/>
                          <a:cs typeface="Courier New"/>
                        </a:rPr>
                        <a:t> </a:t>
                      </a:r>
                      <a:r>
                        <a:rPr lang="en-GB" sz="1800" spc="-25" dirty="0" err="1">
                          <a:solidFill>
                            <a:srgbClr val="0365C0"/>
                          </a:solidFill>
                          <a:latin typeface="Courier New"/>
                          <a:cs typeface="Courier New"/>
                        </a:rPr>
                        <a:t>sem</a:t>
                      </a:r>
                      <a:r>
                        <a:rPr lang="en-GB" sz="1800" dirty="0">
                          <a:solidFill>
                            <a:srgbClr val="0365C0"/>
                          </a:solidFill>
                          <a:latin typeface="Courier New"/>
                          <a:cs typeface="Courier New"/>
                        </a:rPr>
                        <a:t>	</a:t>
                      </a:r>
                      <a:r>
                        <a:rPr lang="en-GB" sz="1800" spc="-50" dirty="0">
                          <a:solidFill>
                            <a:srgbClr val="0365C0"/>
                          </a:solidFill>
                          <a:latin typeface="Courier New"/>
                          <a:cs typeface="Courier New"/>
                        </a:rPr>
                        <a:t>s</a:t>
                      </a:r>
                      <a:r>
                        <a:rPr lang="en-GB" sz="1800" dirty="0">
                          <a:solidFill>
                            <a:srgbClr val="0365C0"/>
                          </a:solidFill>
                          <a:latin typeface="Courier New"/>
                          <a:cs typeface="Courier New"/>
                        </a:rPr>
                        <a:t>	</a:t>
                      </a:r>
                      <a:r>
                        <a:rPr lang="en-GB" sz="1800" spc="-50" dirty="0">
                          <a:solidFill>
                            <a:srgbClr val="0365C0"/>
                          </a:solidFill>
                          <a:latin typeface="Courier New"/>
                          <a:cs typeface="Courier New"/>
                        </a:rPr>
                        <a:t>=</a:t>
                      </a:r>
                      <a:r>
                        <a:rPr lang="en-GB" sz="1800" dirty="0">
                          <a:solidFill>
                            <a:srgbClr val="0365C0"/>
                          </a:solidFill>
                          <a:latin typeface="Courier New"/>
                          <a:cs typeface="Courier New"/>
                        </a:rPr>
                        <a:t>	</a:t>
                      </a:r>
                      <a:r>
                        <a:rPr lang="en-GB" sz="1800" spc="-25" dirty="0">
                          <a:solidFill>
                            <a:srgbClr val="0365C0"/>
                          </a:solidFill>
                          <a:latin typeface="Courier New"/>
                          <a:cs typeface="Courier New"/>
                        </a:rPr>
                        <a:t>1;</a:t>
                      </a:r>
                      <a:endParaRPr sz="1800" dirty="0">
                        <a:latin typeface="Courier New"/>
                        <a:cs typeface="Courier New"/>
                      </a:endParaRPr>
                    </a:p>
                  </a:txBody>
                  <a:tcPr marL="0" marR="0" marT="27305" marB="0">
                    <a:lnT w="12700">
                      <a:solidFill>
                        <a:srgbClr val="000000"/>
                      </a:solidFill>
                      <a:prstDash val="solid"/>
                    </a:lnT>
                  </a:tcPr>
                </a:tc>
                <a:tc hMerge="1">
                  <a:txBody>
                    <a:bodyPr/>
                    <a:lstStyle/>
                    <a:p>
                      <a:endParaRPr/>
                    </a:p>
                  </a:txBody>
                  <a:tcPr marL="0" marR="0" marT="0" marB="0"/>
                </a:tc>
                <a:tc>
                  <a:txBody>
                    <a:bodyPr/>
                    <a:lstStyle/>
                    <a:p>
                      <a:pPr marL="563245">
                        <a:lnSpc>
                          <a:spcPts val="1939"/>
                        </a:lnSpc>
                      </a:pPr>
                      <a:r>
                        <a:rPr sz="1800" spc="-25" dirty="0">
                          <a:latin typeface="Arial MT"/>
                          <a:cs typeface="Arial MT"/>
                        </a:rPr>
                        <a:t>t2:</a:t>
                      </a:r>
                      <a:endParaRPr sz="1800" dirty="0">
                        <a:latin typeface="Arial MT"/>
                        <a:cs typeface="Arial MT"/>
                      </a:endParaRPr>
                    </a:p>
                  </a:txBody>
                  <a:tcPr marL="0" marR="0" marT="0" marB="0"/>
                </a:tc>
                <a:tc>
                  <a:txBody>
                    <a:bodyPr/>
                    <a:lstStyle/>
                    <a:p>
                      <a:pPr marL="51435">
                        <a:lnSpc>
                          <a:spcPct val="100000"/>
                        </a:lnSpc>
                        <a:spcBef>
                          <a:spcPts val="215"/>
                        </a:spcBef>
                        <a:tabLst>
                          <a:tab pos="783590" algn="l"/>
                          <a:tab pos="1469390" algn="l"/>
                        </a:tabLst>
                      </a:pPr>
                      <a:r>
                        <a:rPr sz="1800" baseline="-6944" dirty="0">
                          <a:latin typeface="Courier New"/>
                          <a:cs typeface="Courier New"/>
                        </a:rPr>
                        <a:t>1</a:t>
                      </a:r>
                      <a:r>
                        <a:rPr sz="1800" spc="-15" baseline="-6944" dirty="0">
                          <a:latin typeface="Courier New"/>
                          <a:cs typeface="Courier New"/>
                        </a:rPr>
                        <a:t> </a:t>
                      </a:r>
                      <a:r>
                        <a:rPr sz="1800" spc="-20" dirty="0">
                          <a:latin typeface="Courier New"/>
                          <a:cs typeface="Courier New"/>
                        </a:rPr>
                        <a:t>t2()</a:t>
                      </a:r>
                      <a:r>
                        <a:rPr sz="1800" dirty="0">
                          <a:latin typeface="Courier New"/>
                          <a:cs typeface="Courier New"/>
                        </a:rPr>
                        <a:t>	</a:t>
                      </a:r>
                      <a:r>
                        <a:rPr sz="1800" spc="-50" dirty="0">
                          <a:latin typeface="Courier New"/>
                          <a:cs typeface="Courier New"/>
                        </a:rPr>
                        <a:t>{</a:t>
                      </a:r>
                      <a:endParaRPr sz="1800" dirty="0">
                        <a:latin typeface="Courier New"/>
                        <a:cs typeface="Courier New"/>
                      </a:endParaRPr>
                    </a:p>
                  </a:txBody>
                  <a:tcPr marL="0" marR="0" marT="27305" marB="0">
                    <a:lnT w="12700">
                      <a:solidFill>
                        <a:srgbClr val="000000"/>
                      </a:solidFill>
                      <a:prstDash val="solid"/>
                    </a:lnT>
                  </a:tcPr>
                </a:tc>
                <a:extLst>
                  <a:ext uri="{0D108BD9-81ED-4DB2-BD59-A6C34878D82A}">
                    <a16:rowId xmlns:a16="http://schemas.microsoft.com/office/drawing/2014/main" val="10000"/>
                  </a:ext>
                </a:extLst>
              </a:tr>
              <a:tr h="252095">
                <a:tc gridSpan="3">
                  <a:txBody>
                    <a:bodyPr/>
                    <a:lstStyle/>
                    <a:p>
                      <a:pPr marL="60960">
                        <a:lnSpc>
                          <a:spcPts val="1914"/>
                        </a:lnSpc>
                        <a:tabLst>
                          <a:tab pos="792480" algn="l"/>
                          <a:tab pos="1478280" algn="l"/>
                        </a:tabLst>
                      </a:pPr>
                      <a:r>
                        <a:rPr sz="1800" baseline="-6944" dirty="0">
                          <a:latin typeface="Courier New"/>
                          <a:cs typeface="Courier New"/>
                        </a:rPr>
                        <a:t>1</a:t>
                      </a:r>
                      <a:r>
                        <a:rPr sz="1800" spc="-15" baseline="-6944" dirty="0">
                          <a:latin typeface="Courier New"/>
                          <a:cs typeface="Courier New"/>
                        </a:rPr>
                        <a:t> </a:t>
                      </a:r>
                      <a:r>
                        <a:rPr sz="1800" spc="-20" dirty="0">
                          <a:latin typeface="Courier New"/>
                          <a:cs typeface="Courier New"/>
                        </a:rPr>
                        <a:t>t1()</a:t>
                      </a:r>
                      <a:r>
                        <a:rPr sz="1800" dirty="0">
                          <a:latin typeface="Courier New"/>
                          <a:cs typeface="Courier New"/>
                        </a:rPr>
                        <a:t>	</a:t>
                      </a:r>
                      <a:r>
                        <a:rPr sz="1800" spc="-50" dirty="0">
                          <a:latin typeface="Courier New"/>
                          <a:cs typeface="Courier New"/>
                        </a:rPr>
                        <a:t>{</a:t>
                      </a:r>
                      <a:endParaRPr sz="1800" dirty="0">
                        <a:latin typeface="Courier New"/>
                        <a:cs typeface="Courier New"/>
                      </a:endParaRPr>
                    </a:p>
                  </a:txBody>
                  <a:tcPr marL="0" marR="0" marT="0" marB="0"/>
                </a:tc>
                <a:tc hMerge="1">
                  <a:txBody>
                    <a:bodyPr/>
                    <a:lstStyle/>
                    <a:p>
                      <a:endParaRPr/>
                    </a:p>
                  </a:txBody>
                  <a:tcPr marL="0" marR="0" marT="0" marB="0"/>
                </a:tc>
                <a:tc hMerge="1">
                  <a:txBody>
                    <a:bodyPr/>
                    <a:lstStyle/>
                    <a:p>
                      <a:endParaRPr/>
                    </a:p>
                  </a:txBody>
                  <a:tcPr marL="0" marR="0" marT="0" marB="0"/>
                </a:tc>
                <a:tc>
                  <a:txBody>
                    <a:bodyPr/>
                    <a:lstStyle/>
                    <a:p>
                      <a:pPr marL="51435">
                        <a:lnSpc>
                          <a:spcPts val="1745"/>
                        </a:lnSpc>
                        <a:tabLst>
                          <a:tab pos="509270" algn="l"/>
                        </a:tabLst>
                      </a:pPr>
                      <a:r>
                        <a:rPr sz="1800" spc="-75" baseline="-6944" dirty="0">
                          <a:latin typeface="Courier New"/>
                          <a:cs typeface="Courier New"/>
                        </a:rPr>
                        <a:t>2</a:t>
                      </a:r>
                      <a:r>
                        <a:rPr sz="1800" baseline="-6944" dirty="0">
                          <a:latin typeface="Courier New"/>
                          <a:cs typeface="Courier New"/>
                        </a:rPr>
                        <a:t>	</a:t>
                      </a:r>
                      <a:r>
                        <a:rPr sz="1800" spc="-10" dirty="0">
                          <a:solidFill>
                            <a:srgbClr val="0365C0"/>
                          </a:solidFill>
                          <a:latin typeface="Courier New"/>
                          <a:cs typeface="Courier New"/>
                        </a:rPr>
                        <a:t>s.wait();</a:t>
                      </a:r>
                      <a:endParaRPr sz="1800">
                        <a:latin typeface="Courier New"/>
                        <a:cs typeface="Courier New"/>
                      </a:endParaRPr>
                    </a:p>
                  </a:txBody>
                  <a:tcPr marL="0" marR="0" marT="0" marB="0"/>
                </a:tc>
                <a:extLst>
                  <a:ext uri="{0D108BD9-81ED-4DB2-BD59-A6C34878D82A}">
                    <a16:rowId xmlns:a16="http://schemas.microsoft.com/office/drawing/2014/main" val="10001"/>
                  </a:ext>
                </a:extLst>
              </a:tr>
              <a:tr h="253365">
                <a:tc>
                  <a:txBody>
                    <a:bodyPr/>
                    <a:lstStyle/>
                    <a:p>
                      <a:pPr marL="60960">
                        <a:lnSpc>
                          <a:spcPts val="1350"/>
                        </a:lnSpc>
                        <a:spcBef>
                          <a:spcPts val="550"/>
                        </a:spcBef>
                      </a:pPr>
                      <a:r>
                        <a:rPr sz="1200" spc="-50" dirty="0">
                          <a:latin typeface="Courier New"/>
                          <a:cs typeface="Courier New"/>
                        </a:rPr>
                        <a:t>2</a:t>
                      </a:r>
                      <a:endParaRPr sz="1200">
                        <a:latin typeface="Courier New"/>
                        <a:cs typeface="Courier New"/>
                      </a:endParaRPr>
                    </a:p>
                  </a:txBody>
                  <a:tcPr marL="0" marR="0" marT="69850" marB="0"/>
                </a:tc>
                <a:tc gridSpan="2">
                  <a:txBody>
                    <a:bodyPr/>
                    <a:lstStyle/>
                    <a:p>
                      <a:pPr marL="114300">
                        <a:lnSpc>
                          <a:spcPts val="1900"/>
                        </a:lnSpc>
                        <a:tabLst>
                          <a:tab pos="662940" algn="l"/>
                        </a:tabLst>
                      </a:pPr>
                      <a:r>
                        <a:rPr sz="1800" spc="-25" dirty="0">
                          <a:latin typeface="Courier New"/>
                          <a:cs typeface="Courier New"/>
                        </a:rPr>
                        <a:t>int</a:t>
                      </a:r>
                      <a:r>
                        <a:rPr sz="1800" dirty="0">
                          <a:latin typeface="Courier New"/>
                          <a:cs typeface="Courier New"/>
                        </a:rPr>
                        <a:t>	</a:t>
                      </a:r>
                      <a:r>
                        <a:rPr sz="1800" spc="-25" dirty="0">
                          <a:latin typeface="Courier New"/>
                          <a:cs typeface="Courier New"/>
                        </a:rPr>
                        <a:t>x;</a:t>
                      </a:r>
                      <a:endParaRPr sz="1800">
                        <a:latin typeface="Courier New"/>
                        <a:cs typeface="Courier New"/>
                      </a:endParaRPr>
                    </a:p>
                  </a:txBody>
                  <a:tcPr marL="0" marR="0" marT="0" marB="0"/>
                </a:tc>
                <a:tc hMerge="1">
                  <a:txBody>
                    <a:bodyPr/>
                    <a:lstStyle/>
                    <a:p>
                      <a:endParaRPr/>
                    </a:p>
                  </a:txBody>
                  <a:tcPr marL="0" marR="0" marT="0" marB="0"/>
                </a:tc>
                <a:tc>
                  <a:txBody>
                    <a:bodyPr/>
                    <a:lstStyle/>
                    <a:p>
                      <a:pPr marL="51435">
                        <a:lnSpc>
                          <a:spcPts val="1735"/>
                        </a:lnSpc>
                        <a:tabLst>
                          <a:tab pos="509270" algn="l"/>
                          <a:tab pos="783590" algn="l"/>
                          <a:tab pos="1057910" algn="l"/>
                        </a:tabLst>
                      </a:pPr>
                      <a:r>
                        <a:rPr sz="1800" spc="-75" baseline="-6944" dirty="0">
                          <a:latin typeface="Courier New"/>
                          <a:cs typeface="Courier New"/>
                        </a:rPr>
                        <a:t>3</a:t>
                      </a:r>
                      <a:r>
                        <a:rPr sz="1800" baseline="-6944" dirty="0">
                          <a:latin typeface="Courier New"/>
                          <a:cs typeface="Courier New"/>
                        </a:rPr>
                        <a:t>	</a:t>
                      </a:r>
                      <a:r>
                        <a:rPr sz="1800" spc="-50" dirty="0">
                          <a:latin typeface="Courier New"/>
                          <a:cs typeface="Courier New"/>
                        </a:rPr>
                        <a:t>y</a:t>
                      </a:r>
                      <a:r>
                        <a:rPr sz="1800" dirty="0">
                          <a:latin typeface="Courier New"/>
                          <a:cs typeface="Courier New"/>
                        </a:rPr>
                        <a:t>	</a:t>
                      </a:r>
                      <a:r>
                        <a:rPr sz="1800" spc="-50" dirty="0">
                          <a:latin typeface="Courier New"/>
                          <a:cs typeface="Courier New"/>
                        </a:rPr>
                        <a:t>=</a:t>
                      </a:r>
                      <a:r>
                        <a:rPr sz="1800" dirty="0">
                          <a:latin typeface="Courier New"/>
                          <a:cs typeface="Courier New"/>
                        </a:rPr>
                        <a:t>	</a:t>
                      </a:r>
                      <a:r>
                        <a:rPr sz="1800" spc="-25" dirty="0">
                          <a:latin typeface="Courier New"/>
                          <a:cs typeface="Courier New"/>
                        </a:rPr>
                        <a:t>1;</a:t>
                      </a:r>
                      <a:endParaRPr sz="1800">
                        <a:latin typeface="Courier New"/>
                        <a:cs typeface="Courier New"/>
                      </a:endParaRPr>
                    </a:p>
                  </a:txBody>
                  <a:tcPr marL="0" marR="0" marT="0" marB="0"/>
                </a:tc>
                <a:extLst>
                  <a:ext uri="{0D108BD9-81ED-4DB2-BD59-A6C34878D82A}">
                    <a16:rowId xmlns:a16="http://schemas.microsoft.com/office/drawing/2014/main" val="10002"/>
                  </a:ext>
                </a:extLst>
              </a:tr>
              <a:tr h="254000">
                <a:tc>
                  <a:txBody>
                    <a:bodyPr/>
                    <a:lstStyle/>
                    <a:p>
                      <a:pPr marL="60960">
                        <a:lnSpc>
                          <a:spcPts val="1350"/>
                        </a:lnSpc>
                        <a:spcBef>
                          <a:spcPts val="550"/>
                        </a:spcBef>
                      </a:pPr>
                      <a:r>
                        <a:rPr sz="1200" spc="-50" dirty="0">
                          <a:latin typeface="Courier New"/>
                          <a:cs typeface="Courier New"/>
                        </a:rPr>
                        <a:t>3</a:t>
                      </a:r>
                      <a:endParaRPr sz="1200">
                        <a:latin typeface="Courier New"/>
                        <a:cs typeface="Courier New"/>
                      </a:endParaRPr>
                    </a:p>
                  </a:txBody>
                  <a:tcPr marL="0" marR="0" marT="69850" marB="0"/>
                </a:tc>
                <a:tc gridSpan="2">
                  <a:txBody>
                    <a:bodyPr/>
                    <a:lstStyle/>
                    <a:p>
                      <a:pPr marL="114300">
                        <a:lnSpc>
                          <a:spcPts val="1900"/>
                        </a:lnSpc>
                      </a:pPr>
                      <a:r>
                        <a:rPr sz="1800" spc="-10" dirty="0">
                          <a:solidFill>
                            <a:srgbClr val="0365C0"/>
                          </a:solidFill>
                          <a:latin typeface="Courier New"/>
                          <a:cs typeface="Courier New"/>
                        </a:rPr>
                        <a:t>s.wait();</a:t>
                      </a:r>
                      <a:endParaRPr sz="1800" dirty="0">
                        <a:latin typeface="Courier New"/>
                        <a:cs typeface="Courier New"/>
                      </a:endParaRPr>
                    </a:p>
                  </a:txBody>
                  <a:tcPr marL="0" marR="0" marT="0" marB="0"/>
                </a:tc>
                <a:tc hMerge="1">
                  <a:txBody>
                    <a:bodyPr/>
                    <a:lstStyle/>
                    <a:p>
                      <a:endParaRPr/>
                    </a:p>
                  </a:txBody>
                  <a:tcPr marL="0" marR="0" marT="0" marB="0"/>
                </a:tc>
                <a:tc>
                  <a:txBody>
                    <a:bodyPr/>
                    <a:lstStyle/>
                    <a:p>
                      <a:pPr marL="51435">
                        <a:lnSpc>
                          <a:spcPts val="1735"/>
                        </a:lnSpc>
                        <a:tabLst>
                          <a:tab pos="509270" algn="l"/>
                          <a:tab pos="783590" algn="l"/>
                          <a:tab pos="1057910" algn="l"/>
                        </a:tabLst>
                      </a:pPr>
                      <a:r>
                        <a:rPr sz="1800" spc="-75" baseline="-6944" dirty="0">
                          <a:latin typeface="Courier New"/>
                          <a:cs typeface="Courier New"/>
                        </a:rPr>
                        <a:t>4</a:t>
                      </a:r>
                      <a:r>
                        <a:rPr sz="1800" baseline="-6944" dirty="0">
                          <a:latin typeface="Courier New"/>
                          <a:cs typeface="Courier New"/>
                        </a:rPr>
                        <a:t>	</a:t>
                      </a:r>
                      <a:r>
                        <a:rPr sz="1800" spc="-50" dirty="0">
                          <a:latin typeface="Courier New"/>
                          <a:cs typeface="Courier New"/>
                        </a:rPr>
                        <a:t>z</a:t>
                      </a:r>
                      <a:r>
                        <a:rPr sz="1800" dirty="0">
                          <a:latin typeface="Courier New"/>
                          <a:cs typeface="Courier New"/>
                        </a:rPr>
                        <a:t>	</a:t>
                      </a:r>
                      <a:r>
                        <a:rPr sz="1800" spc="-50" dirty="0">
                          <a:latin typeface="Courier New"/>
                          <a:cs typeface="Courier New"/>
                        </a:rPr>
                        <a:t>=</a:t>
                      </a:r>
                      <a:r>
                        <a:rPr sz="1800" dirty="0">
                          <a:latin typeface="Courier New"/>
                          <a:cs typeface="Courier New"/>
                        </a:rPr>
                        <a:t>	</a:t>
                      </a:r>
                      <a:r>
                        <a:rPr sz="1800" spc="-25" dirty="0">
                          <a:latin typeface="Courier New"/>
                          <a:cs typeface="Courier New"/>
                        </a:rPr>
                        <a:t>2;</a:t>
                      </a:r>
                      <a:endParaRPr sz="1800">
                        <a:latin typeface="Courier New"/>
                        <a:cs typeface="Courier New"/>
                      </a:endParaRPr>
                    </a:p>
                  </a:txBody>
                  <a:tcPr marL="0" marR="0" marT="0" marB="0"/>
                </a:tc>
                <a:extLst>
                  <a:ext uri="{0D108BD9-81ED-4DB2-BD59-A6C34878D82A}">
                    <a16:rowId xmlns:a16="http://schemas.microsoft.com/office/drawing/2014/main" val="10003"/>
                  </a:ext>
                </a:extLst>
              </a:tr>
              <a:tr h="254000">
                <a:tc>
                  <a:txBody>
                    <a:bodyPr/>
                    <a:lstStyle/>
                    <a:p>
                      <a:pPr marL="60960">
                        <a:lnSpc>
                          <a:spcPts val="1350"/>
                        </a:lnSpc>
                        <a:spcBef>
                          <a:spcPts val="550"/>
                        </a:spcBef>
                      </a:pPr>
                      <a:r>
                        <a:rPr sz="1200" spc="-50" dirty="0">
                          <a:latin typeface="Courier New"/>
                          <a:cs typeface="Courier New"/>
                        </a:rPr>
                        <a:t>4</a:t>
                      </a:r>
                      <a:endParaRPr sz="1200">
                        <a:latin typeface="Courier New"/>
                        <a:cs typeface="Courier New"/>
                      </a:endParaRPr>
                    </a:p>
                  </a:txBody>
                  <a:tcPr marL="0" marR="0" marT="69850" marB="0"/>
                </a:tc>
                <a:tc gridSpan="2">
                  <a:txBody>
                    <a:bodyPr/>
                    <a:lstStyle/>
                    <a:p>
                      <a:pPr marL="114300">
                        <a:lnSpc>
                          <a:spcPts val="1900"/>
                        </a:lnSpc>
                        <a:tabLst>
                          <a:tab pos="388620" algn="l"/>
                          <a:tab pos="662940" algn="l"/>
                          <a:tab pos="937260" algn="l"/>
                          <a:tab pos="1211580" algn="l"/>
                        </a:tabLst>
                      </a:pPr>
                      <a:r>
                        <a:rPr sz="1800" spc="-50" dirty="0">
                          <a:latin typeface="Courier New"/>
                          <a:cs typeface="Courier New"/>
                        </a:rPr>
                        <a:t>x</a:t>
                      </a:r>
                      <a:r>
                        <a:rPr sz="1800" dirty="0">
                          <a:latin typeface="Courier New"/>
                          <a:cs typeface="Courier New"/>
                        </a:rPr>
                        <a:t>	</a:t>
                      </a:r>
                      <a:r>
                        <a:rPr sz="1800" spc="-50" dirty="0">
                          <a:latin typeface="Courier New"/>
                          <a:cs typeface="Courier New"/>
                        </a:rPr>
                        <a:t>=</a:t>
                      </a:r>
                      <a:r>
                        <a:rPr sz="1800" dirty="0">
                          <a:latin typeface="Courier New"/>
                          <a:cs typeface="Courier New"/>
                        </a:rPr>
                        <a:t>	</a:t>
                      </a:r>
                      <a:r>
                        <a:rPr sz="1800" spc="-50" dirty="0">
                          <a:latin typeface="Courier New"/>
                          <a:cs typeface="Courier New"/>
                        </a:rPr>
                        <a:t>y</a:t>
                      </a:r>
                      <a:r>
                        <a:rPr sz="1800" dirty="0">
                          <a:latin typeface="Courier New"/>
                          <a:cs typeface="Courier New"/>
                        </a:rPr>
                        <a:t>	</a:t>
                      </a:r>
                      <a:r>
                        <a:rPr sz="1800" spc="-50" dirty="0">
                          <a:latin typeface="Courier New"/>
                          <a:cs typeface="Courier New"/>
                        </a:rPr>
                        <a:t>+</a:t>
                      </a:r>
                      <a:r>
                        <a:rPr sz="1800" dirty="0">
                          <a:latin typeface="Courier New"/>
                          <a:cs typeface="Courier New"/>
                        </a:rPr>
                        <a:t>	</a:t>
                      </a:r>
                      <a:r>
                        <a:rPr sz="1800" spc="-25" dirty="0">
                          <a:latin typeface="Courier New"/>
                          <a:cs typeface="Courier New"/>
                        </a:rPr>
                        <a:t>z;</a:t>
                      </a:r>
                      <a:endParaRPr sz="1800">
                        <a:latin typeface="Courier New"/>
                        <a:cs typeface="Courier New"/>
                      </a:endParaRPr>
                    </a:p>
                  </a:txBody>
                  <a:tcPr marL="0" marR="0" marT="0" marB="0"/>
                </a:tc>
                <a:tc hMerge="1">
                  <a:txBody>
                    <a:bodyPr/>
                    <a:lstStyle/>
                    <a:p>
                      <a:endParaRPr/>
                    </a:p>
                  </a:txBody>
                  <a:tcPr marL="0" marR="0" marT="0" marB="0"/>
                </a:tc>
                <a:tc>
                  <a:txBody>
                    <a:bodyPr/>
                    <a:lstStyle/>
                    <a:p>
                      <a:pPr marL="51435">
                        <a:lnSpc>
                          <a:spcPts val="1735"/>
                        </a:lnSpc>
                        <a:tabLst>
                          <a:tab pos="509270" algn="l"/>
                        </a:tabLst>
                      </a:pPr>
                      <a:r>
                        <a:rPr sz="1800" spc="-75" baseline="-6944" dirty="0">
                          <a:latin typeface="Courier New"/>
                          <a:cs typeface="Courier New"/>
                        </a:rPr>
                        <a:t>5</a:t>
                      </a:r>
                      <a:r>
                        <a:rPr sz="1800" baseline="-6944" dirty="0">
                          <a:latin typeface="Courier New"/>
                          <a:cs typeface="Courier New"/>
                        </a:rPr>
                        <a:t>	</a:t>
                      </a:r>
                      <a:r>
                        <a:rPr sz="1800" spc="-10" dirty="0">
                          <a:solidFill>
                            <a:srgbClr val="0365C0"/>
                          </a:solidFill>
                          <a:latin typeface="Courier New"/>
                          <a:cs typeface="Courier New"/>
                        </a:rPr>
                        <a:t>s.signal();</a:t>
                      </a:r>
                      <a:endParaRPr sz="1800">
                        <a:latin typeface="Courier New"/>
                        <a:cs typeface="Courier New"/>
                      </a:endParaRPr>
                    </a:p>
                  </a:txBody>
                  <a:tcPr marL="0" marR="0" marT="0" marB="0"/>
                </a:tc>
                <a:extLst>
                  <a:ext uri="{0D108BD9-81ED-4DB2-BD59-A6C34878D82A}">
                    <a16:rowId xmlns:a16="http://schemas.microsoft.com/office/drawing/2014/main" val="10004"/>
                  </a:ext>
                </a:extLst>
              </a:tr>
              <a:tr h="255270">
                <a:tc>
                  <a:txBody>
                    <a:bodyPr/>
                    <a:lstStyle/>
                    <a:p>
                      <a:pPr marL="60960">
                        <a:lnSpc>
                          <a:spcPts val="1360"/>
                        </a:lnSpc>
                        <a:spcBef>
                          <a:spcPts val="550"/>
                        </a:spcBef>
                      </a:pPr>
                      <a:r>
                        <a:rPr sz="1200" spc="-50" dirty="0">
                          <a:latin typeface="Courier New"/>
                          <a:cs typeface="Courier New"/>
                        </a:rPr>
                        <a:t>5</a:t>
                      </a:r>
                      <a:endParaRPr sz="1200">
                        <a:latin typeface="Courier New"/>
                        <a:cs typeface="Courier New"/>
                      </a:endParaRPr>
                    </a:p>
                  </a:txBody>
                  <a:tcPr marL="0" marR="0" marT="69850" marB="0"/>
                </a:tc>
                <a:tc gridSpan="2">
                  <a:txBody>
                    <a:bodyPr/>
                    <a:lstStyle/>
                    <a:p>
                      <a:pPr marL="68580">
                        <a:lnSpc>
                          <a:spcPts val="1914"/>
                        </a:lnSpc>
                      </a:pPr>
                      <a:r>
                        <a:rPr sz="1800" spc="-10" dirty="0">
                          <a:solidFill>
                            <a:srgbClr val="0365C0"/>
                          </a:solidFill>
                          <a:latin typeface="Courier New"/>
                          <a:cs typeface="Courier New"/>
                        </a:rPr>
                        <a:t>s.signal();</a:t>
                      </a:r>
                      <a:endParaRPr sz="1800">
                        <a:latin typeface="Courier New"/>
                        <a:cs typeface="Courier New"/>
                      </a:endParaRPr>
                    </a:p>
                  </a:txBody>
                  <a:tcPr marL="0" marR="0" marT="0" marB="0"/>
                </a:tc>
                <a:tc hMerge="1">
                  <a:txBody>
                    <a:bodyPr/>
                    <a:lstStyle/>
                    <a:p>
                      <a:endParaRPr/>
                    </a:p>
                  </a:txBody>
                  <a:tcPr marL="0" marR="0" marT="0" marB="0"/>
                </a:tc>
                <a:tc>
                  <a:txBody>
                    <a:bodyPr/>
                    <a:lstStyle/>
                    <a:p>
                      <a:pPr marL="51435">
                        <a:lnSpc>
                          <a:spcPts val="1735"/>
                        </a:lnSpc>
                      </a:pPr>
                      <a:r>
                        <a:rPr sz="1800" baseline="-6944" dirty="0">
                          <a:latin typeface="Courier New"/>
                          <a:cs typeface="Courier New"/>
                        </a:rPr>
                        <a:t>6</a:t>
                      </a:r>
                      <a:r>
                        <a:rPr sz="1800" spc="-15" baseline="-6944" dirty="0">
                          <a:latin typeface="Courier New"/>
                          <a:cs typeface="Courier New"/>
                        </a:rPr>
                        <a:t> </a:t>
                      </a:r>
                      <a:r>
                        <a:rPr sz="1800" spc="-50" dirty="0">
                          <a:latin typeface="Courier New"/>
                          <a:cs typeface="Courier New"/>
                        </a:rPr>
                        <a:t>}</a:t>
                      </a:r>
                      <a:endParaRPr sz="1800">
                        <a:latin typeface="Courier New"/>
                        <a:cs typeface="Courier New"/>
                      </a:endParaRPr>
                    </a:p>
                  </a:txBody>
                  <a:tcPr marL="0" marR="0" marT="0" marB="0">
                    <a:lnB w="12700">
                      <a:solidFill>
                        <a:srgbClr val="000000"/>
                      </a:solidFill>
                      <a:prstDash val="solid"/>
                    </a:lnB>
                  </a:tcPr>
                </a:tc>
                <a:extLst>
                  <a:ext uri="{0D108BD9-81ED-4DB2-BD59-A6C34878D82A}">
                    <a16:rowId xmlns:a16="http://schemas.microsoft.com/office/drawing/2014/main" val="10005"/>
                  </a:ext>
                </a:extLst>
              </a:tr>
              <a:tr h="311785">
                <a:tc>
                  <a:txBody>
                    <a:bodyPr/>
                    <a:lstStyle/>
                    <a:p>
                      <a:pPr marL="60960">
                        <a:lnSpc>
                          <a:spcPts val="1970"/>
                        </a:lnSpc>
                      </a:pPr>
                      <a:r>
                        <a:rPr sz="1800" baseline="-6944" dirty="0">
                          <a:latin typeface="Courier New"/>
                          <a:cs typeface="Courier New"/>
                        </a:rPr>
                        <a:t>6</a:t>
                      </a:r>
                      <a:r>
                        <a:rPr sz="1800" spc="-15" baseline="-6944" dirty="0">
                          <a:latin typeface="Courier New"/>
                          <a:cs typeface="Courier New"/>
                        </a:rPr>
                        <a:t> </a:t>
                      </a:r>
                      <a:r>
                        <a:rPr sz="1800" spc="-50" dirty="0">
                          <a:latin typeface="Courier New"/>
                          <a:cs typeface="Courier New"/>
                        </a:rPr>
                        <a:t>}</a:t>
                      </a:r>
                      <a:endParaRPr sz="1800">
                        <a:latin typeface="Courier New"/>
                        <a:cs typeface="Courier New"/>
                      </a:endParaRPr>
                    </a:p>
                  </a:txBody>
                  <a:tcPr marL="0" marR="0" marT="0" marB="0"/>
                </a:tc>
                <a:tc gridSpan="2">
                  <a:txBody>
                    <a:bodyPr/>
                    <a:lstStyle/>
                    <a:p>
                      <a:pPr>
                        <a:lnSpc>
                          <a:spcPct val="100000"/>
                        </a:lnSpc>
                      </a:pPr>
                      <a:endParaRPr sz="1900">
                        <a:latin typeface="Times New Roman"/>
                        <a:cs typeface="Times New Roman"/>
                      </a:endParaRPr>
                    </a:p>
                  </a:txBody>
                  <a:tcPr marL="0" marR="0" marT="0" marB="0"/>
                </a:tc>
                <a:tc hMerge="1">
                  <a:txBody>
                    <a:bodyPr/>
                    <a:lstStyle/>
                    <a:p>
                      <a:endParaRPr/>
                    </a:p>
                  </a:txBody>
                  <a:tcPr marL="0" marR="0" marT="0" marB="0"/>
                </a:tc>
                <a:tc>
                  <a:txBody>
                    <a:bodyPr/>
                    <a:lstStyle/>
                    <a:p>
                      <a:pPr>
                        <a:lnSpc>
                          <a:spcPct val="100000"/>
                        </a:lnSpc>
                      </a:pPr>
                      <a:endParaRPr sz="1800" dirty="0">
                        <a:latin typeface="Times New Roman"/>
                        <a:cs typeface="Times New Roman"/>
                      </a:endParaRPr>
                    </a:p>
                  </a:txBody>
                  <a:tcPr marL="0" marR="0" marT="0" marB="0">
                    <a:lnT w="12700">
                      <a:solidFill>
                        <a:srgbClr val="000000"/>
                      </a:solidFill>
                      <a:prstDash val="solid"/>
                    </a:lnT>
                  </a:tcPr>
                </a:tc>
                <a:extLst>
                  <a:ext uri="{0D108BD9-81ED-4DB2-BD59-A6C34878D82A}">
                    <a16:rowId xmlns:a16="http://schemas.microsoft.com/office/drawing/2014/main" val="10006"/>
                  </a:ext>
                </a:extLst>
              </a:tr>
            </a:tbl>
          </a:graphicData>
        </a:graphic>
      </p:graphicFrame>
      <p:sp>
        <p:nvSpPr>
          <p:cNvPr id="10" name="object 2">
            <a:extLst>
              <a:ext uri="{FF2B5EF4-FFF2-40B4-BE49-F238E27FC236}">
                <a16:creationId xmlns:a16="http://schemas.microsoft.com/office/drawing/2014/main" id="{21768329-9569-E9A6-C245-598B93EF1DE6}"/>
              </a:ext>
            </a:extLst>
          </p:cNvPr>
          <p:cNvSpPr txBox="1">
            <a:spLocks noGrp="1"/>
          </p:cNvSpPr>
          <p:nvPr>
            <p:ph type="title"/>
          </p:nvPr>
        </p:nvSpPr>
        <p:spPr>
          <a:xfrm>
            <a:off x="1320800" y="166203"/>
            <a:ext cx="9575800" cy="505267"/>
          </a:xfrm>
          <a:prstGeom prst="rect">
            <a:avLst/>
          </a:prstGeom>
        </p:spPr>
        <p:txBody>
          <a:bodyPr vert="horz" wrap="square" lIns="0" tIns="12700" rIns="0" bIns="0" numCol="1" rtlCol="0" anchor="ctr" anchorCtr="0" compatLnSpc="1">
            <a:prstTxWarp prst="textNoShape">
              <a:avLst/>
            </a:prstTxWarp>
            <a:spAutoFit/>
          </a:bodyPr>
          <a:lstStyle/>
          <a:p>
            <a:pPr marL="12700">
              <a:lnSpc>
                <a:spcPct val="100000"/>
              </a:lnSpc>
              <a:spcBef>
                <a:spcPts val="100"/>
              </a:spcBef>
            </a:pPr>
            <a:r>
              <a:rPr lang="en-US" altLang="zh-CN" dirty="0"/>
              <a:t>Quiz:</a:t>
            </a:r>
            <a:r>
              <a:rPr spc="-15" dirty="0"/>
              <a:t> </a:t>
            </a:r>
            <a:r>
              <a:rPr dirty="0"/>
              <a:t>Race </a:t>
            </a:r>
            <a:r>
              <a:rPr lang="en-GB" spc="-10" dirty="0"/>
              <a:t>C</a:t>
            </a:r>
            <a:r>
              <a:rPr spc="-10" dirty="0" err="1"/>
              <a:t>onditions</a:t>
            </a:r>
            <a:endParaRPr spc="-10" dirty="0"/>
          </a:p>
        </p:txBody>
      </p:sp>
      <p:sp>
        <p:nvSpPr>
          <p:cNvPr id="12" name="TextBox 11">
            <a:extLst>
              <a:ext uri="{FF2B5EF4-FFF2-40B4-BE49-F238E27FC236}">
                <a16:creationId xmlns:a16="http://schemas.microsoft.com/office/drawing/2014/main" id="{8AE8D395-FDB5-F247-2909-0AD0E267E192}"/>
              </a:ext>
            </a:extLst>
          </p:cNvPr>
          <p:cNvSpPr txBox="1"/>
          <p:nvPr/>
        </p:nvSpPr>
        <p:spPr>
          <a:xfrm>
            <a:off x="2564333" y="3011785"/>
            <a:ext cx="991529" cy="335989"/>
          </a:xfrm>
          <a:prstGeom prst="rect">
            <a:avLst/>
          </a:prstGeom>
          <a:noFill/>
        </p:spPr>
        <p:txBody>
          <a:bodyPr wrap="square">
            <a:spAutoFit/>
          </a:bodyPr>
          <a:lstStyle/>
          <a:p>
            <a:pPr marL="563245">
              <a:lnSpc>
                <a:spcPts val="1939"/>
              </a:lnSpc>
            </a:pPr>
            <a:r>
              <a:rPr lang="en-GB" sz="1800" b="0" spc="-25" dirty="0">
                <a:latin typeface="Arial MT"/>
                <a:cs typeface="Arial MT"/>
              </a:rPr>
              <a:t>t1:</a:t>
            </a:r>
            <a:endParaRPr lang="en-GB" sz="1800" b="0" dirty="0">
              <a:latin typeface="Arial MT"/>
              <a:cs typeface="Arial MT"/>
            </a:endParaRPr>
          </a:p>
        </p:txBody>
      </p:sp>
      <p:sp>
        <p:nvSpPr>
          <p:cNvPr id="16" name="Rectangle 15">
            <a:extLst>
              <a:ext uri="{FF2B5EF4-FFF2-40B4-BE49-F238E27FC236}">
                <a16:creationId xmlns:a16="http://schemas.microsoft.com/office/drawing/2014/main" id="{9D505AE8-F888-385F-C6E0-D5F093C46ECD}"/>
              </a:ext>
            </a:extLst>
          </p:cNvPr>
          <p:cNvSpPr/>
          <p:nvPr/>
        </p:nvSpPr>
        <p:spPr bwMode="auto">
          <a:xfrm>
            <a:off x="3156724" y="2971800"/>
            <a:ext cx="5878551" cy="2006541"/>
          </a:xfrm>
          <a:prstGeom prst="rect">
            <a:avLst/>
          </a:prstGeom>
          <a:noFill/>
          <a:ln w="127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SE" sz="1800" b="1" i="0" u="none" strike="noStrike" cap="none" normalizeH="0" baseline="0" dirty="0">
              <a:ln>
                <a:noFill/>
              </a:ln>
              <a:solidFill>
                <a:schemeClr val="tx1"/>
              </a:solidFill>
              <a:effectLst/>
              <a:latin typeface="Gill Sans Light"/>
            </a:endParaRPr>
          </a:p>
        </p:txBody>
      </p:sp>
    </p:spTree>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1320799" y="2714926"/>
            <a:ext cx="9347199" cy="727075"/>
          </a:xfrm>
          <a:prstGeom prst="rect">
            <a:avLst/>
          </a:prstGeom>
        </p:spPr>
        <p:txBody>
          <a:bodyPr vert="horz" wrap="square" lIns="0" tIns="36830" rIns="0" bIns="0" rtlCol="0">
            <a:spAutoFit/>
          </a:bodyPr>
          <a:lstStyle/>
          <a:p>
            <a:pPr marL="344170" marR="5080" indent="-332105">
              <a:lnSpc>
                <a:spcPts val="2700"/>
              </a:lnSpc>
              <a:spcBef>
                <a:spcPts val="290"/>
              </a:spcBef>
            </a:pPr>
            <a:r>
              <a:rPr lang="en-GB" sz="2350" b="0" dirty="0">
                <a:latin typeface="Gill Sans" panose="020B0502020104020203"/>
                <a:cs typeface="Arial MT"/>
              </a:rPr>
              <a:t>Q. </a:t>
            </a:r>
            <a:r>
              <a:rPr sz="2350" b="0" dirty="0">
                <a:latin typeface="Gill Sans" panose="020B0502020104020203"/>
                <a:cs typeface="Arial MT"/>
              </a:rPr>
              <a:t>Use</a:t>
            </a:r>
            <a:r>
              <a:rPr sz="2350" b="0" spc="-55" dirty="0">
                <a:latin typeface="Gill Sans" panose="020B0502020104020203"/>
                <a:cs typeface="Arial MT"/>
              </a:rPr>
              <a:t> </a:t>
            </a:r>
            <a:r>
              <a:rPr sz="2350" b="0" dirty="0">
                <a:latin typeface="Gill Sans" panose="020B0502020104020203"/>
                <a:cs typeface="Arial MT"/>
              </a:rPr>
              <a:t>semaphores</a:t>
            </a:r>
            <a:r>
              <a:rPr sz="2350" b="0" spc="-60" dirty="0">
                <a:latin typeface="Gill Sans" panose="020B0502020104020203"/>
                <a:cs typeface="Arial MT"/>
              </a:rPr>
              <a:t> </a:t>
            </a:r>
            <a:r>
              <a:rPr sz="2350" b="0" dirty="0">
                <a:latin typeface="Gill Sans" panose="020B0502020104020203"/>
                <a:cs typeface="Arial MT"/>
              </a:rPr>
              <a:t>and</a:t>
            </a:r>
            <a:r>
              <a:rPr sz="2350" b="0" spc="-55" dirty="0">
                <a:latin typeface="Gill Sans" panose="020B0502020104020203"/>
                <a:cs typeface="Arial MT"/>
              </a:rPr>
              <a:t> </a:t>
            </a:r>
            <a:r>
              <a:rPr sz="2350" b="0" dirty="0">
                <a:latin typeface="Gill Sans" panose="020B0502020104020203"/>
                <a:cs typeface="Arial MT"/>
              </a:rPr>
              <a:t>insert</a:t>
            </a:r>
            <a:r>
              <a:rPr sz="2350" b="0" spc="-60" dirty="0">
                <a:latin typeface="Gill Sans" panose="020B0502020104020203"/>
                <a:cs typeface="Arial MT"/>
              </a:rPr>
              <a:t> </a:t>
            </a:r>
            <a:r>
              <a:rPr sz="2350" b="0" dirty="0">
                <a:latin typeface="Gill Sans" panose="020B0502020104020203"/>
                <a:cs typeface="Arial MT"/>
              </a:rPr>
              <a:t>wait/signal</a:t>
            </a:r>
            <a:r>
              <a:rPr sz="2350" b="0" spc="-55" dirty="0">
                <a:latin typeface="Gill Sans" panose="020B0502020104020203"/>
                <a:cs typeface="Arial MT"/>
              </a:rPr>
              <a:t> </a:t>
            </a:r>
            <a:r>
              <a:rPr sz="2350" b="0" dirty="0">
                <a:latin typeface="Gill Sans" panose="020B0502020104020203"/>
                <a:cs typeface="Arial MT"/>
              </a:rPr>
              <a:t>calls</a:t>
            </a:r>
            <a:r>
              <a:rPr sz="2350" b="0" spc="-60" dirty="0">
                <a:latin typeface="Gill Sans" panose="020B0502020104020203"/>
                <a:cs typeface="Arial MT"/>
              </a:rPr>
              <a:t> </a:t>
            </a:r>
            <a:r>
              <a:rPr sz="2350" b="0" dirty="0">
                <a:latin typeface="Gill Sans" panose="020B0502020104020203"/>
                <a:cs typeface="Arial MT"/>
              </a:rPr>
              <a:t>into</a:t>
            </a:r>
            <a:r>
              <a:rPr sz="2350" b="0" spc="-55" dirty="0">
                <a:latin typeface="Gill Sans" panose="020B0502020104020203"/>
                <a:cs typeface="Arial MT"/>
              </a:rPr>
              <a:t> </a:t>
            </a:r>
            <a:r>
              <a:rPr sz="2350" b="0" dirty="0">
                <a:latin typeface="Gill Sans" panose="020B0502020104020203"/>
                <a:cs typeface="Arial MT"/>
              </a:rPr>
              <a:t>the</a:t>
            </a:r>
            <a:r>
              <a:rPr sz="2350" b="0" spc="-60" dirty="0">
                <a:latin typeface="Gill Sans" panose="020B0502020104020203"/>
                <a:cs typeface="Arial MT"/>
              </a:rPr>
              <a:t> </a:t>
            </a:r>
            <a:r>
              <a:rPr sz="2350" b="0" spc="-25" dirty="0">
                <a:latin typeface="Gill Sans" panose="020B0502020104020203"/>
                <a:cs typeface="Arial MT"/>
              </a:rPr>
              <a:t>two </a:t>
            </a:r>
            <a:r>
              <a:rPr sz="2350" b="0" dirty="0">
                <a:latin typeface="Gill Sans" panose="020B0502020104020203"/>
                <a:cs typeface="Arial MT"/>
              </a:rPr>
              <a:t>threads</a:t>
            </a:r>
            <a:r>
              <a:rPr sz="2350" b="0" spc="-45" dirty="0">
                <a:latin typeface="Gill Sans" panose="020B0502020104020203"/>
                <a:cs typeface="Arial MT"/>
              </a:rPr>
              <a:t> </a:t>
            </a:r>
            <a:r>
              <a:rPr sz="2350" b="0" dirty="0">
                <a:latin typeface="Gill Sans" panose="020B0502020104020203"/>
                <a:cs typeface="Arial MT"/>
              </a:rPr>
              <a:t>so</a:t>
            </a:r>
            <a:r>
              <a:rPr sz="2350" b="0" spc="-45" dirty="0">
                <a:latin typeface="Gill Sans" panose="020B0502020104020203"/>
                <a:cs typeface="Arial MT"/>
              </a:rPr>
              <a:t> </a:t>
            </a:r>
            <a:r>
              <a:rPr sz="2350" b="0" dirty="0">
                <a:latin typeface="Gill Sans" panose="020B0502020104020203"/>
                <a:cs typeface="Arial MT"/>
              </a:rPr>
              <a:t>that</a:t>
            </a:r>
            <a:r>
              <a:rPr sz="2350" b="0" spc="-45" dirty="0">
                <a:latin typeface="Gill Sans" panose="020B0502020104020203"/>
                <a:cs typeface="Arial MT"/>
              </a:rPr>
              <a:t> </a:t>
            </a:r>
            <a:r>
              <a:rPr sz="2350" b="0" dirty="0">
                <a:latin typeface="Gill Sans" panose="020B0502020104020203"/>
                <a:cs typeface="Arial MT"/>
              </a:rPr>
              <a:t>only</a:t>
            </a:r>
            <a:r>
              <a:rPr sz="2350" b="0" spc="-45" dirty="0">
                <a:latin typeface="Gill Sans" panose="020B0502020104020203"/>
                <a:cs typeface="Arial MT"/>
              </a:rPr>
              <a:t> </a:t>
            </a:r>
            <a:r>
              <a:rPr sz="2350" b="0" dirty="0">
                <a:latin typeface="Gill Sans" panose="020B0502020104020203"/>
                <a:cs typeface="Arial MT"/>
              </a:rPr>
              <a:t>“wordle”</a:t>
            </a:r>
            <a:r>
              <a:rPr sz="2350" b="0" spc="-40" dirty="0">
                <a:latin typeface="Gill Sans" panose="020B0502020104020203"/>
                <a:cs typeface="Arial MT"/>
              </a:rPr>
              <a:t> </a:t>
            </a:r>
            <a:r>
              <a:rPr sz="2350" b="0" dirty="0">
                <a:latin typeface="Gill Sans" panose="020B0502020104020203"/>
                <a:cs typeface="Arial MT"/>
              </a:rPr>
              <a:t>is</a:t>
            </a:r>
            <a:r>
              <a:rPr sz="2350" b="0" spc="-45" dirty="0">
                <a:latin typeface="Gill Sans" panose="020B0502020104020203"/>
                <a:cs typeface="Arial MT"/>
              </a:rPr>
              <a:t> </a:t>
            </a:r>
            <a:r>
              <a:rPr sz="2350" b="0" spc="-10" dirty="0">
                <a:latin typeface="Gill Sans" panose="020B0502020104020203"/>
                <a:cs typeface="Arial MT"/>
              </a:rPr>
              <a:t>printed.</a:t>
            </a:r>
            <a:endParaRPr sz="2350" b="0" dirty="0">
              <a:latin typeface="Gill Sans" panose="020B0502020104020203"/>
              <a:cs typeface="Arial MT"/>
            </a:endParaRPr>
          </a:p>
        </p:txBody>
      </p:sp>
      <p:sp>
        <p:nvSpPr>
          <p:cNvPr id="4" name="object 4"/>
          <p:cNvSpPr/>
          <p:nvPr/>
        </p:nvSpPr>
        <p:spPr>
          <a:xfrm>
            <a:off x="3399007" y="1029834"/>
            <a:ext cx="2266315" cy="1120140"/>
          </a:xfrm>
          <a:custGeom>
            <a:avLst/>
            <a:gdLst/>
            <a:ahLst/>
            <a:cxnLst/>
            <a:rect l="l" t="t" r="r" b="b"/>
            <a:pathLst>
              <a:path w="2266315" h="1120139">
                <a:moveTo>
                  <a:pt x="0" y="0"/>
                </a:moveTo>
                <a:lnTo>
                  <a:pt x="2266029" y="0"/>
                </a:lnTo>
                <a:lnTo>
                  <a:pt x="2266029" y="1120140"/>
                </a:lnTo>
                <a:lnTo>
                  <a:pt x="0" y="1120140"/>
                </a:lnTo>
                <a:lnTo>
                  <a:pt x="0" y="0"/>
                </a:lnTo>
                <a:close/>
              </a:path>
            </a:pathLst>
          </a:custGeom>
          <a:ln w="12700">
            <a:solidFill>
              <a:srgbClr val="000000"/>
            </a:solidFill>
          </a:ln>
        </p:spPr>
        <p:txBody>
          <a:bodyPr wrap="square" lIns="0" tIns="0" rIns="0" bIns="0" rtlCol="0"/>
          <a:lstStyle/>
          <a:p>
            <a:endParaRPr/>
          </a:p>
        </p:txBody>
      </p:sp>
      <p:graphicFrame>
        <p:nvGraphicFramePr>
          <p:cNvPr id="5" name="object 5"/>
          <p:cNvGraphicFramePr>
            <a:graphicFrameLocks noGrp="1"/>
          </p:cNvGraphicFramePr>
          <p:nvPr/>
        </p:nvGraphicFramePr>
        <p:xfrm>
          <a:off x="3399006" y="1029835"/>
          <a:ext cx="5572757" cy="1627505"/>
        </p:xfrm>
        <a:graphic>
          <a:graphicData uri="http://schemas.openxmlformats.org/drawingml/2006/table">
            <a:tbl>
              <a:tblPr firstRow="1" bandRow="1">
                <a:tableStyleId>{2D5ABB26-0587-4C30-8999-92F81FD0307C}</a:tableStyleId>
              </a:tblPr>
              <a:tblGrid>
                <a:gridCol w="463550">
                  <a:extLst>
                    <a:ext uri="{9D8B030D-6E8A-4147-A177-3AD203B41FA5}">
                      <a16:colId xmlns:a16="http://schemas.microsoft.com/office/drawing/2014/main" val="20000"/>
                    </a:ext>
                  </a:extLst>
                </a:gridCol>
                <a:gridCol w="1802130">
                  <a:extLst>
                    <a:ext uri="{9D8B030D-6E8A-4147-A177-3AD203B41FA5}">
                      <a16:colId xmlns:a16="http://schemas.microsoft.com/office/drawing/2014/main" val="20001"/>
                    </a:ext>
                  </a:extLst>
                </a:gridCol>
                <a:gridCol w="949959">
                  <a:extLst>
                    <a:ext uri="{9D8B030D-6E8A-4147-A177-3AD203B41FA5}">
                      <a16:colId xmlns:a16="http://schemas.microsoft.com/office/drawing/2014/main" val="20002"/>
                    </a:ext>
                  </a:extLst>
                </a:gridCol>
                <a:gridCol w="440689">
                  <a:extLst>
                    <a:ext uri="{9D8B030D-6E8A-4147-A177-3AD203B41FA5}">
                      <a16:colId xmlns:a16="http://schemas.microsoft.com/office/drawing/2014/main" val="20003"/>
                    </a:ext>
                  </a:extLst>
                </a:gridCol>
                <a:gridCol w="1916429">
                  <a:extLst>
                    <a:ext uri="{9D8B030D-6E8A-4147-A177-3AD203B41FA5}">
                      <a16:colId xmlns:a16="http://schemas.microsoft.com/office/drawing/2014/main" val="20004"/>
                    </a:ext>
                  </a:extLst>
                </a:gridCol>
              </a:tblGrid>
              <a:tr h="304165">
                <a:tc gridSpan="2">
                  <a:txBody>
                    <a:bodyPr/>
                    <a:lstStyle/>
                    <a:p>
                      <a:pPr marL="52069">
                        <a:lnSpc>
                          <a:spcPts val="2080"/>
                        </a:lnSpc>
                        <a:spcBef>
                          <a:spcPts val="215"/>
                        </a:spcBef>
                        <a:tabLst>
                          <a:tab pos="783590" algn="l"/>
                          <a:tab pos="1469390" algn="l"/>
                        </a:tabLst>
                      </a:pPr>
                      <a:r>
                        <a:rPr sz="1800" baseline="-6944" dirty="0">
                          <a:latin typeface="Courier New"/>
                          <a:cs typeface="Courier New"/>
                        </a:rPr>
                        <a:t>1</a:t>
                      </a:r>
                      <a:r>
                        <a:rPr sz="1800" spc="-15" baseline="-6944" dirty="0">
                          <a:latin typeface="Courier New"/>
                          <a:cs typeface="Courier New"/>
                        </a:rPr>
                        <a:t> </a:t>
                      </a:r>
                      <a:r>
                        <a:rPr sz="1800" spc="-25" dirty="0">
                          <a:latin typeface="Courier New"/>
                          <a:cs typeface="Courier New"/>
                        </a:rPr>
                        <a:t>int</a:t>
                      </a:r>
                      <a:r>
                        <a:rPr sz="1800" dirty="0">
                          <a:latin typeface="Courier New"/>
                          <a:cs typeface="Courier New"/>
                        </a:rPr>
                        <a:t>	</a:t>
                      </a:r>
                      <a:r>
                        <a:rPr sz="1800" spc="-20" dirty="0">
                          <a:latin typeface="Courier New"/>
                          <a:cs typeface="Courier New"/>
                        </a:rPr>
                        <a:t>t1()</a:t>
                      </a:r>
                      <a:r>
                        <a:rPr sz="1800" dirty="0">
                          <a:latin typeface="Courier New"/>
                          <a:cs typeface="Courier New"/>
                        </a:rPr>
                        <a:t>	</a:t>
                      </a:r>
                      <a:r>
                        <a:rPr sz="1800" spc="-50" dirty="0">
                          <a:latin typeface="Courier New"/>
                          <a:cs typeface="Courier New"/>
                        </a:rPr>
                        <a:t>{</a:t>
                      </a:r>
                      <a:endParaRPr sz="1800">
                        <a:latin typeface="Courier New"/>
                        <a:cs typeface="Courier New"/>
                      </a:endParaRPr>
                    </a:p>
                  </a:txBody>
                  <a:tcPr marL="0" marR="0" marT="27305" marB="0"/>
                </a:tc>
                <a:tc hMerge="1">
                  <a:txBody>
                    <a:bodyPr/>
                    <a:lstStyle/>
                    <a:p>
                      <a:endParaRPr/>
                    </a:p>
                  </a:txBody>
                  <a:tcPr marL="0" marR="0" marT="0" marB="0"/>
                </a:tc>
                <a:tc>
                  <a:txBody>
                    <a:bodyPr/>
                    <a:lstStyle/>
                    <a:p>
                      <a:pPr marL="574040">
                        <a:lnSpc>
                          <a:spcPct val="100000"/>
                        </a:lnSpc>
                        <a:spcBef>
                          <a:spcPts val="25"/>
                        </a:spcBef>
                      </a:pPr>
                      <a:r>
                        <a:rPr sz="1800" spc="-25" dirty="0">
                          <a:latin typeface="Arial MT"/>
                          <a:cs typeface="Arial MT"/>
                        </a:rPr>
                        <a:t>t2:</a:t>
                      </a:r>
                      <a:endParaRPr sz="1800" dirty="0">
                        <a:latin typeface="Arial MT"/>
                        <a:cs typeface="Arial MT"/>
                      </a:endParaRPr>
                    </a:p>
                  </a:txBody>
                  <a:tcPr marL="0" marR="0" marT="3175" marB="0">
                    <a:lnR w="12700">
                      <a:solidFill>
                        <a:srgbClr val="000000"/>
                      </a:solidFill>
                      <a:prstDash val="solid"/>
                    </a:lnR>
                  </a:tcPr>
                </a:tc>
                <a:tc gridSpan="2">
                  <a:txBody>
                    <a:bodyPr/>
                    <a:lstStyle/>
                    <a:p>
                      <a:pPr marL="52069">
                        <a:lnSpc>
                          <a:spcPts val="2080"/>
                        </a:lnSpc>
                        <a:spcBef>
                          <a:spcPts val="215"/>
                        </a:spcBef>
                        <a:tabLst>
                          <a:tab pos="783590" algn="l"/>
                          <a:tab pos="1469390" algn="l"/>
                        </a:tabLst>
                      </a:pPr>
                      <a:r>
                        <a:rPr sz="1800" baseline="-6944" dirty="0">
                          <a:latin typeface="Courier New"/>
                          <a:cs typeface="Courier New"/>
                        </a:rPr>
                        <a:t>1</a:t>
                      </a:r>
                      <a:r>
                        <a:rPr sz="1800" spc="-15" baseline="-6944" dirty="0">
                          <a:latin typeface="Courier New"/>
                          <a:cs typeface="Courier New"/>
                        </a:rPr>
                        <a:t> </a:t>
                      </a:r>
                      <a:r>
                        <a:rPr sz="1800" spc="-25" dirty="0">
                          <a:latin typeface="Courier New"/>
                          <a:cs typeface="Courier New"/>
                        </a:rPr>
                        <a:t>int</a:t>
                      </a:r>
                      <a:r>
                        <a:rPr sz="1800" dirty="0">
                          <a:latin typeface="Courier New"/>
                          <a:cs typeface="Courier New"/>
                        </a:rPr>
                        <a:t>	</a:t>
                      </a:r>
                      <a:r>
                        <a:rPr sz="1800" spc="-20" dirty="0">
                          <a:latin typeface="Courier New"/>
                          <a:cs typeface="Courier New"/>
                        </a:rPr>
                        <a:t>t2()</a:t>
                      </a:r>
                      <a:r>
                        <a:rPr sz="1800" dirty="0">
                          <a:latin typeface="Courier New"/>
                          <a:cs typeface="Courier New"/>
                        </a:rPr>
                        <a:t>	</a:t>
                      </a:r>
                      <a:r>
                        <a:rPr sz="1800" spc="-50" dirty="0">
                          <a:latin typeface="Courier New"/>
                          <a:cs typeface="Courier New"/>
                        </a:rPr>
                        <a:t>{</a:t>
                      </a:r>
                      <a:endParaRPr sz="1800">
                        <a:latin typeface="Courier New"/>
                        <a:cs typeface="Courier New"/>
                      </a:endParaRPr>
                    </a:p>
                  </a:txBody>
                  <a:tcPr marL="0" marR="0" marT="27305" marB="0">
                    <a:lnL w="12700">
                      <a:solidFill>
                        <a:srgbClr val="000000"/>
                      </a:solidFill>
                      <a:prstDash val="solid"/>
                    </a:lnL>
                    <a:lnR w="12700">
                      <a:solidFill>
                        <a:srgbClr val="000000"/>
                      </a:solidFill>
                      <a:prstDash val="solid"/>
                    </a:lnR>
                    <a:lnT w="12700">
                      <a:solidFill>
                        <a:srgbClr val="000000"/>
                      </a:solidFill>
                      <a:prstDash val="solid"/>
                    </a:lnT>
                  </a:tcPr>
                </a:tc>
                <a:tc hMerge="1">
                  <a:txBody>
                    <a:bodyPr/>
                    <a:lstStyle/>
                    <a:p>
                      <a:endParaRPr/>
                    </a:p>
                  </a:txBody>
                  <a:tcPr marL="0" marR="0" marT="0" marB="0"/>
                </a:tc>
                <a:extLst>
                  <a:ext uri="{0D108BD9-81ED-4DB2-BD59-A6C34878D82A}">
                    <a16:rowId xmlns:a16="http://schemas.microsoft.com/office/drawing/2014/main" val="10000"/>
                  </a:ext>
                </a:extLst>
              </a:tr>
              <a:tr h="254000">
                <a:tc>
                  <a:txBody>
                    <a:bodyPr/>
                    <a:lstStyle/>
                    <a:p>
                      <a:pPr marL="52069">
                        <a:lnSpc>
                          <a:spcPts val="1350"/>
                        </a:lnSpc>
                        <a:spcBef>
                          <a:spcPts val="550"/>
                        </a:spcBef>
                      </a:pPr>
                      <a:r>
                        <a:rPr sz="1200" spc="-50" dirty="0">
                          <a:latin typeface="Courier New"/>
                          <a:cs typeface="Courier New"/>
                        </a:rPr>
                        <a:t>2</a:t>
                      </a:r>
                      <a:endParaRPr sz="1200">
                        <a:latin typeface="Courier New"/>
                        <a:cs typeface="Courier New"/>
                      </a:endParaRPr>
                    </a:p>
                  </a:txBody>
                  <a:tcPr marL="0" marR="0" marT="69850" marB="0"/>
                </a:tc>
                <a:tc>
                  <a:txBody>
                    <a:bodyPr/>
                    <a:lstStyle/>
                    <a:p>
                      <a:pPr marL="26670" algn="ctr">
                        <a:lnSpc>
                          <a:spcPts val="1900"/>
                        </a:lnSpc>
                      </a:pPr>
                      <a:r>
                        <a:rPr sz="1800" spc="-10" dirty="0">
                          <a:latin typeface="Courier New"/>
                          <a:cs typeface="Courier New"/>
                        </a:rPr>
                        <a:t>printf("w");</a:t>
                      </a:r>
                      <a:endParaRPr sz="1800">
                        <a:latin typeface="Courier New"/>
                        <a:cs typeface="Courier New"/>
                      </a:endParaRPr>
                    </a:p>
                  </a:txBody>
                  <a:tcPr marL="0" marR="0" marT="0" marB="0"/>
                </a:tc>
                <a:tc>
                  <a:txBody>
                    <a:bodyPr/>
                    <a:lstStyle/>
                    <a:p>
                      <a:pPr>
                        <a:lnSpc>
                          <a:spcPct val="100000"/>
                        </a:lnSpc>
                      </a:pPr>
                      <a:endParaRPr sz="1500">
                        <a:latin typeface="Times New Roman"/>
                        <a:cs typeface="Times New Roman"/>
                      </a:endParaRPr>
                    </a:p>
                  </a:txBody>
                  <a:tcPr marL="0" marR="0" marT="0" marB="0">
                    <a:lnR w="12700">
                      <a:solidFill>
                        <a:srgbClr val="000000"/>
                      </a:solidFill>
                      <a:prstDash val="solid"/>
                    </a:lnR>
                  </a:tcPr>
                </a:tc>
                <a:tc>
                  <a:txBody>
                    <a:bodyPr/>
                    <a:lstStyle/>
                    <a:p>
                      <a:pPr marL="52069">
                        <a:lnSpc>
                          <a:spcPts val="1350"/>
                        </a:lnSpc>
                        <a:spcBef>
                          <a:spcPts val="550"/>
                        </a:spcBef>
                      </a:pPr>
                      <a:r>
                        <a:rPr sz="1200" spc="-50" dirty="0">
                          <a:latin typeface="Courier New"/>
                          <a:cs typeface="Courier New"/>
                        </a:rPr>
                        <a:t>2</a:t>
                      </a:r>
                      <a:endParaRPr sz="1200">
                        <a:latin typeface="Courier New"/>
                        <a:cs typeface="Courier New"/>
                      </a:endParaRPr>
                    </a:p>
                  </a:txBody>
                  <a:tcPr marL="0" marR="0" marT="69850" marB="0">
                    <a:lnL w="12700">
                      <a:solidFill>
                        <a:srgbClr val="000000"/>
                      </a:solidFill>
                      <a:prstDash val="solid"/>
                    </a:lnL>
                  </a:tcPr>
                </a:tc>
                <a:tc>
                  <a:txBody>
                    <a:bodyPr/>
                    <a:lstStyle/>
                    <a:p>
                      <a:pPr marL="68580">
                        <a:lnSpc>
                          <a:spcPts val="1900"/>
                        </a:lnSpc>
                      </a:pPr>
                      <a:r>
                        <a:rPr sz="1800" spc="-10" dirty="0">
                          <a:latin typeface="Courier New"/>
                          <a:cs typeface="Courier New"/>
                        </a:rPr>
                        <a:t>printf("o");</a:t>
                      </a:r>
                      <a:endParaRPr sz="1800">
                        <a:latin typeface="Courier New"/>
                        <a:cs typeface="Courier New"/>
                      </a:endParaRPr>
                    </a:p>
                  </a:txBody>
                  <a:tcPr marL="0" marR="0" marT="0" marB="0">
                    <a:lnR w="12700">
                      <a:solidFill>
                        <a:srgbClr val="000000"/>
                      </a:solidFill>
                      <a:prstDash val="solid"/>
                    </a:lnR>
                  </a:tcPr>
                </a:tc>
                <a:extLst>
                  <a:ext uri="{0D108BD9-81ED-4DB2-BD59-A6C34878D82A}">
                    <a16:rowId xmlns:a16="http://schemas.microsoft.com/office/drawing/2014/main" val="10001"/>
                  </a:ext>
                </a:extLst>
              </a:tr>
              <a:tr h="254000">
                <a:tc>
                  <a:txBody>
                    <a:bodyPr/>
                    <a:lstStyle/>
                    <a:p>
                      <a:pPr marL="52069">
                        <a:lnSpc>
                          <a:spcPts val="1350"/>
                        </a:lnSpc>
                        <a:spcBef>
                          <a:spcPts val="550"/>
                        </a:spcBef>
                      </a:pPr>
                      <a:r>
                        <a:rPr sz="1200" spc="-50" dirty="0">
                          <a:latin typeface="Courier New"/>
                          <a:cs typeface="Courier New"/>
                        </a:rPr>
                        <a:t>3</a:t>
                      </a:r>
                      <a:endParaRPr sz="1200">
                        <a:latin typeface="Courier New"/>
                        <a:cs typeface="Courier New"/>
                      </a:endParaRPr>
                    </a:p>
                  </a:txBody>
                  <a:tcPr marL="0" marR="0" marT="69850" marB="0"/>
                </a:tc>
                <a:tc>
                  <a:txBody>
                    <a:bodyPr/>
                    <a:lstStyle/>
                    <a:p>
                      <a:pPr marL="26670" algn="ctr">
                        <a:lnSpc>
                          <a:spcPts val="1900"/>
                        </a:lnSpc>
                      </a:pPr>
                      <a:r>
                        <a:rPr sz="1800" spc="-10" dirty="0">
                          <a:latin typeface="Courier New"/>
                          <a:cs typeface="Courier New"/>
                        </a:rPr>
                        <a:t>printf("d");</a:t>
                      </a:r>
                      <a:endParaRPr sz="1800">
                        <a:latin typeface="Courier New"/>
                        <a:cs typeface="Courier New"/>
                      </a:endParaRPr>
                    </a:p>
                  </a:txBody>
                  <a:tcPr marL="0" marR="0" marT="0" marB="0"/>
                </a:tc>
                <a:tc>
                  <a:txBody>
                    <a:bodyPr/>
                    <a:lstStyle/>
                    <a:p>
                      <a:pPr>
                        <a:lnSpc>
                          <a:spcPct val="100000"/>
                        </a:lnSpc>
                      </a:pPr>
                      <a:endParaRPr sz="1500">
                        <a:latin typeface="Times New Roman"/>
                        <a:cs typeface="Times New Roman"/>
                      </a:endParaRPr>
                    </a:p>
                  </a:txBody>
                  <a:tcPr marL="0" marR="0" marT="0" marB="0">
                    <a:lnR w="12700">
                      <a:solidFill>
                        <a:srgbClr val="000000"/>
                      </a:solidFill>
                      <a:prstDash val="solid"/>
                    </a:lnR>
                  </a:tcPr>
                </a:tc>
                <a:tc>
                  <a:txBody>
                    <a:bodyPr/>
                    <a:lstStyle/>
                    <a:p>
                      <a:pPr marL="52069">
                        <a:lnSpc>
                          <a:spcPts val="1350"/>
                        </a:lnSpc>
                        <a:spcBef>
                          <a:spcPts val="550"/>
                        </a:spcBef>
                      </a:pPr>
                      <a:r>
                        <a:rPr sz="1200" spc="-50" dirty="0">
                          <a:latin typeface="Courier New"/>
                          <a:cs typeface="Courier New"/>
                        </a:rPr>
                        <a:t>3</a:t>
                      </a:r>
                      <a:endParaRPr sz="1200">
                        <a:latin typeface="Courier New"/>
                        <a:cs typeface="Courier New"/>
                      </a:endParaRPr>
                    </a:p>
                  </a:txBody>
                  <a:tcPr marL="0" marR="0" marT="69850" marB="0">
                    <a:lnL w="12700">
                      <a:solidFill>
                        <a:srgbClr val="000000"/>
                      </a:solidFill>
                      <a:prstDash val="solid"/>
                    </a:lnL>
                  </a:tcPr>
                </a:tc>
                <a:tc>
                  <a:txBody>
                    <a:bodyPr/>
                    <a:lstStyle/>
                    <a:p>
                      <a:pPr marL="68580">
                        <a:lnSpc>
                          <a:spcPts val="1900"/>
                        </a:lnSpc>
                      </a:pPr>
                      <a:r>
                        <a:rPr sz="1800" spc="-10" dirty="0">
                          <a:latin typeface="Courier New"/>
                          <a:cs typeface="Courier New"/>
                        </a:rPr>
                        <a:t>printf("r");</a:t>
                      </a:r>
                      <a:endParaRPr sz="1800">
                        <a:latin typeface="Courier New"/>
                        <a:cs typeface="Courier New"/>
                      </a:endParaRPr>
                    </a:p>
                  </a:txBody>
                  <a:tcPr marL="0" marR="0" marT="0" marB="0">
                    <a:lnR w="12700">
                      <a:solidFill>
                        <a:srgbClr val="000000"/>
                      </a:solidFill>
                      <a:prstDash val="solid"/>
                    </a:lnR>
                  </a:tcPr>
                </a:tc>
                <a:extLst>
                  <a:ext uri="{0D108BD9-81ED-4DB2-BD59-A6C34878D82A}">
                    <a16:rowId xmlns:a16="http://schemas.microsoft.com/office/drawing/2014/main" val="10002"/>
                  </a:ext>
                </a:extLst>
              </a:tr>
              <a:tr h="254000">
                <a:tc>
                  <a:txBody>
                    <a:bodyPr/>
                    <a:lstStyle/>
                    <a:p>
                      <a:pPr marL="52069">
                        <a:lnSpc>
                          <a:spcPts val="1900"/>
                        </a:lnSpc>
                      </a:pPr>
                      <a:r>
                        <a:rPr sz="1800" baseline="-6944" dirty="0">
                          <a:latin typeface="Courier New"/>
                          <a:cs typeface="Courier New"/>
                        </a:rPr>
                        <a:t>4</a:t>
                      </a:r>
                      <a:r>
                        <a:rPr sz="1800" spc="-15" baseline="-6944" dirty="0">
                          <a:latin typeface="Courier New"/>
                          <a:cs typeface="Courier New"/>
                        </a:rPr>
                        <a:t> </a:t>
                      </a:r>
                      <a:r>
                        <a:rPr sz="1800" spc="-50" dirty="0">
                          <a:latin typeface="Courier New"/>
                          <a:cs typeface="Courier New"/>
                        </a:rPr>
                        <a:t>}</a:t>
                      </a:r>
                      <a:endParaRPr sz="1800">
                        <a:latin typeface="Courier New"/>
                        <a:cs typeface="Courier New"/>
                      </a:endParaRPr>
                    </a:p>
                  </a:txBody>
                  <a:tcPr marL="0" marR="0" marT="0" marB="0"/>
                </a:tc>
                <a:tc>
                  <a:txBody>
                    <a:bodyPr/>
                    <a:lstStyle/>
                    <a:p>
                      <a:pPr>
                        <a:lnSpc>
                          <a:spcPct val="100000"/>
                        </a:lnSpc>
                      </a:pPr>
                      <a:endParaRPr sz="1500">
                        <a:latin typeface="Times New Roman"/>
                        <a:cs typeface="Times New Roman"/>
                      </a:endParaRPr>
                    </a:p>
                  </a:txBody>
                  <a:tcPr marL="0" marR="0" marT="0" marB="0"/>
                </a:tc>
                <a:tc>
                  <a:txBody>
                    <a:bodyPr/>
                    <a:lstStyle/>
                    <a:p>
                      <a:pPr>
                        <a:lnSpc>
                          <a:spcPct val="100000"/>
                        </a:lnSpc>
                      </a:pPr>
                      <a:endParaRPr sz="1500">
                        <a:latin typeface="Times New Roman"/>
                        <a:cs typeface="Times New Roman"/>
                      </a:endParaRPr>
                    </a:p>
                  </a:txBody>
                  <a:tcPr marL="0" marR="0" marT="0" marB="0">
                    <a:lnR w="12700">
                      <a:solidFill>
                        <a:srgbClr val="000000"/>
                      </a:solidFill>
                      <a:prstDash val="solid"/>
                    </a:lnR>
                  </a:tcPr>
                </a:tc>
                <a:tc>
                  <a:txBody>
                    <a:bodyPr/>
                    <a:lstStyle/>
                    <a:p>
                      <a:pPr marL="52069">
                        <a:lnSpc>
                          <a:spcPts val="1350"/>
                        </a:lnSpc>
                        <a:spcBef>
                          <a:spcPts val="550"/>
                        </a:spcBef>
                      </a:pPr>
                      <a:r>
                        <a:rPr sz="1200" spc="-50" dirty="0">
                          <a:latin typeface="Courier New"/>
                          <a:cs typeface="Courier New"/>
                        </a:rPr>
                        <a:t>4</a:t>
                      </a:r>
                      <a:endParaRPr sz="1200">
                        <a:latin typeface="Courier New"/>
                        <a:cs typeface="Courier New"/>
                      </a:endParaRPr>
                    </a:p>
                  </a:txBody>
                  <a:tcPr marL="0" marR="0" marT="69850" marB="0">
                    <a:lnL w="12700">
                      <a:solidFill>
                        <a:srgbClr val="000000"/>
                      </a:solidFill>
                      <a:prstDash val="solid"/>
                    </a:lnL>
                  </a:tcPr>
                </a:tc>
                <a:tc>
                  <a:txBody>
                    <a:bodyPr/>
                    <a:lstStyle/>
                    <a:p>
                      <a:pPr marL="68580">
                        <a:lnSpc>
                          <a:spcPts val="1900"/>
                        </a:lnSpc>
                      </a:pPr>
                      <a:r>
                        <a:rPr sz="1800" spc="-10" dirty="0">
                          <a:latin typeface="Courier New"/>
                          <a:cs typeface="Courier New"/>
                        </a:rPr>
                        <a:t>printf("l");</a:t>
                      </a:r>
                      <a:endParaRPr sz="1800">
                        <a:latin typeface="Courier New"/>
                        <a:cs typeface="Courier New"/>
                      </a:endParaRPr>
                    </a:p>
                  </a:txBody>
                  <a:tcPr marL="0" marR="0" marT="0" marB="0">
                    <a:lnR w="12700">
                      <a:solidFill>
                        <a:srgbClr val="000000"/>
                      </a:solidFill>
                      <a:prstDash val="solid"/>
                    </a:lnR>
                  </a:tcPr>
                </a:tc>
                <a:extLst>
                  <a:ext uri="{0D108BD9-81ED-4DB2-BD59-A6C34878D82A}">
                    <a16:rowId xmlns:a16="http://schemas.microsoft.com/office/drawing/2014/main" val="10003"/>
                  </a:ext>
                </a:extLst>
              </a:tr>
              <a:tr h="561340">
                <a:tc>
                  <a:txBody>
                    <a:bodyPr/>
                    <a:lstStyle/>
                    <a:p>
                      <a:pPr>
                        <a:lnSpc>
                          <a:spcPct val="100000"/>
                        </a:lnSpc>
                      </a:pPr>
                      <a:endParaRPr sz="1800">
                        <a:latin typeface="Times New Roman"/>
                        <a:cs typeface="Times New Roman"/>
                      </a:endParaRPr>
                    </a:p>
                  </a:txBody>
                  <a:tcPr marL="0" marR="0" marT="0" marB="0"/>
                </a:tc>
                <a:tc>
                  <a:txBody>
                    <a:bodyPr/>
                    <a:lstStyle/>
                    <a:p>
                      <a:pPr>
                        <a:lnSpc>
                          <a:spcPct val="100000"/>
                        </a:lnSpc>
                      </a:pPr>
                      <a:endParaRPr sz="1800">
                        <a:latin typeface="Times New Roman"/>
                        <a:cs typeface="Times New Roman"/>
                      </a:endParaRPr>
                    </a:p>
                  </a:txBody>
                  <a:tcPr marL="0" marR="0" marT="0" marB="0"/>
                </a:tc>
                <a:tc>
                  <a:txBody>
                    <a:bodyPr/>
                    <a:lstStyle/>
                    <a:p>
                      <a:pPr>
                        <a:lnSpc>
                          <a:spcPct val="100000"/>
                        </a:lnSpc>
                      </a:pPr>
                      <a:endParaRPr sz="1800">
                        <a:latin typeface="Times New Roman"/>
                        <a:cs typeface="Times New Roman"/>
                      </a:endParaRPr>
                    </a:p>
                  </a:txBody>
                  <a:tcPr marL="0" marR="0" marT="0" marB="0">
                    <a:lnR w="12700">
                      <a:solidFill>
                        <a:srgbClr val="000000"/>
                      </a:solidFill>
                      <a:prstDash val="solid"/>
                    </a:lnR>
                  </a:tcPr>
                </a:tc>
                <a:tc>
                  <a:txBody>
                    <a:bodyPr/>
                    <a:lstStyle/>
                    <a:p>
                      <a:pPr marL="52069">
                        <a:lnSpc>
                          <a:spcPts val="1355"/>
                        </a:lnSpc>
                        <a:spcBef>
                          <a:spcPts val="550"/>
                        </a:spcBef>
                      </a:pPr>
                      <a:r>
                        <a:rPr sz="1200" spc="-50" dirty="0">
                          <a:latin typeface="Courier New"/>
                          <a:cs typeface="Courier New"/>
                        </a:rPr>
                        <a:t>5</a:t>
                      </a:r>
                      <a:endParaRPr sz="1200">
                        <a:latin typeface="Courier New"/>
                        <a:cs typeface="Courier New"/>
                      </a:endParaRPr>
                    </a:p>
                    <a:p>
                      <a:pPr marL="52069">
                        <a:lnSpc>
                          <a:spcPts val="2075"/>
                        </a:lnSpc>
                      </a:pPr>
                      <a:r>
                        <a:rPr sz="1800" baseline="-6944" dirty="0">
                          <a:latin typeface="Courier New"/>
                          <a:cs typeface="Courier New"/>
                        </a:rPr>
                        <a:t>6</a:t>
                      </a:r>
                      <a:r>
                        <a:rPr sz="1800" spc="-15" baseline="-6944" dirty="0">
                          <a:latin typeface="Courier New"/>
                          <a:cs typeface="Courier New"/>
                        </a:rPr>
                        <a:t> </a:t>
                      </a:r>
                      <a:r>
                        <a:rPr sz="1800" spc="-50" dirty="0">
                          <a:latin typeface="Courier New"/>
                          <a:cs typeface="Courier New"/>
                        </a:rPr>
                        <a:t>}</a:t>
                      </a:r>
                      <a:endParaRPr sz="1800">
                        <a:latin typeface="Courier New"/>
                        <a:cs typeface="Courier New"/>
                      </a:endParaRPr>
                    </a:p>
                  </a:txBody>
                  <a:tcPr marL="0" marR="0" marT="69850" marB="0">
                    <a:lnL w="12700">
                      <a:solidFill>
                        <a:srgbClr val="000000"/>
                      </a:solidFill>
                      <a:prstDash val="solid"/>
                    </a:lnL>
                    <a:lnB w="12700">
                      <a:solidFill>
                        <a:srgbClr val="000000"/>
                      </a:solidFill>
                      <a:prstDash val="solid"/>
                    </a:lnB>
                  </a:tcPr>
                </a:tc>
                <a:tc>
                  <a:txBody>
                    <a:bodyPr/>
                    <a:lstStyle/>
                    <a:p>
                      <a:pPr marL="68580">
                        <a:lnSpc>
                          <a:spcPts val="1980"/>
                        </a:lnSpc>
                      </a:pPr>
                      <a:r>
                        <a:rPr sz="1800" spc="-10" dirty="0">
                          <a:latin typeface="Courier New"/>
                          <a:cs typeface="Courier New"/>
                        </a:rPr>
                        <a:t>printf("e");</a:t>
                      </a:r>
                      <a:endParaRPr sz="1800" dirty="0">
                        <a:latin typeface="Courier New"/>
                        <a:cs typeface="Courier New"/>
                      </a:endParaRPr>
                    </a:p>
                  </a:txBody>
                  <a:tcPr marL="0" marR="0" marT="0" marB="0">
                    <a:lnR w="12700">
                      <a:solidFill>
                        <a:srgbClr val="000000"/>
                      </a:solidFill>
                      <a:prstDash val="solid"/>
                    </a:lnR>
                    <a:lnB w="12700">
                      <a:solidFill>
                        <a:srgbClr val="000000"/>
                      </a:solidFill>
                      <a:prstDash val="solid"/>
                    </a:lnB>
                  </a:tcPr>
                </a:tc>
                <a:extLst>
                  <a:ext uri="{0D108BD9-81ED-4DB2-BD59-A6C34878D82A}">
                    <a16:rowId xmlns:a16="http://schemas.microsoft.com/office/drawing/2014/main" val="10004"/>
                  </a:ext>
                </a:extLst>
              </a:tr>
            </a:tbl>
          </a:graphicData>
        </a:graphic>
      </p:graphicFrame>
      <p:sp>
        <p:nvSpPr>
          <p:cNvPr id="6" name="object 6"/>
          <p:cNvSpPr txBox="1"/>
          <p:nvPr/>
        </p:nvSpPr>
        <p:spPr>
          <a:xfrm>
            <a:off x="3069047" y="981344"/>
            <a:ext cx="344719" cy="289823"/>
          </a:xfrm>
          <a:prstGeom prst="rect">
            <a:avLst/>
          </a:prstGeom>
        </p:spPr>
        <p:txBody>
          <a:bodyPr vert="horz" wrap="square" lIns="0" tIns="12700" rIns="0" bIns="0" rtlCol="0">
            <a:spAutoFit/>
          </a:bodyPr>
          <a:lstStyle/>
          <a:p>
            <a:pPr marL="12700">
              <a:spcBef>
                <a:spcPts val="100"/>
              </a:spcBef>
            </a:pPr>
            <a:r>
              <a:rPr b="0" spc="-25" dirty="0">
                <a:latin typeface="Arial MT"/>
                <a:cs typeface="Arial MT"/>
              </a:rPr>
              <a:t>t1:</a:t>
            </a:r>
            <a:endParaRPr b="0" dirty="0">
              <a:latin typeface="Arial MT"/>
              <a:cs typeface="Arial MT"/>
            </a:endParaRPr>
          </a:p>
        </p:txBody>
      </p:sp>
      <p:sp>
        <p:nvSpPr>
          <p:cNvPr id="35" name="object 2">
            <a:extLst>
              <a:ext uri="{FF2B5EF4-FFF2-40B4-BE49-F238E27FC236}">
                <a16:creationId xmlns:a16="http://schemas.microsoft.com/office/drawing/2014/main" id="{6E055D4C-0A55-759B-A70D-D597A30EBC17}"/>
              </a:ext>
            </a:extLst>
          </p:cNvPr>
          <p:cNvSpPr txBox="1">
            <a:spLocks noGrp="1"/>
          </p:cNvSpPr>
          <p:nvPr>
            <p:ph type="title"/>
          </p:nvPr>
        </p:nvSpPr>
        <p:spPr>
          <a:xfrm>
            <a:off x="1320800" y="166203"/>
            <a:ext cx="9575800" cy="505267"/>
          </a:xfrm>
          <a:prstGeom prst="rect">
            <a:avLst/>
          </a:prstGeom>
        </p:spPr>
        <p:txBody>
          <a:bodyPr vert="horz" wrap="square" lIns="0" tIns="12700" rIns="0" bIns="0" numCol="1" rtlCol="0" anchor="ctr" anchorCtr="0" compatLnSpc="1">
            <a:prstTxWarp prst="textNoShape">
              <a:avLst/>
            </a:prstTxWarp>
            <a:spAutoFit/>
          </a:bodyPr>
          <a:lstStyle/>
          <a:p>
            <a:pPr marL="12700">
              <a:lnSpc>
                <a:spcPct val="100000"/>
              </a:lnSpc>
              <a:spcBef>
                <a:spcPts val="100"/>
              </a:spcBef>
            </a:pPr>
            <a:r>
              <a:rPr lang="en-US" altLang="zh-CN" dirty="0"/>
              <a:t>Quiz:</a:t>
            </a:r>
            <a:r>
              <a:rPr spc="-15" dirty="0"/>
              <a:t> </a:t>
            </a:r>
            <a:r>
              <a:rPr lang="en-GB" spc="-15" dirty="0"/>
              <a:t>Semaphores</a:t>
            </a:r>
            <a:endParaRPr spc="-10" dirty="0"/>
          </a:p>
        </p:txBody>
      </p:sp>
      <p:sp>
        <p:nvSpPr>
          <p:cNvPr id="36" name="object 5">
            <a:extLst>
              <a:ext uri="{FF2B5EF4-FFF2-40B4-BE49-F238E27FC236}">
                <a16:creationId xmlns:a16="http://schemas.microsoft.com/office/drawing/2014/main" id="{E580961D-5290-2799-6AC5-84415F5CA3DA}"/>
              </a:ext>
            </a:extLst>
          </p:cNvPr>
          <p:cNvSpPr txBox="1"/>
          <p:nvPr/>
        </p:nvSpPr>
        <p:spPr>
          <a:xfrm>
            <a:off x="6451931" y="3786274"/>
            <a:ext cx="5635711" cy="1699183"/>
          </a:xfrm>
          <a:prstGeom prst="rect">
            <a:avLst/>
          </a:prstGeom>
        </p:spPr>
        <p:txBody>
          <a:bodyPr vert="horz" wrap="square" lIns="0" tIns="82550" rIns="0" bIns="0" rtlCol="0">
            <a:spAutoFit/>
          </a:bodyPr>
          <a:lstStyle/>
          <a:p>
            <a:pPr marL="250825" indent="-238125">
              <a:spcBef>
                <a:spcPts val="650"/>
              </a:spcBef>
              <a:buChar char="•"/>
              <a:tabLst>
                <a:tab pos="250825" algn="l"/>
              </a:tabLst>
            </a:pPr>
            <a:r>
              <a:rPr sz="2000" b="0" dirty="0">
                <a:solidFill>
                  <a:srgbClr val="0365C0"/>
                </a:solidFill>
                <a:latin typeface="Gill Sans" panose="020B0502020104020203"/>
                <a:cs typeface="Arial MT"/>
              </a:rPr>
              <a:t>t1</a:t>
            </a:r>
            <a:r>
              <a:rPr sz="2000" b="0" spc="10" dirty="0">
                <a:solidFill>
                  <a:srgbClr val="0365C0"/>
                </a:solidFill>
                <a:latin typeface="Gill Sans" panose="020B0502020104020203"/>
                <a:cs typeface="Arial MT"/>
              </a:rPr>
              <a:t> </a:t>
            </a:r>
            <a:r>
              <a:rPr sz="2000" b="0" dirty="0">
                <a:solidFill>
                  <a:srgbClr val="0365C0"/>
                </a:solidFill>
                <a:latin typeface="Gill Sans" panose="020B0502020104020203"/>
                <a:cs typeface="Arial MT"/>
              </a:rPr>
              <a:t>has</a:t>
            </a:r>
            <a:r>
              <a:rPr sz="2000" b="0" spc="10" dirty="0">
                <a:solidFill>
                  <a:srgbClr val="0365C0"/>
                </a:solidFill>
                <a:latin typeface="Gill Sans" panose="020B0502020104020203"/>
                <a:cs typeface="Arial MT"/>
              </a:rPr>
              <a:t> </a:t>
            </a:r>
            <a:r>
              <a:rPr sz="2000" b="0" dirty="0">
                <a:solidFill>
                  <a:srgbClr val="0365C0"/>
                </a:solidFill>
                <a:latin typeface="Gill Sans" panose="020B0502020104020203"/>
                <a:cs typeface="Arial MT"/>
              </a:rPr>
              <a:t>to</a:t>
            </a:r>
            <a:r>
              <a:rPr sz="2000" b="0" spc="5" dirty="0">
                <a:solidFill>
                  <a:srgbClr val="0365C0"/>
                </a:solidFill>
                <a:latin typeface="Gill Sans" panose="020B0502020104020203"/>
                <a:cs typeface="Arial MT"/>
              </a:rPr>
              <a:t> </a:t>
            </a:r>
            <a:r>
              <a:rPr sz="2000" b="0" dirty="0">
                <a:solidFill>
                  <a:srgbClr val="0365C0"/>
                </a:solidFill>
                <a:latin typeface="Gill Sans" panose="020B0502020104020203"/>
                <a:cs typeface="Arial MT"/>
              </a:rPr>
              <a:t>run</a:t>
            </a:r>
            <a:r>
              <a:rPr sz="2000" b="0" spc="10" dirty="0">
                <a:solidFill>
                  <a:srgbClr val="0365C0"/>
                </a:solidFill>
                <a:latin typeface="Gill Sans" panose="020B0502020104020203"/>
                <a:cs typeface="Arial MT"/>
              </a:rPr>
              <a:t> </a:t>
            </a:r>
            <a:r>
              <a:rPr sz="2000" b="0" dirty="0">
                <a:solidFill>
                  <a:srgbClr val="0365C0"/>
                </a:solidFill>
                <a:latin typeface="Gill Sans" panose="020B0502020104020203"/>
                <a:cs typeface="Arial MT"/>
              </a:rPr>
              <a:t>first</a:t>
            </a:r>
            <a:r>
              <a:rPr sz="2000" b="0" spc="10" dirty="0">
                <a:solidFill>
                  <a:srgbClr val="0365C0"/>
                </a:solidFill>
                <a:latin typeface="Gill Sans" panose="020B0502020104020203"/>
                <a:cs typeface="Arial MT"/>
              </a:rPr>
              <a:t> </a:t>
            </a:r>
            <a:r>
              <a:rPr sz="2000" b="0" dirty="0">
                <a:solidFill>
                  <a:srgbClr val="0365C0"/>
                </a:solidFill>
                <a:latin typeface="Gill Sans" panose="020B0502020104020203"/>
                <a:cs typeface="Arial MT"/>
              </a:rPr>
              <a:t>to</a:t>
            </a:r>
            <a:r>
              <a:rPr sz="2000" b="0" spc="10" dirty="0">
                <a:solidFill>
                  <a:srgbClr val="0365C0"/>
                </a:solidFill>
                <a:latin typeface="Gill Sans" panose="020B0502020104020203"/>
                <a:cs typeface="Arial MT"/>
              </a:rPr>
              <a:t> </a:t>
            </a:r>
            <a:r>
              <a:rPr sz="2000" b="0" dirty="0">
                <a:solidFill>
                  <a:srgbClr val="0365C0"/>
                </a:solidFill>
                <a:latin typeface="Gill Sans" panose="020B0502020104020203"/>
                <a:cs typeface="Arial MT"/>
              </a:rPr>
              <a:t>print</a:t>
            </a:r>
            <a:r>
              <a:rPr sz="2000" b="0" spc="5" dirty="0">
                <a:solidFill>
                  <a:srgbClr val="0365C0"/>
                </a:solidFill>
                <a:latin typeface="Gill Sans" panose="020B0502020104020203"/>
                <a:cs typeface="Arial MT"/>
              </a:rPr>
              <a:t> </a:t>
            </a:r>
            <a:r>
              <a:rPr sz="2000" b="0" dirty="0">
                <a:solidFill>
                  <a:srgbClr val="0365C0"/>
                </a:solidFill>
                <a:latin typeface="Gill Sans" panose="020B0502020104020203"/>
                <a:cs typeface="Arial MT"/>
              </a:rPr>
              <a:t>"w",</a:t>
            </a:r>
            <a:r>
              <a:rPr sz="2000" b="0" spc="10" dirty="0">
                <a:solidFill>
                  <a:srgbClr val="0365C0"/>
                </a:solidFill>
                <a:latin typeface="Gill Sans" panose="020B0502020104020203"/>
                <a:cs typeface="Arial MT"/>
              </a:rPr>
              <a:t> </a:t>
            </a:r>
            <a:r>
              <a:rPr sz="2000" b="0" dirty="0">
                <a:solidFill>
                  <a:srgbClr val="0365C0"/>
                </a:solidFill>
                <a:latin typeface="Gill Sans" panose="020B0502020104020203"/>
                <a:cs typeface="Arial MT"/>
              </a:rPr>
              <a:t>so</a:t>
            </a:r>
            <a:r>
              <a:rPr sz="2000" b="0" spc="10" dirty="0">
                <a:solidFill>
                  <a:srgbClr val="0365C0"/>
                </a:solidFill>
                <a:latin typeface="Gill Sans" panose="020B0502020104020203"/>
                <a:cs typeface="Arial MT"/>
              </a:rPr>
              <a:t> </a:t>
            </a:r>
            <a:r>
              <a:rPr sz="2000" b="0" dirty="0">
                <a:solidFill>
                  <a:srgbClr val="0365C0"/>
                </a:solidFill>
                <a:latin typeface="Gill Sans" panose="020B0502020104020203"/>
                <a:cs typeface="Courier New"/>
              </a:rPr>
              <a:t>s1</a:t>
            </a:r>
            <a:r>
              <a:rPr lang="en-GB" sz="2000" b="0" dirty="0">
                <a:solidFill>
                  <a:srgbClr val="0365C0"/>
                </a:solidFill>
                <a:latin typeface="Gill Sans" panose="020B0502020104020203"/>
                <a:cs typeface="Courier New"/>
              </a:rPr>
              <a:t> </a:t>
            </a:r>
            <a:r>
              <a:rPr sz="2000" b="0" spc="-755" dirty="0">
                <a:solidFill>
                  <a:srgbClr val="0365C0"/>
                </a:solidFill>
                <a:latin typeface="Gill Sans" panose="020B0502020104020203"/>
                <a:cs typeface="Courier New"/>
              </a:rPr>
              <a:t> </a:t>
            </a:r>
            <a:r>
              <a:rPr lang="en-GB" sz="2000" b="0" spc="-755" dirty="0">
                <a:solidFill>
                  <a:srgbClr val="0365C0"/>
                </a:solidFill>
                <a:latin typeface="Gill Sans" panose="020B0502020104020203"/>
                <a:cs typeface="Courier New"/>
              </a:rPr>
              <a:t>   </a:t>
            </a:r>
            <a:r>
              <a:rPr lang="en-GB" sz="2000" b="0" dirty="0">
                <a:solidFill>
                  <a:srgbClr val="0365C0"/>
                </a:solidFill>
                <a:latin typeface="Gill Sans" panose="020B0502020104020203"/>
                <a:cs typeface="Arial MT"/>
              </a:rPr>
              <a:t>should be initialized to 1</a:t>
            </a:r>
            <a:r>
              <a:rPr sz="2000" b="0" spc="-10" dirty="0">
                <a:solidFill>
                  <a:srgbClr val="0365C0"/>
                </a:solidFill>
                <a:latin typeface="Gill Sans" panose="020B0502020104020203"/>
                <a:cs typeface="Arial MT"/>
              </a:rPr>
              <a:t>.</a:t>
            </a:r>
            <a:endParaRPr sz="2000" b="0" dirty="0">
              <a:latin typeface="Gill Sans" panose="020B0502020104020203"/>
              <a:cs typeface="Arial MT"/>
            </a:endParaRPr>
          </a:p>
          <a:p>
            <a:pPr marL="250825" indent="-238125">
              <a:spcBef>
                <a:spcPts val="560"/>
              </a:spcBef>
              <a:buFontTx/>
              <a:buChar char="•"/>
              <a:tabLst>
                <a:tab pos="250825" algn="l"/>
              </a:tabLst>
            </a:pPr>
            <a:r>
              <a:rPr sz="2000" b="0" dirty="0">
                <a:solidFill>
                  <a:srgbClr val="0365C0"/>
                </a:solidFill>
                <a:latin typeface="Gill Sans" panose="020B0502020104020203"/>
                <a:cs typeface="Arial MT"/>
              </a:rPr>
              <a:t>t2</a:t>
            </a:r>
            <a:r>
              <a:rPr sz="2000" b="0" spc="10" dirty="0">
                <a:solidFill>
                  <a:srgbClr val="0365C0"/>
                </a:solidFill>
                <a:latin typeface="Gill Sans" panose="020B0502020104020203"/>
                <a:cs typeface="Arial MT"/>
              </a:rPr>
              <a:t> </a:t>
            </a:r>
            <a:r>
              <a:rPr sz="2000" b="0" dirty="0">
                <a:solidFill>
                  <a:srgbClr val="0365C0"/>
                </a:solidFill>
                <a:latin typeface="Gill Sans" panose="020B0502020104020203"/>
                <a:cs typeface="Arial MT"/>
              </a:rPr>
              <a:t>has</a:t>
            </a:r>
            <a:r>
              <a:rPr sz="2000" b="0" spc="5" dirty="0">
                <a:solidFill>
                  <a:srgbClr val="0365C0"/>
                </a:solidFill>
                <a:latin typeface="Gill Sans" panose="020B0502020104020203"/>
                <a:cs typeface="Arial MT"/>
              </a:rPr>
              <a:t> </a:t>
            </a:r>
            <a:r>
              <a:rPr sz="2000" b="0" dirty="0">
                <a:solidFill>
                  <a:srgbClr val="0365C0"/>
                </a:solidFill>
                <a:latin typeface="Gill Sans" panose="020B0502020104020203"/>
                <a:cs typeface="Arial MT"/>
              </a:rPr>
              <a:t>to</a:t>
            </a:r>
            <a:r>
              <a:rPr sz="2000" b="0" spc="10" dirty="0">
                <a:solidFill>
                  <a:srgbClr val="0365C0"/>
                </a:solidFill>
                <a:latin typeface="Gill Sans" panose="020B0502020104020203"/>
                <a:cs typeface="Arial MT"/>
              </a:rPr>
              <a:t> </a:t>
            </a:r>
            <a:r>
              <a:rPr sz="2000" b="0" dirty="0">
                <a:solidFill>
                  <a:srgbClr val="0365C0"/>
                </a:solidFill>
                <a:latin typeface="Gill Sans" panose="020B0502020104020203"/>
                <a:cs typeface="Arial MT"/>
              </a:rPr>
              <a:t>wait</a:t>
            </a:r>
            <a:r>
              <a:rPr sz="2000" b="0" spc="10" dirty="0">
                <a:solidFill>
                  <a:srgbClr val="0365C0"/>
                </a:solidFill>
                <a:latin typeface="Gill Sans" panose="020B0502020104020203"/>
                <a:cs typeface="Arial MT"/>
              </a:rPr>
              <a:t> </a:t>
            </a:r>
            <a:r>
              <a:rPr sz="2000" b="0" dirty="0">
                <a:solidFill>
                  <a:srgbClr val="0365C0"/>
                </a:solidFill>
                <a:latin typeface="Gill Sans" panose="020B0502020104020203"/>
                <a:cs typeface="Arial MT"/>
              </a:rPr>
              <a:t>until</a:t>
            </a:r>
            <a:r>
              <a:rPr sz="2000" b="0" spc="5" dirty="0">
                <a:solidFill>
                  <a:srgbClr val="0365C0"/>
                </a:solidFill>
                <a:latin typeface="Gill Sans" panose="020B0502020104020203"/>
                <a:cs typeface="Arial MT"/>
              </a:rPr>
              <a:t> </a:t>
            </a:r>
            <a:r>
              <a:rPr sz="2000" b="0" dirty="0">
                <a:solidFill>
                  <a:srgbClr val="0365C0"/>
                </a:solidFill>
                <a:latin typeface="Gill Sans" panose="020B0502020104020203"/>
                <a:cs typeface="Arial MT"/>
              </a:rPr>
              <a:t>the</a:t>
            </a:r>
            <a:r>
              <a:rPr sz="2000" b="0" spc="10" dirty="0">
                <a:solidFill>
                  <a:srgbClr val="0365C0"/>
                </a:solidFill>
                <a:latin typeface="Gill Sans" panose="020B0502020104020203"/>
                <a:cs typeface="Arial MT"/>
              </a:rPr>
              <a:t> </a:t>
            </a:r>
            <a:r>
              <a:rPr sz="2000" b="0" dirty="0">
                <a:solidFill>
                  <a:srgbClr val="0365C0"/>
                </a:solidFill>
                <a:latin typeface="Gill Sans" panose="020B0502020104020203"/>
                <a:cs typeface="Arial MT"/>
              </a:rPr>
              <a:t>"w"</a:t>
            </a:r>
            <a:r>
              <a:rPr sz="2000" b="0" spc="10" dirty="0">
                <a:solidFill>
                  <a:srgbClr val="0365C0"/>
                </a:solidFill>
                <a:latin typeface="Gill Sans" panose="020B0502020104020203"/>
                <a:cs typeface="Arial MT"/>
              </a:rPr>
              <a:t> </a:t>
            </a:r>
            <a:r>
              <a:rPr sz="2000" b="0" dirty="0">
                <a:solidFill>
                  <a:srgbClr val="0365C0"/>
                </a:solidFill>
                <a:latin typeface="Gill Sans" panose="020B0502020104020203"/>
                <a:cs typeface="Arial MT"/>
              </a:rPr>
              <a:t>has</a:t>
            </a:r>
            <a:r>
              <a:rPr sz="2000" b="0" spc="10" dirty="0">
                <a:solidFill>
                  <a:srgbClr val="0365C0"/>
                </a:solidFill>
                <a:latin typeface="Gill Sans" panose="020B0502020104020203"/>
                <a:cs typeface="Arial MT"/>
              </a:rPr>
              <a:t> </a:t>
            </a:r>
            <a:r>
              <a:rPr sz="2000" b="0" dirty="0">
                <a:solidFill>
                  <a:srgbClr val="0365C0"/>
                </a:solidFill>
                <a:latin typeface="Gill Sans" panose="020B0502020104020203"/>
                <a:cs typeface="Arial MT"/>
              </a:rPr>
              <a:t>been</a:t>
            </a:r>
            <a:r>
              <a:rPr sz="2000" b="0" spc="5" dirty="0">
                <a:solidFill>
                  <a:srgbClr val="0365C0"/>
                </a:solidFill>
                <a:latin typeface="Gill Sans" panose="020B0502020104020203"/>
                <a:cs typeface="Arial MT"/>
              </a:rPr>
              <a:t> </a:t>
            </a:r>
            <a:r>
              <a:rPr sz="2000" b="0" spc="-10" dirty="0">
                <a:solidFill>
                  <a:srgbClr val="0365C0"/>
                </a:solidFill>
                <a:latin typeface="Gill Sans" panose="020B0502020104020203"/>
                <a:cs typeface="Arial MT"/>
              </a:rPr>
              <a:t>printed</a:t>
            </a:r>
            <a:r>
              <a:rPr lang="en-GB" sz="2000" b="0" spc="-10" dirty="0">
                <a:solidFill>
                  <a:srgbClr val="0365C0"/>
                </a:solidFill>
                <a:latin typeface="Gill Sans" panose="020B0502020104020203"/>
                <a:cs typeface="Arial MT"/>
              </a:rPr>
              <a:t> by t1, then it is woken up by t1 calling s2.signal(), so </a:t>
            </a:r>
            <a:r>
              <a:rPr lang="en-GB" sz="2000" b="0" dirty="0">
                <a:solidFill>
                  <a:srgbClr val="0365C0"/>
                </a:solidFill>
                <a:latin typeface="Gill Sans" panose="020B0502020104020203"/>
                <a:cs typeface="Courier New"/>
              </a:rPr>
              <a:t>s2 </a:t>
            </a:r>
            <a:r>
              <a:rPr lang="en-GB" sz="2000" b="0" spc="-755" dirty="0">
                <a:solidFill>
                  <a:srgbClr val="0365C0"/>
                </a:solidFill>
                <a:latin typeface="Gill Sans" panose="020B0502020104020203"/>
                <a:cs typeface="Courier New"/>
              </a:rPr>
              <a:t>    </a:t>
            </a:r>
            <a:r>
              <a:rPr lang="en-GB" sz="2000" b="0" dirty="0">
                <a:solidFill>
                  <a:srgbClr val="0365C0"/>
                </a:solidFill>
                <a:latin typeface="Gill Sans" panose="020B0502020104020203"/>
                <a:cs typeface="Arial MT"/>
              </a:rPr>
              <a:t>should be initialized to 0</a:t>
            </a:r>
            <a:r>
              <a:rPr lang="en-GB" sz="2000" b="0" spc="-10" dirty="0">
                <a:solidFill>
                  <a:srgbClr val="0365C0"/>
                </a:solidFill>
                <a:latin typeface="Gill Sans" panose="020B0502020104020203"/>
                <a:cs typeface="Arial MT"/>
              </a:rPr>
              <a:t>.</a:t>
            </a:r>
            <a:endParaRPr sz="2000" b="0" dirty="0">
              <a:latin typeface="Gill Sans" panose="020B0502020104020203"/>
              <a:cs typeface="Arial MT"/>
            </a:endParaRPr>
          </a:p>
        </p:txBody>
      </p:sp>
      <p:sp>
        <p:nvSpPr>
          <p:cNvPr id="40" name="object 7">
            <a:extLst>
              <a:ext uri="{FF2B5EF4-FFF2-40B4-BE49-F238E27FC236}">
                <a16:creationId xmlns:a16="http://schemas.microsoft.com/office/drawing/2014/main" id="{8E3270B6-BAE5-39D1-4FEE-393FE1472E79}"/>
              </a:ext>
            </a:extLst>
          </p:cNvPr>
          <p:cNvSpPr/>
          <p:nvPr/>
        </p:nvSpPr>
        <p:spPr>
          <a:xfrm>
            <a:off x="846106" y="3803575"/>
            <a:ext cx="2266315" cy="2390140"/>
          </a:xfrm>
          <a:custGeom>
            <a:avLst/>
            <a:gdLst/>
            <a:ahLst/>
            <a:cxnLst/>
            <a:rect l="l" t="t" r="r" b="b"/>
            <a:pathLst>
              <a:path w="2266315" h="2390140">
                <a:moveTo>
                  <a:pt x="0" y="0"/>
                </a:moveTo>
                <a:lnTo>
                  <a:pt x="2266029" y="0"/>
                </a:lnTo>
                <a:lnTo>
                  <a:pt x="2266029" y="2390140"/>
                </a:lnTo>
                <a:lnTo>
                  <a:pt x="0" y="2390140"/>
                </a:lnTo>
                <a:lnTo>
                  <a:pt x="0" y="0"/>
                </a:lnTo>
                <a:close/>
              </a:path>
            </a:pathLst>
          </a:custGeom>
          <a:ln w="12699">
            <a:solidFill>
              <a:srgbClr val="000000"/>
            </a:solidFill>
          </a:ln>
        </p:spPr>
        <p:txBody>
          <a:bodyPr wrap="square" lIns="0" tIns="0" rIns="0" bIns="0" rtlCol="0"/>
          <a:lstStyle/>
          <a:p>
            <a:endParaRPr/>
          </a:p>
        </p:txBody>
      </p:sp>
      <p:sp>
        <p:nvSpPr>
          <p:cNvPr id="41" name="object 8">
            <a:extLst>
              <a:ext uri="{FF2B5EF4-FFF2-40B4-BE49-F238E27FC236}">
                <a16:creationId xmlns:a16="http://schemas.microsoft.com/office/drawing/2014/main" id="{EFB0FF55-FE10-2D36-D0BD-78354795365B}"/>
              </a:ext>
            </a:extLst>
          </p:cNvPr>
          <p:cNvSpPr txBox="1"/>
          <p:nvPr/>
        </p:nvSpPr>
        <p:spPr>
          <a:xfrm>
            <a:off x="860077" y="4072562"/>
            <a:ext cx="1631314" cy="299720"/>
          </a:xfrm>
          <a:prstGeom prst="rect">
            <a:avLst/>
          </a:prstGeom>
        </p:spPr>
        <p:txBody>
          <a:bodyPr vert="horz" wrap="square" lIns="0" tIns="12700" rIns="0" bIns="0" rtlCol="0">
            <a:spAutoFit/>
          </a:bodyPr>
          <a:lstStyle/>
          <a:p>
            <a:pPr marL="38100">
              <a:lnSpc>
                <a:spcPct val="100000"/>
              </a:lnSpc>
              <a:spcBef>
                <a:spcPts val="100"/>
              </a:spcBef>
              <a:tabLst>
                <a:tab pos="769620" algn="l"/>
                <a:tab pos="1455420" algn="l"/>
              </a:tabLst>
            </a:pPr>
            <a:r>
              <a:rPr sz="1800" baseline="-6944" dirty="0">
                <a:solidFill>
                  <a:srgbClr val="0365C0"/>
                </a:solidFill>
                <a:latin typeface="Courier New"/>
                <a:cs typeface="Courier New"/>
              </a:rPr>
              <a:t>1</a:t>
            </a:r>
            <a:r>
              <a:rPr sz="1800" spc="-15" baseline="-6944" dirty="0">
                <a:solidFill>
                  <a:srgbClr val="0365C0"/>
                </a:solidFill>
                <a:latin typeface="Courier New"/>
                <a:cs typeface="Courier New"/>
              </a:rPr>
              <a:t> </a:t>
            </a:r>
            <a:r>
              <a:rPr sz="1800" spc="-25" dirty="0">
                <a:solidFill>
                  <a:srgbClr val="0365C0"/>
                </a:solidFill>
                <a:latin typeface="Courier New"/>
                <a:cs typeface="Courier New"/>
              </a:rPr>
              <a:t>int</a:t>
            </a:r>
            <a:r>
              <a:rPr sz="1800" dirty="0">
                <a:solidFill>
                  <a:srgbClr val="0365C0"/>
                </a:solidFill>
                <a:latin typeface="Courier New"/>
                <a:cs typeface="Courier New"/>
              </a:rPr>
              <a:t>	</a:t>
            </a:r>
            <a:r>
              <a:rPr sz="1800" spc="-20" dirty="0">
                <a:solidFill>
                  <a:srgbClr val="0365C0"/>
                </a:solidFill>
                <a:latin typeface="Courier New"/>
                <a:cs typeface="Courier New"/>
              </a:rPr>
              <a:t>t1()</a:t>
            </a:r>
            <a:r>
              <a:rPr sz="1800" dirty="0">
                <a:solidFill>
                  <a:srgbClr val="0365C0"/>
                </a:solidFill>
                <a:latin typeface="Courier New"/>
                <a:cs typeface="Courier New"/>
              </a:rPr>
              <a:t>	</a:t>
            </a:r>
            <a:r>
              <a:rPr sz="1800" spc="-50" dirty="0">
                <a:solidFill>
                  <a:srgbClr val="0365C0"/>
                </a:solidFill>
                <a:latin typeface="Courier New"/>
                <a:cs typeface="Courier New"/>
              </a:rPr>
              <a:t>{</a:t>
            </a:r>
            <a:endParaRPr sz="1800" dirty="0">
              <a:latin typeface="Courier New"/>
              <a:cs typeface="Courier New"/>
            </a:endParaRPr>
          </a:p>
        </p:txBody>
      </p:sp>
      <p:sp>
        <p:nvSpPr>
          <p:cNvPr id="42" name="object 9">
            <a:extLst>
              <a:ext uri="{FF2B5EF4-FFF2-40B4-BE49-F238E27FC236}">
                <a16:creationId xmlns:a16="http://schemas.microsoft.com/office/drawing/2014/main" id="{E2B6CA3E-FDA0-1B0E-66F5-60E6D3E77AE8}"/>
              </a:ext>
            </a:extLst>
          </p:cNvPr>
          <p:cNvSpPr txBox="1"/>
          <p:nvPr/>
        </p:nvSpPr>
        <p:spPr>
          <a:xfrm>
            <a:off x="1388480" y="4326562"/>
            <a:ext cx="1397635" cy="299720"/>
          </a:xfrm>
          <a:prstGeom prst="rect">
            <a:avLst/>
          </a:prstGeom>
        </p:spPr>
        <p:txBody>
          <a:bodyPr vert="horz" wrap="square" lIns="0" tIns="12700" rIns="0" bIns="0" rtlCol="0">
            <a:spAutoFit/>
          </a:bodyPr>
          <a:lstStyle/>
          <a:p>
            <a:pPr marL="12700">
              <a:lnSpc>
                <a:spcPct val="100000"/>
              </a:lnSpc>
              <a:spcBef>
                <a:spcPts val="100"/>
              </a:spcBef>
            </a:pPr>
            <a:r>
              <a:rPr sz="1800" spc="-10" dirty="0">
                <a:solidFill>
                  <a:srgbClr val="0365C0"/>
                </a:solidFill>
                <a:latin typeface="Courier New"/>
                <a:cs typeface="Courier New"/>
              </a:rPr>
              <a:t>s1.wait();</a:t>
            </a:r>
            <a:endParaRPr sz="1800" dirty="0">
              <a:latin typeface="Courier New"/>
              <a:cs typeface="Courier New"/>
            </a:endParaRPr>
          </a:p>
        </p:txBody>
      </p:sp>
      <p:sp>
        <p:nvSpPr>
          <p:cNvPr id="43" name="object 10">
            <a:extLst>
              <a:ext uri="{FF2B5EF4-FFF2-40B4-BE49-F238E27FC236}">
                <a16:creationId xmlns:a16="http://schemas.microsoft.com/office/drawing/2014/main" id="{50B561F2-FF50-102A-60F5-A6BB3E662545}"/>
              </a:ext>
            </a:extLst>
          </p:cNvPr>
          <p:cNvSpPr txBox="1"/>
          <p:nvPr/>
        </p:nvSpPr>
        <p:spPr>
          <a:xfrm>
            <a:off x="1388480" y="4580562"/>
            <a:ext cx="1671955" cy="299720"/>
          </a:xfrm>
          <a:prstGeom prst="rect">
            <a:avLst/>
          </a:prstGeom>
        </p:spPr>
        <p:txBody>
          <a:bodyPr vert="horz" wrap="square" lIns="0" tIns="12700" rIns="0" bIns="0" rtlCol="0">
            <a:spAutoFit/>
          </a:bodyPr>
          <a:lstStyle/>
          <a:p>
            <a:pPr marL="12700">
              <a:lnSpc>
                <a:spcPct val="100000"/>
              </a:lnSpc>
              <a:spcBef>
                <a:spcPts val="100"/>
              </a:spcBef>
            </a:pPr>
            <a:r>
              <a:rPr sz="1800" spc="-10" dirty="0">
                <a:solidFill>
                  <a:srgbClr val="0365C0"/>
                </a:solidFill>
                <a:latin typeface="Courier New"/>
                <a:cs typeface="Courier New"/>
              </a:rPr>
              <a:t>printf("w");</a:t>
            </a:r>
            <a:endParaRPr sz="1800" dirty="0">
              <a:latin typeface="Courier New"/>
              <a:cs typeface="Courier New"/>
            </a:endParaRPr>
          </a:p>
        </p:txBody>
      </p:sp>
      <p:sp>
        <p:nvSpPr>
          <p:cNvPr id="44" name="object 11">
            <a:extLst>
              <a:ext uri="{FF2B5EF4-FFF2-40B4-BE49-F238E27FC236}">
                <a16:creationId xmlns:a16="http://schemas.microsoft.com/office/drawing/2014/main" id="{932F9221-8FC7-1C62-4895-7E80818BE610}"/>
              </a:ext>
            </a:extLst>
          </p:cNvPr>
          <p:cNvSpPr txBox="1"/>
          <p:nvPr/>
        </p:nvSpPr>
        <p:spPr>
          <a:xfrm>
            <a:off x="1342751" y="4834562"/>
            <a:ext cx="1671955" cy="299720"/>
          </a:xfrm>
          <a:prstGeom prst="rect">
            <a:avLst/>
          </a:prstGeom>
        </p:spPr>
        <p:txBody>
          <a:bodyPr vert="horz" wrap="square" lIns="0" tIns="12700" rIns="0" bIns="0" rtlCol="0">
            <a:spAutoFit/>
          </a:bodyPr>
          <a:lstStyle/>
          <a:p>
            <a:pPr marL="12700">
              <a:lnSpc>
                <a:spcPct val="100000"/>
              </a:lnSpc>
              <a:spcBef>
                <a:spcPts val="100"/>
              </a:spcBef>
            </a:pPr>
            <a:r>
              <a:rPr sz="1800" spc="-10" dirty="0">
                <a:solidFill>
                  <a:srgbClr val="0365C0"/>
                </a:solidFill>
                <a:latin typeface="Courier New"/>
                <a:cs typeface="Courier New"/>
              </a:rPr>
              <a:t>s2.signal();</a:t>
            </a:r>
            <a:endParaRPr sz="1800">
              <a:latin typeface="Courier New"/>
              <a:cs typeface="Courier New"/>
            </a:endParaRPr>
          </a:p>
        </p:txBody>
      </p:sp>
      <p:sp>
        <p:nvSpPr>
          <p:cNvPr id="45" name="object 12">
            <a:extLst>
              <a:ext uri="{FF2B5EF4-FFF2-40B4-BE49-F238E27FC236}">
                <a16:creationId xmlns:a16="http://schemas.microsoft.com/office/drawing/2014/main" id="{CA9AB4C4-E73C-2064-62E6-12734903067D}"/>
              </a:ext>
            </a:extLst>
          </p:cNvPr>
          <p:cNvSpPr txBox="1"/>
          <p:nvPr/>
        </p:nvSpPr>
        <p:spPr>
          <a:xfrm>
            <a:off x="1342751" y="5088562"/>
            <a:ext cx="1717675" cy="807720"/>
          </a:xfrm>
          <a:prstGeom prst="rect">
            <a:avLst/>
          </a:prstGeom>
        </p:spPr>
        <p:txBody>
          <a:bodyPr vert="horz" wrap="square" lIns="0" tIns="12700" rIns="0" bIns="0" rtlCol="0">
            <a:spAutoFit/>
          </a:bodyPr>
          <a:lstStyle/>
          <a:p>
            <a:pPr marL="12700">
              <a:lnSpc>
                <a:spcPts val="2080"/>
              </a:lnSpc>
              <a:spcBef>
                <a:spcPts val="100"/>
              </a:spcBef>
            </a:pPr>
            <a:r>
              <a:rPr sz="1800" spc="-10" dirty="0">
                <a:solidFill>
                  <a:srgbClr val="0365C0"/>
                </a:solidFill>
                <a:latin typeface="Courier New"/>
                <a:cs typeface="Courier New"/>
              </a:rPr>
              <a:t>s1.wait();</a:t>
            </a:r>
            <a:endParaRPr sz="1800" dirty="0">
              <a:latin typeface="Courier New"/>
              <a:cs typeface="Courier New"/>
            </a:endParaRPr>
          </a:p>
          <a:p>
            <a:pPr marL="58419">
              <a:lnSpc>
                <a:spcPts val="2000"/>
              </a:lnSpc>
            </a:pPr>
            <a:r>
              <a:rPr sz="1800" spc="-10" dirty="0">
                <a:solidFill>
                  <a:srgbClr val="0365C0"/>
                </a:solidFill>
                <a:latin typeface="Courier New"/>
                <a:cs typeface="Courier New"/>
              </a:rPr>
              <a:t>printf("d");</a:t>
            </a:r>
            <a:endParaRPr sz="1800" dirty="0">
              <a:latin typeface="Courier New"/>
              <a:cs typeface="Courier New"/>
            </a:endParaRPr>
          </a:p>
          <a:p>
            <a:pPr marL="12700">
              <a:lnSpc>
                <a:spcPts val="2080"/>
              </a:lnSpc>
            </a:pPr>
            <a:r>
              <a:rPr sz="1800" spc="-10" dirty="0">
                <a:solidFill>
                  <a:srgbClr val="0365C0"/>
                </a:solidFill>
                <a:latin typeface="Courier New"/>
                <a:cs typeface="Courier New"/>
              </a:rPr>
              <a:t>s2.signal();</a:t>
            </a:r>
            <a:endParaRPr sz="1800" dirty="0">
              <a:latin typeface="Courier New"/>
              <a:cs typeface="Courier New"/>
            </a:endParaRPr>
          </a:p>
        </p:txBody>
      </p:sp>
      <p:sp>
        <p:nvSpPr>
          <p:cNvPr id="46" name="object 13">
            <a:extLst>
              <a:ext uri="{FF2B5EF4-FFF2-40B4-BE49-F238E27FC236}">
                <a16:creationId xmlns:a16="http://schemas.microsoft.com/office/drawing/2014/main" id="{53674657-BCB6-1589-37B2-7F1B418CC35C}"/>
              </a:ext>
            </a:extLst>
          </p:cNvPr>
          <p:cNvSpPr txBox="1"/>
          <p:nvPr/>
        </p:nvSpPr>
        <p:spPr>
          <a:xfrm>
            <a:off x="860077" y="4348236"/>
            <a:ext cx="396875" cy="1802130"/>
          </a:xfrm>
          <a:prstGeom prst="rect">
            <a:avLst/>
          </a:prstGeom>
        </p:spPr>
        <p:txBody>
          <a:bodyPr vert="horz" wrap="square" lIns="0" tIns="83820" rIns="0" bIns="0" rtlCol="0">
            <a:spAutoFit/>
          </a:bodyPr>
          <a:lstStyle/>
          <a:p>
            <a:pPr marL="38100">
              <a:lnSpc>
                <a:spcPct val="100000"/>
              </a:lnSpc>
              <a:spcBef>
                <a:spcPts val="660"/>
              </a:spcBef>
            </a:pPr>
            <a:r>
              <a:rPr sz="1200" spc="-50" dirty="0">
                <a:solidFill>
                  <a:srgbClr val="0365C0"/>
                </a:solidFill>
                <a:latin typeface="Courier New"/>
                <a:cs typeface="Courier New"/>
              </a:rPr>
              <a:t>2</a:t>
            </a:r>
            <a:endParaRPr sz="1200" dirty="0">
              <a:latin typeface="Courier New"/>
              <a:cs typeface="Courier New"/>
            </a:endParaRPr>
          </a:p>
          <a:p>
            <a:pPr marL="38100">
              <a:lnSpc>
                <a:spcPct val="100000"/>
              </a:lnSpc>
              <a:spcBef>
                <a:spcPts val="560"/>
              </a:spcBef>
            </a:pPr>
            <a:r>
              <a:rPr sz="1200" spc="-50" dirty="0">
                <a:solidFill>
                  <a:srgbClr val="0365C0"/>
                </a:solidFill>
                <a:latin typeface="Courier New"/>
                <a:cs typeface="Courier New"/>
              </a:rPr>
              <a:t>3</a:t>
            </a:r>
            <a:endParaRPr sz="1200" dirty="0">
              <a:latin typeface="Courier New"/>
              <a:cs typeface="Courier New"/>
            </a:endParaRPr>
          </a:p>
          <a:p>
            <a:pPr marL="38100">
              <a:lnSpc>
                <a:spcPct val="100000"/>
              </a:lnSpc>
              <a:spcBef>
                <a:spcPts val="560"/>
              </a:spcBef>
            </a:pPr>
            <a:r>
              <a:rPr sz="1200" spc="-50" dirty="0">
                <a:solidFill>
                  <a:srgbClr val="0365C0"/>
                </a:solidFill>
                <a:latin typeface="Courier New"/>
                <a:cs typeface="Courier New"/>
              </a:rPr>
              <a:t>4</a:t>
            </a:r>
            <a:endParaRPr sz="1200" dirty="0">
              <a:latin typeface="Courier New"/>
              <a:cs typeface="Courier New"/>
            </a:endParaRPr>
          </a:p>
          <a:p>
            <a:pPr marL="38100">
              <a:lnSpc>
                <a:spcPct val="100000"/>
              </a:lnSpc>
              <a:spcBef>
                <a:spcPts val="560"/>
              </a:spcBef>
            </a:pPr>
            <a:r>
              <a:rPr sz="1200" spc="-50" dirty="0">
                <a:solidFill>
                  <a:srgbClr val="0365C0"/>
                </a:solidFill>
                <a:latin typeface="Courier New"/>
                <a:cs typeface="Courier New"/>
              </a:rPr>
              <a:t>5</a:t>
            </a:r>
            <a:endParaRPr sz="1200" dirty="0">
              <a:latin typeface="Courier New"/>
              <a:cs typeface="Courier New"/>
            </a:endParaRPr>
          </a:p>
          <a:p>
            <a:pPr marL="38100">
              <a:lnSpc>
                <a:spcPct val="100000"/>
              </a:lnSpc>
              <a:spcBef>
                <a:spcPts val="560"/>
              </a:spcBef>
            </a:pPr>
            <a:r>
              <a:rPr sz="1200" spc="-50" dirty="0">
                <a:solidFill>
                  <a:srgbClr val="0365C0"/>
                </a:solidFill>
                <a:latin typeface="Courier New"/>
                <a:cs typeface="Courier New"/>
              </a:rPr>
              <a:t>6</a:t>
            </a:r>
            <a:endParaRPr sz="1200" dirty="0">
              <a:latin typeface="Courier New"/>
              <a:cs typeface="Courier New"/>
            </a:endParaRPr>
          </a:p>
          <a:p>
            <a:pPr marL="38100">
              <a:lnSpc>
                <a:spcPts val="1355"/>
              </a:lnSpc>
              <a:spcBef>
                <a:spcPts val="560"/>
              </a:spcBef>
            </a:pPr>
            <a:r>
              <a:rPr sz="1200" spc="-50" dirty="0">
                <a:solidFill>
                  <a:srgbClr val="0365C0"/>
                </a:solidFill>
                <a:latin typeface="Courier New"/>
                <a:cs typeface="Courier New"/>
              </a:rPr>
              <a:t>7</a:t>
            </a:r>
            <a:endParaRPr sz="1200" dirty="0">
              <a:latin typeface="Courier New"/>
              <a:cs typeface="Courier New"/>
            </a:endParaRPr>
          </a:p>
          <a:p>
            <a:pPr marL="38100">
              <a:lnSpc>
                <a:spcPts val="2075"/>
              </a:lnSpc>
            </a:pPr>
            <a:r>
              <a:rPr sz="1800" baseline="-6944" dirty="0">
                <a:solidFill>
                  <a:srgbClr val="0365C0"/>
                </a:solidFill>
                <a:latin typeface="Courier New"/>
                <a:cs typeface="Courier New"/>
              </a:rPr>
              <a:t>8</a:t>
            </a:r>
            <a:r>
              <a:rPr sz="1800" spc="-15" baseline="-6944" dirty="0">
                <a:solidFill>
                  <a:srgbClr val="0365C0"/>
                </a:solidFill>
                <a:latin typeface="Courier New"/>
                <a:cs typeface="Courier New"/>
              </a:rPr>
              <a:t> </a:t>
            </a:r>
            <a:r>
              <a:rPr sz="1800" spc="-50" dirty="0">
                <a:solidFill>
                  <a:srgbClr val="0365C0"/>
                </a:solidFill>
                <a:latin typeface="Courier New"/>
                <a:cs typeface="Courier New"/>
              </a:rPr>
              <a:t>}</a:t>
            </a:r>
            <a:endParaRPr sz="1800" dirty="0">
              <a:latin typeface="Courier New"/>
              <a:cs typeface="Courier New"/>
            </a:endParaRPr>
          </a:p>
        </p:txBody>
      </p:sp>
      <p:sp>
        <p:nvSpPr>
          <p:cNvPr id="47" name="object 14">
            <a:extLst>
              <a:ext uri="{FF2B5EF4-FFF2-40B4-BE49-F238E27FC236}">
                <a16:creationId xmlns:a16="http://schemas.microsoft.com/office/drawing/2014/main" id="{FF69A6EE-E35E-C321-45D9-D36CC3442D6D}"/>
              </a:ext>
            </a:extLst>
          </p:cNvPr>
          <p:cNvSpPr/>
          <p:nvPr/>
        </p:nvSpPr>
        <p:spPr>
          <a:xfrm>
            <a:off x="4062463" y="3803575"/>
            <a:ext cx="2357755" cy="2390140"/>
          </a:xfrm>
          <a:custGeom>
            <a:avLst/>
            <a:gdLst/>
            <a:ahLst/>
            <a:cxnLst/>
            <a:rect l="l" t="t" r="r" b="b"/>
            <a:pathLst>
              <a:path w="2357754" h="2390140">
                <a:moveTo>
                  <a:pt x="0" y="0"/>
                </a:moveTo>
                <a:lnTo>
                  <a:pt x="2357484" y="0"/>
                </a:lnTo>
                <a:lnTo>
                  <a:pt x="2357484" y="2390140"/>
                </a:lnTo>
                <a:lnTo>
                  <a:pt x="0" y="2390140"/>
                </a:lnTo>
                <a:lnTo>
                  <a:pt x="0" y="0"/>
                </a:lnTo>
                <a:close/>
              </a:path>
            </a:pathLst>
          </a:custGeom>
          <a:ln w="12700">
            <a:solidFill>
              <a:srgbClr val="000000"/>
            </a:solidFill>
          </a:ln>
        </p:spPr>
        <p:txBody>
          <a:bodyPr wrap="square" lIns="0" tIns="0" rIns="0" bIns="0" rtlCol="0"/>
          <a:lstStyle/>
          <a:p>
            <a:endParaRPr/>
          </a:p>
        </p:txBody>
      </p:sp>
      <p:sp>
        <p:nvSpPr>
          <p:cNvPr id="48" name="object 15">
            <a:extLst>
              <a:ext uri="{FF2B5EF4-FFF2-40B4-BE49-F238E27FC236}">
                <a16:creationId xmlns:a16="http://schemas.microsoft.com/office/drawing/2014/main" id="{F9C7CCF4-4BEF-3E5D-D6D9-A3F3DE845A8D}"/>
              </a:ext>
            </a:extLst>
          </p:cNvPr>
          <p:cNvSpPr txBox="1"/>
          <p:nvPr/>
        </p:nvSpPr>
        <p:spPr>
          <a:xfrm>
            <a:off x="860077" y="3818562"/>
            <a:ext cx="4860290" cy="289823"/>
          </a:xfrm>
          <a:prstGeom prst="rect">
            <a:avLst/>
          </a:prstGeom>
        </p:spPr>
        <p:txBody>
          <a:bodyPr vert="horz" wrap="square" lIns="0" tIns="12700" rIns="0" bIns="0" rtlCol="0">
            <a:spAutoFit/>
          </a:bodyPr>
          <a:lstStyle/>
          <a:p>
            <a:pPr marL="38100">
              <a:lnSpc>
                <a:spcPct val="100000"/>
              </a:lnSpc>
              <a:spcBef>
                <a:spcPts val="100"/>
              </a:spcBef>
              <a:tabLst>
                <a:tab pos="769620" algn="l"/>
                <a:tab pos="1318260" algn="l"/>
                <a:tab pos="3254375" algn="l"/>
                <a:tab pos="3985895" algn="l"/>
                <a:tab pos="4671695" algn="l"/>
              </a:tabLst>
            </a:pPr>
            <a:r>
              <a:rPr sz="1800" baseline="-6944" dirty="0">
                <a:solidFill>
                  <a:srgbClr val="0365C0"/>
                </a:solidFill>
                <a:latin typeface="Courier New"/>
                <a:cs typeface="Courier New"/>
              </a:rPr>
              <a:t>0</a:t>
            </a:r>
            <a:r>
              <a:rPr sz="1800" spc="-15" baseline="-6944" dirty="0">
                <a:solidFill>
                  <a:srgbClr val="0365C0"/>
                </a:solidFill>
                <a:latin typeface="Courier New"/>
                <a:cs typeface="Courier New"/>
              </a:rPr>
              <a:t> </a:t>
            </a:r>
            <a:r>
              <a:rPr sz="1800" spc="-25" dirty="0">
                <a:solidFill>
                  <a:srgbClr val="0365C0"/>
                </a:solidFill>
                <a:latin typeface="Courier New"/>
                <a:cs typeface="Courier New"/>
              </a:rPr>
              <a:t>sem</a:t>
            </a:r>
            <a:r>
              <a:rPr sz="1800" dirty="0">
                <a:solidFill>
                  <a:srgbClr val="0365C0"/>
                </a:solidFill>
                <a:latin typeface="Courier New"/>
                <a:cs typeface="Courier New"/>
              </a:rPr>
              <a:t>	</a:t>
            </a:r>
            <a:r>
              <a:rPr sz="1800" spc="-25" dirty="0">
                <a:solidFill>
                  <a:srgbClr val="0365C0"/>
                </a:solidFill>
                <a:latin typeface="Courier New"/>
                <a:cs typeface="Courier New"/>
              </a:rPr>
              <a:t>s1</a:t>
            </a:r>
            <a:r>
              <a:rPr lang="en-GB" sz="1800" spc="-25" dirty="0">
                <a:solidFill>
                  <a:srgbClr val="0365C0"/>
                </a:solidFill>
                <a:latin typeface="Courier New"/>
                <a:cs typeface="Courier New"/>
              </a:rPr>
              <a:t>=1</a:t>
            </a:r>
            <a:r>
              <a:rPr sz="1800" spc="-25" dirty="0">
                <a:solidFill>
                  <a:srgbClr val="0365C0"/>
                </a:solidFill>
                <a:latin typeface="Courier New"/>
                <a:cs typeface="Courier New"/>
              </a:rPr>
              <a:t>,s2</a:t>
            </a:r>
            <a:r>
              <a:rPr lang="en-GB" sz="1800" spc="-25" dirty="0">
                <a:solidFill>
                  <a:srgbClr val="0365C0"/>
                </a:solidFill>
                <a:latin typeface="Courier New"/>
                <a:cs typeface="Courier New"/>
              </a:rPr>
              <a:t>=0</a:t>
            </a:r>
            <a:r>
              <a:rPr sz="1800" spc="-25" dirty="0">
                <a:solidFill>
                  <a:srgbClr val="0365C0"/>
                </a:solidFill>
                <a:latin typeface="Courier New"/>
                <a:cs typeface="Courier New"/>
              </a:rPr>
              <a:t>;</a:t>
            </a:r>
            <a:r>
              <a:rPr sz="1800" dirty="0">
                <a:solidFill>
                  <a:srgbClr val="0365C0"/>
                </a:solidFill>
                <a:latin typeface="Courier New"/>
                <a:cs typeface="Courier New"/>
              </a:rPr>
              <a:t>	</a:t>
            </a:r>
            <a:r>
              <a:rPr sz="1800" baseline="-6944" dirty="0">
                <a:solidFill>
                  <a:srgbClr val="0365C0"/>
                </a:solidFill>
                <a:latin typeface="Courier New"/>
                <a:cs typeface="Courier New"/>
              </a:rPr>
              <a:t>1</a:t>
            </a:r>
            <a:r>
              <a:rPr sz="1800" spc="-15" baseline="-6944" dirty="0">
                <a:solidFill>
                  <a:srgbClr val="0365C0"/>
                </a:solidFill>
                <a:latin typeface="Courier New"/>
                <a:cs typeface="Courier New"/>
              </a:rPr>
              <a:t> </a:t>
            </a:r>
            <a:r>
              <a:rPr sz="1800" spc="-25" dirty="0">
                <a:solidFill>
                  <a:srgbClr val="0365C0"/>
                </a:solidFill>
                <a:latin typeface="Courier New"/>
                <a:cs typeface="Courier New"/>
              </a:rPr>
              <a:t>int</a:t>
            </a:r>
            <a:r>
              <a:rPr sz="1800" dirty="0">
                <a:solidFill>
                  <a:srgbClr val="0365C0"/>
                </a:solidFill>
                <a:latin typeface="Courier New"/>
                <a:cs typeface="Courier New"/>
              </a:rPr>
              <a:t>	</a:t>
            </a:r>
            <a:r>
              <a:rPr sz="1800" spc="-20" dirty="0">
                <a:solidFill>
                  <a:srgbClr val="0365C0"/>
                </a:solidFill>
                <a:latin typeface="Courier New"/>
                <a:cs typeface="Courier New"/>
              </a:rPr>
              <a:t>t2()</a:t>
            </a:r>
            <a:r>
              <a:rPr sz="1800" dirty="0">
                <a:solidFill>
                  <a:srgbClr val="0365C0"/>
                </a:solidFill>
                <a:latin typeface="Courier New"/>
                <a:cs typeface="Courier New"/>
              </a:rPr>
              <a:t>	</a:t>
            </a:r>
            <a:r>
              <a:rPr sz="1800" spc="-50" dirty="0">
                <a:solidFill>
                  <a:srgbClr val="0365C0"/>
                </a:solidFill>
                <a:latin typeface="Courier New"/>
                <a:cs typeface="Courier New"/>
              </a:rPr>
              <a:t>{</a:t>
            </a:r>
            <a:endParaRPr sz="1800" dirty="0">
              <a:latin typeface="Courier New"/>
              <a:cs typeface="Courier New"/>
            </a:endParaRPr>
          </a:p>
        </p:txBody>
      </p:sp>
      <p:sp>
        <p:nvSpPr>
          <p:cNvPr id="49" name="object 16">
            <a:extLst>
              <a:ext uri="{FF2B5EF4-FFF2-40B4-BE49-F238E27FC236}">
                <a16:creationId xmlns:a16="http://schemas.microsoft.com/office/drawing/2014/main" id="{AA2AE1F3-1161-3A3A-91AC-AC284A699AE4}"/>
              </a:ext>
            </a:extLst>
          </p:cNvPr>
          <p:cNvSpPr txBox="1"/>
          <p:nvPr/>
        </p:nvSpPr>
        <p:spPr>
          <a:xfrm>
            <a:off x="4559107" y="4072562"/>
            <a:ext cx="1671955" cy="1823720"/>
          </a:xfrm>
          <a:prstGeom prst="rect">
            <a:avLst/>
          </a:prstGeom>
        </p:spPr>
        <p:txBody>
          <a:bodyPr vert="horz" wrap="square" lIns="0" tIns="12700" rIns="0" bIns="0" rtlCol="0">
            <a:spAutoFit/>
          </a:bodyPr>
          <a:lstStyle/>
          <a:p>
            <a:pPr marL="12700">
              <a:lnSpc>
                <a:spcPts val="2080"/>
              </a:lnSpc>
              <a:spcBef>
                <a:spcPts val="100"/>
              </a:spcBef>
            </a:pPr>
            <a:r>
              <a:rPr sz="1800" spc="-10" dirty="0">
                <a:solidFill>
                  <a:srgbClr val="0365C0"/>
                </a:solidFill>
                <a:latin typeface="Courier New"/>
                <a:cs typeface="Courier New"/>
              </a:rPr>
              <a:t>s2.wait();</a:t>
            </a:r>
            <a:endParaRPr sz="1800">
              <a:latin typeface="Courier New"/>
              <a:cs typeface="Courier New"/>
            </a:endParaRPr>
          </a:p>
          <a:p>
            <a:pPr marL="12700">
              <a:lnSpc>
                <a:spcPts val="2000"/>
              </a:lnSpc>
            </a:pPr>
            <a:r>
              <a:rPr sz="1800" spc="-10" dirty="0">
                <a:solidFill>
                  <a:srgbClr val="0365C0"/>
                </a:solidFill>
                <a:latin typeface="Courier New"/>
                <a:cs typeface="Courier New"/>
              </a:rPr>
              <a:t>printf("o");</a:t>
            </a:r>
            <a:endParaRPr sz="1800">
              <a:latin typeface="Courier New"/>
              <a:cs typeface="Courier New"/>
            </a:endParaRPr>
          </a:p>
          <a:p>
            <a:pPr marL="12700">
              <a:lnSpc>
                <a:spcPts val="2000"/>
              </a:lnSpc>
            </a:pPr>
            <a:r>
              <a:rPr sz="1800" spc="-10" dirty="0">
                <a:solidFill>
                  <a:srgbClr val="0365C0"/>
                </a:solidFill>
                <a:latin typeface="Courier New"/>
                <a:cs typeface="Courier New"/>
              </a:rPr>
              <a:t>printf("r");</a:t>
            </a:r>
            <a:endParaRPr sz="1800">
              <a:latin typeface="Courier New"/>
              <a:cs typeface="Courier New"/>
            </a:endParaRPr>
          </a:p>
          <a:p>
            <a:pPr marL="12700">
              <a:lnSpc>
                <a:spcPts val="2000"/>
              </a:lnSpc>
            </a:pPr>
            <a:r>
              <a:rPr sz="1800" spc="-10" dirty="0">
                <a:solidFill>
                  <a:srgbClr val="0365C0"/>
                </a:solidFill>
                <a:latin typeface="Courier New"/>
                <a:cs typeface="Courier New"/>
              </a:rPr>
              <a:t>s1.signal();</a:t>
            </a:r>
            <a:endParaRPr sz="1800">
              <a:latin typeface="Courier New"/>
              <a:cs typeface="Courier New"/>
            </a:endParaRPr>
          </a:p>
          <a:p>
            <a:pPr marL="12700">
              <a:lnSpc>
                <a:spcPts val="2000"/>
              </a:lnSpc>
            </a:pPr>
            <a:r>
              <a:rPr sz="1800" spc="-10" dirty="0">
                <a:solidFill>
                  <a:srgbClr val="0365C0"/>
                </a:solidFill>
                <a:latin typeface="Courier New"/>
                <a:cs typeface="Courier New"/>
              </a:rPr>
              <a:t>s2.wait();</a:t>
            </a:r>
            <a:endParaRPr sz="1800">
              <a:latin typeface="Courier New"/>
              <a:cs typeface="Courier New"/>
            </a:endParaRPr>
          </a:p>
          <a:p>
            <a:pPr marL="12700">
              <a:lnSpc>
                <a:spcPts val="2000"/>
              </a:lnSpc>
            </a:pPr>
            <a:r>
              <a:rPr sz="1800" spc="-10" dirty="0">
                <a:solidFill>
                  <a:srgbClr val="0365C0"/>
                </a:solidFill>
                <a:latin typeface="Courier New"/>
                <a:cs typeface="Courier New"/>
              </a:rPr>
              <a:t>printf("l");</a:t>
            </a:r>
            <a:endParaRPr sz="1800">
              <a:latin typeface="Courier New"/>
              <a:cs typeface="Courier New"/>
            </a:endParaRPr>
          </a:p>
          <a:p>
            <a:pPr marL="12700">
              <a:lnSpc>
                <a:spcPts val="2080"/>
              </a:lnSpc>
            </a:pPr>
            <a:r>
              <a:rPr sz="1800" spc="-10" dirty="0">
                <a:solidFill>
                  <a:srgbClr val="0365C0"/>
                </a:solidFill>
                <a:latin typeface="Courier New"/>
                <a:cs typeface="Courier New"/>
              </a:rPr>
              <a:t>printf("e");</a:t>
            </a:r>
            <a:endParaRPr sz="1800">
              <a:latin typeface="Courier New"/>
              <a:cs typeface="Courier New"/>
            </a:endParaRPr>
          </a:p>
        </p:txBody>
      </p:sp>
      <p:sp>
        <p:nvSpPr>
          <p:cNvPr id="50" name="object 17">
            <a:extLst>
              <a:ext uri="{FF2B5EF4-FFF2-40B4-BE49-F238E27FC236}">
                <a16:creationId xmlns:a16="http://schemas.microsoft.com/office/drawing/2014/main" id="{E027F5A6-CB21-BEC5-477E-6239C6CD9998}"/>
              </a:ext>
            </a:extLst>
          </p:cNvPr>
          <p:cNvSpPr txBox="1"/>
          <p:nvPr/>
        </p:nvSpPr>
        <p:spPr>
          <a:xfrm>
            <a:off x="4076433" y="4094236"/>
            <a:ext cx="396875" cy="2056130"/>
          </a:xfrm>
          <a:prstGeom prst="rect">
            <a:avLst/>
          </a:prstGeom>
        </p:spPr>
        <p:txBody>
          <a:bodyPr vert="horz" wrap="square" lIns="0" tIns="83820" rIns="0" bIns="0" rtlCol="0">
            <a:spAutoFit/>
          </a:bodyPr>
          <a:lstStyle/>
          <a:p>
            <a:pPr marL="38100">
              <a:lnSpc>
                <a:spcPct val="100000"/>
              </a:lnSpc>
              <a:spcBef>
                <a:spcPts val="660"/>
              </a:spcBef>
            </a:pPr>
            <a:r>
              <a:rPr sz="1200" spc="-50" dirty="0">
                <a:solidFill>
                  <a:srgbClr val="0365C0"/>
                </a:solidFill>
                <a:latin typeface="Courier New"/>
                <a:cs typeface="Courier New"/>
              </a:rPr>
              <a:t>2</a:t>
            </a:r>
            <a:endParaRPr sz="1200" dirty="0">
              <a:latin typeface="Courier New"/>
              <a:cs typeface="Courier New"/>
            </a:endParaRPr>
          </a:p>
          <a:p>
            <a:pPr marL="38100">
              <a:lnSpc>
                <a:spcPct val="100000"/>
              </a:lnSpc>
              <a:spcBef>
                <a:spcPts val="560"/>
              </a:spcBef>
            </a:pPr>
            <a:r>
              <a:rPr sz="1200" spc="-50" dirty="0">
                <a:solidFill>
                  <a:srgbClr val="0365C0"/>
                </a:solidFill>
                <a:latin typeface="Courier New"/>
                <a:cs typeface="Courier New"/>
              </a:rPr>
              <a:t>3</a:t>
            </a:r>
            <a:endParaRPr sz="1200" dirty="0">
              <a:latin typeface="Courier New"/>
              <a:cs typeface="Courier New"/>
            </a:endParaRPr>
          </a:p>
          <a:p>
            <a:pPr marL="38100">
              <a:lnSpc>
                <a:spcPct val="100000"/>
              </a:lnSpc>
              <a:spcBef>
                <a:spcPts val="560"/>
              </a:spcBef>
            </a:pPr>
            <a:r>
              <a:rPr sz="1200" spc="-50" dirty="0">
                <a:solidFill>
                  <a:srgbClr val="0365C0"/>
                </a:solidFill>
                <a:latin typeface="Courier New"/>
                <a:cs typeface="Courier New"/>
              </a:rPr>
              <a:t>4</a:t>
            </a:r>
            <a:endParaRPr sz="1200" dirty="0">
              <a:latin typeface="Courier New"/>
              <a:cs typeface="Courier New"/>
            </a:endParaRPr>
          </a:p>
          <a:p>
            <a:pPr marL="38100">
              <a:lnSpc>
                <a:spcPct val="100000"/>
              </a:lnSpc>
              <a:spcBef>
                <a:spcPts val="560"/>
              </a:spcBef>
            </a:pPr>
            <a:r>
              <a:rPr sz="1200" spc="-50" dirty="0">
                <a:solidFill>
                  <a:srgbClr val="0365C0"/>
                </a:solidFill>
                <a:latin typeface="Courier New"/>
                <a:cs typeface="Courier New"/>
              </a:rPr>
              <a:t>5</a:t>
            </a:r>
            <a:endParaRPr sz="1200" dirty="0">
              <a:latin typeface="Courier New"/>
              <a:cs typeface="Courier New"/>
            </a:endParaRPr>
          </a:p>
          <a:p>
            <a:pPr marL="38100">
              <a:lnSpc>
                <a:spcPct val="100000"/>
              </a:lnSpc>
              <a:spcBef>
                <a:spcPts val="560"/>
              </a:spcBef>
            </a:pPr>
            <a:r>
              <a:rPr sz="1200" spc="-50" dirty="0">
                <a:solidFill>
                  <a:srgbClr val="0365C0"/>
                </a:solidFill>
                <a:latin typeface="Courier New"/>
                <a:cs typeface="Courier New"/>
              </a:rPr>
              <a:t>6</a:t>
            </a:r>
            <a:endParaRPr sz="1200" dirty="0">
              <a:latin typeface="Courier New"/>
              <a:cs typeface="Courier New"/>
            </a:endParaRPr>
          </a:p>
          <a:p>
            <a:pPr marL="38100">
              <a:lnSpc>
                <a:spcPct val="100000"/>
              </a:lnSpc>
              <a:spcBef>
                <a:spcPts val="560"/>
              </a:spcBef>
            </a:pPr>
            <a:r>
              <a:rPr sz="1200" spc="-50" dirty="0">
                <a:solidFill>
                  <a:srgbClr val="0365C0"/>
                </a:solidFill>
                <a:latin typeface="Courier New"/>
                <a:cs typeface="Courier New"/>
              </a:rPr>
              <a:t>7</a:t>
            </a:r>
            <a:endParaRPr sz="1200" dirty="0">
              <a:latin typeface="Courier New"/>
              <a:cs typeface="Courier New"/>
            </a:endParaRPr>
          </a:p>
          <a:p>
            <a:pPr marL="38100">
              <a:lnSpc>
                <a:spcPts val="1355"/>
              </a:lnSpc>
              <a:spcBef>
                <a:spcPts val="560"/>
              </a:spcBef>
            </a:pPr>
            <a:r>
              <a:rPr sz="1200" spc="-50" dirty="0">
                <a:solidFill>
                  <a:srgbClr val="0365C0"/>
                </a:solidFill>
                <a:latin typeface="Courier New"/>
                <a:cs typeface="Courier New"/>
              </a:rPr>
              <a:t>8</a:t>
            </a:r>
            <a:endParaRPr sz="1200" dirty="0">
              <a:latin typeface="Courier New"/>
              <a:cs typeface="Courier New"/>
            </a:endParaRPr>
          </a:p>
          <a:p>
            <a:pPr marL="38100">
              <a:lnSpc>
                <a:spcPts val="2075"/>
              </a:lnSpc>
            </a:pPr>
            <a:r>
              <a:rPr sz="1800" baseline="-6944" dirty="0">
                <a:solidFill>
                  <a:srgbClr val="0365C0"/>
                </a:solidFill>
                <a:latin typeface="Courier New"/>
                <a:cs typeface="Courier New"/>
              </a:rPr>
              <a:t>9</a:t>
            </a:r>
            <a:r>
              <a:rPr sz="1800" spc="-15" baseline="-6944" dirty="0">
                <a:solidFill>
                  <a:srgbClr val="0365C0"/>
                </a:solidFill>
                <a:latin typeface="Courier New"/>
                <a:cs typeface="Courier New"/>
              </a:rPr>
              <a:t> </a:t>
            </a:r>
            <a:r>
              <a:rPr sz="1800" spc="-50" dirty="0">
                <a:solidFill>
                  <a:srgbClr val="0365C0"/>
                </a:solidFill>
                <a:latin typeface="Courier New"/>
                <a:cs typeface="Courier New"/>
              </a:rPr>
              <a:t>}</a:t>
            </a:r>
            <a:endParaRPr sz="1800" dirty="0">
              <a:latin typeface="Courier New"/>
              <a:cs typeface="Courier New"/>
            </a:endParaRPr>
          </a:p>
        </p:txBody>
      </p:sp>
      <p:sp>
        <p:nvSpPr>
          <p:cNvPr id="51" name="object 18">
            <a:extLst>
              <a:ext uri="{FF2B5EF4-FFF2-40B4-BE49-F238E27FC236}">
                <a16:creationId xmlns:a16="http://schemas.microsoft.com/office/drawing/2014/main" id="{F6B0BECE-AEBB-2EF6-BD9D-E80057243B4F}"/>
              </a:ext>
            </a:extLst>
          </p:cNvPr>
          <p:cNvSpPr txBox="1"/>
          <p:nvPr/>
        </p:nvSpPr>
        <p:spPr>
          <a:xfrm>
            <a:off x="538262" y="3773855"/>
            <a:ext cx="4495705" cy="289823"/>
          </a:xfrm>
          <a:prstGeom prst="rect">
            <a:avLst/>
          </a:prstGeom>
        </p:spPr>
        <p:txBody>
          <a:bodyPr vert="horz" wrap="square" lIns="0" tIns="12700" rIns="0" bIns="0" rtlCol="0">
            <a:spAutoFit/>
          </a:bodyPr>
          <a:lstStyle/>
          <a:p>
            <a:pPr marL="12700">
              <a:lnSpc>
                <a:spcPct val="100000"/>
              </a:lnSpc>
              <a:spcBef>
                <a:spcPts val="100"/>
              </a:spcBef>
              <a:tabLst>
                <a:tab pos="3228975" algn="l"/>
              </a:tabLst>
            </a:pPr>
            <a:r>
              <a:rPr sz="1800" b="0" spc="-25" dirty="0">
                <a:solidFill>
                  <a:srgbClr val="0365C0"/>
                </a:solidFill>
                <a:latin typeface="Arial MT"/>
                <a:cs typeface="Arial MT"/>
              </a:rPr>
              <a:t>t1:</a:t>
            </a:r>
            <a:r>
              <a:rPr sz="1800" b="0" dirty="0">
                <a:solidFill>
                  <a:srgbClr val="0365C0"/>
                </a:solidFill>
                <a:latin typeface="Arial MT"/>
                <a:cs typeface="Arial MT"/>
              </a:rPr>
              <a:t>	</a:t>
            </a:r>
            <a:r>
              <a:rPr sz="1800" b="0" spc="-25" dirty="0">
                <a:solidFill>
                  <a:srgbClr val="0365C0"/>
                </a:solidFill>
                <a:latin typeface="Arial MT"/>
                <a:cs typeface="Arial MT"/>
              </a:rPr>
              <a:t>t2:</a:t>
            </a:r>
            <a:endParaRPr sz="1800" b="0" dirty="0">
              <a:latin typeface="Arial MT"/>
              <a:cs typeface="Arial MT"/>
            </a:endParaRPr>
          </a:p>
        </p:txBody>
      </p:sp>
      <p:grpSp>
        <p:nvGrpSpPr>
          <p:cNvPr id="52" name="object 19">
            <a:extLst>
              <a:ext uri="{FF2B5EF4-FFF2-40B4-BE49-F238E27FC236}">
                <a16:creationId xmlns:a16="http://schemas.microsoft.com/office/drawing/2014/main" id="{C2C8A5B9-4090-77E4-72C3-8EF3123461F6}"/>
              </a:ext>
            </a:extLst>
          </p:cNvPr>
          <p:cNvGrpSpPr/>
          <p:nvPr/>
        </p:nvGrpSpPr>
        <p:grpSpPr>
          <a:xfrm>
            <a:off x="2562264" y="3691891"/>
            <a:ext cx="2005964" cy="2444115"/>
            <a:chOff x="3526481" y="3560884"/>
            <a:chExt cx="2005964" cy="2444115"/>
          </a:xfrm>
        </p:grpSpPr>
        <p:sp>
          <p:nvSpPr>
            <p:cNvPr id="53" name="object 20">
              <a:extLst>
                <a:ext uri="{FF2B5EF4-FFF2-40B4-BE49-F238E27FC236}">
                  <a16:creationId xmlns:a16="http://schemas.microsoft.com/office/drawing/2014/main" id="{E8D393FF-B4F2-A8F7-A806-0199E8DFE0E5}"/>
                </a:ext>
              </a:extLst>
            </p:cNvPr>
            <p:cNvSpPr/>
            <p:nvPr/>
          </p:nvSpPr>
          <p:spPr>
            <a:xfrm>
              <a:off x="3863202" y="4194392"/>
              <a:ext cx="1475740" cy="671195"/>
            </a:xfrm>
            <a:custGeom>
              <a:avLst/>
              <a:gdLst/>
              <a:ahLst/>
              <a:cxnLst/>
              <a:rect l="l" t="t" r="r" b="b"/>
              <a:pathLst>
                <a:path w="1475739" h="671195">
                  <a:moveTo>
                    <a:pt x="0" y="671115"/>
                  </a:moveTo>
                  <a:lnTo>
                    <a:pt x="1464097" y="5257"/>
                  </a:lnTo>
                  <a:lnTo>
                    <a:pt x="1475657" y="0"/>
                  </a:lnTo>
                </a:path>
              </a:pathLst>
            </a:custGeom>
            <a:ln w="25400">
              <a:solidFill>
                <a:srgbClr val="0365C0"/>
              </a:solidFill>
            </a:ln>
          </p:spPr>
          <p:txBody>
            <a:bodyPr wrap="square" lIns="0" tIns="0" rIns="0" bIns="0" rtlCol="0"/>
            <a:lstStyle/>
            <a:p>
              <a:endParaRPr/>
            </a:p>
          </p:txBody>
        </p:sp>
        <p:sp>
          <p:nvSpPr>
            <p:cNvPr id="54" name="object 21">
              <a:extLst>
                <a:ext uri="{FF2B5EF4-FFF2-40B4-BE49-F238E27FC236}">
                  <a16:creationId xmlns:a16="http://schemas.microsoft.com/office/drawing/2014/main" id="{3B7D46AA-A8DC-5EB7-167A-9FE2E7501CFE}"/>
                </a:ext>
              </a:extLst>
            </p:cNvPr>
            <p:cNvSpPr/>
            <p:nvPr/>
          </p:nvSpPr>
          <p:spPr>
            <a:xfrm>
              <a:off x="5302063" y="4144160"/>
              <a:ext cx="136525" cy="111125"/>
            </a:xfrm>
            <a:custGeom>
              <a:avLst/>
              <a:gdLst/>
              <a:ahLst/>
              <a:cxnLst/>
              <a:rect l="l" t="t" r="r" b="b"/>
              <a:pathLst>
                <a:path w="136525" h="111125">
                  <a:moveTo>
                    <a:pt x="0" y="0"/>
                  </a:moveTo>
                  <a:lnTo>
                    <a:pt x="50473" y="110981"/>
                  </a:lnTo>
                  <a:lnTo>
                    <a:pt x="136218" y="5017"/>
                  </a:lnTo>
                  <a:lnTo>
                    <a:pt x="0" y="0"/>
                  </a:lnTo>
                  <a:close/>
                </a:path>
              </a:pathLst>
            </a:custGeom>
            <a:solidFill>
              <a:srgbClr val="0365C0"/>
            </a:solidFill>
          </p:spPr>
          <p:txBody>
            <a:bodyPr wrap="square" lIns="0" tIns="0" rIns="0" bIns="0" rtlCol="0"/>
            <a:lstStyle/>
            <a:p>
              <a:endParaRPr/>
            </a:p>
          </p:txBody>
        </p:sp>
        <p:sp>
          <p:nvSpPr>
            <p:cNvPr id="55" name="object 22">
              <a:extLst>
                <a:ext uri="{FF2B5EF4-FFF2-40B4-BE49-F238E27FC236}">
                  <a16:creationId xmlns:a16="http://schemas.microsoft.com/office/drawing/2014/main" id="{E4743A05-351B-4148-D3F6-228374AFD822}"/>
                </a:ext>
              </a:extLst>
            </p:cNvPr>
            <p:cNvSpPr/>
            <p:nvPr/>
          </p:nvSpPr>
          <p:spPr>
            <a:xfrm>
              <a:off x="3883369" y="4903595"/>
              <a:ext cx="1636395" cy="217170"/>
            </a:xfrm>
            <a:custGeom>
              <a:avLst/>
              <a:gdLst/>
              <a:ahLst/>
              <a:cxnLst/>
              <a:rect l="l" t="t" r="r" b="b"/>
              <a:pathLst>
                <a:path w="1636395" h="217170">
                  <a:moveTo>
                    <a:pt x="1636141" y="0"/>
                  </a:moveTo>
                  <a:lnTo>
                    <a:pt x="12589" y="215271"/>
                  </a:lnTo>
                  <a:lnTo>
                    <a:pt x="0" y="216940"/>
                  </a:lnTo>
                </a:path>
              </a:pathLst>
            </a:custGeom>
            <a:ln w="25400">
              <a:solidFill>
                <a:srgbClr val="0365C0"/>
              </a:solidFill>
            </a:ln>
          </p:spPr>
          <p:txBody>
            <a:bodyPr wrap="square" lIns="0" tIns="0" rIns="0" bIns="0" rtlCol="0"/>
            <a:lstStyle/>
            <a:p>
              <a:endParaRPr/>
            </a:p>
          </p:txBody>
        </p:sp>
        <p:sp>
          <p:nvSpPr>
            <p:cNvPr id="56" name="object 23">
              <a:extLst>
                <a:ext uri="{FF2B5EF4-FFF2-40B4-BE49-F238E27FC236}">
                  <a16:creationId xmlns:a16="http://schemas.microsoft.com/office/drawing/2014/main" id="{F59F9A6E-EA07-8FCE-A1C1-18D172AF61C8}"/>
                </a:ext>
              </a:extLst>
            </p:cNvPr>
            <p:cNvSpPr/>
            <p:nvPr/>
          </p:nvSpPr>
          <p:spPr>
            <a:xfrm>
              <a:off x="3775096" y="5058435"/>
              <a:ext cx="128905" cy="121285"/>
            </a:xfrm>
            <a:custGeom>
              <a:avLst/>
              <a:gdLst/>
              <a:ahLst/>
              <a:cxnLst/>
              <a:rect l="l" t="t" r="r" b="b"/>
              <a:pathLst>
                <a:path w="128904" h="121285">
                  <a:moveTo>
                    <a:pt x="112849" y="0"/>
                  </a:moveTo>
                  <a:lnTo>
                    <a:pt x="0" y="76456"/>
                  </a:lnTo>
                  <a:lnTo>
                    <a:pt x="128875" y="120862"/>
                  </a:lnTo>
                  <a:lnTo>
                    <a:pt x="112849" y="0"/>
                  </a:lnTo>
                  <a:close/>
                </a:path>
              </a:pathLst>
            </a:custGeom>
            <a:solidFill>
              <a:srgbClr val="0365C0"/>
            </a:solidFill>
          </p:spPr>
          <p:txBody>
            <a:bodyPr wrap="square" lIns="0" tIns="0" rIns="0" bIns="0" rtlCol="0"/>
            <a:lstStyle/>
            <a:p>
              <a:endParaRPr/>
            </a:p>
          </p:txBody>
        </p:sp>
        <p:sp>
          <p:nvSpPr>
            <p:cNvPr id="57" name="object 24">
              <a:extLst>
                <a:ext uri="{FF2B5EF4-FFF2-40B4-BE49-F238E27FC236}">
                  <a16:creationId xmlns:a16="http://schemas.microsoft.com/office/drawing/2014/main" id="{F4B06F0A-4066-7755-52BC-9221AB62B4A1}"/>
                </a:ext>
              </a:extLst>
            </p:cNvPr>
            <p:cNvSpPr/>
            <p:nvPr/>
          </p:nvSpPr>
          <p:spPr>
            <a:xfrm>
              <a:off x="3587441" y="3560884"/>
              <a:ext cx="0" cy="567690"/>
            </a:xfrm>
            <a:custGeom>
              <a:avLst/>
              <a:gdLst/>
              <a:ahLst/>
              <a:cxnLst/>
              <a:rect l="l" t="t" r="r" b="b"/>
              <a:pathLst>
                <a:path h="567689">
                  <a:moveTo>
                    <a:pt x="0" y="0"/>
                  </a:moveTo>
                  <a:lnTo>
                    <a:pt x="0" y="554881"/>
                  </a:lnTo>
                  <a:lnTo>
                    <a:pt x="0" y="567581"/>
                  </a:lnTo>
                </a:path>
              </a:pathLst>
            </a:custGeom>
            <a:ln w="25400">
              <a:solidFill>
                <a:srgbClr val="0365C0"/>
              </a:solidFill>
            </a:ln>
          </p:spPr>
          <p:txBody>
            <a:bodyPr wrap="square" lIns="0" tIns="0" rIns="0" bIns="0" rtlCol="0"/>
            <a:lstStyle/>
            <a:p>
              <a:endParaRPr/>
            </a:p>
          </p:txBody>
        </p:sp>
        <p:sp>
          <p:nvSpPr>
            <p:cNvPr id="58" name="object 25">
              <a:extLst>
                <a:ext uri="{FF2B5EF4-FFF2-40B4-BE49-F238E27FC236}">
                  <a16:creationId xmlns:a16="http://schemas.microsoft.com/office/drawing/2014/main" id="{E4E4531D-E5B0-AB67-D60C-AE0C4CBC7BAD}"/>
                </a:ext>
              </a:extLst>
            </p:cNvPr>
            <p:cNvSpPr/>
            <p:nvPr/>
          </p:nvSpPr>
          <p:spPr>
            <a:xfrm>
              <a:off x="3526481" y="4115766"/>
              <a:ext cx="121920" cy="121920"/>
            </a:xfrm>
            <a:custGeom>
              <a:avLst/>
              <a:gdLst/>
              <a:ahLst/>
              <a:cxnLst/>
              <a:rect l="l" t="t" r="r" b="b"/>
              <a:pathLst>
                <a:path w="121920" h="121920">
                  <a:moveTo>
                    <a:pt x="121919" y="0"/>
                  </a:moveTo>
                  <a:lnTo>
                    <a:pt x="0" y="0"/>
                  </a:lnTo>
                  <a:lnTo>
                    <a:pt x="60960" y="121919"/>
                  </a:lnTo>
                  <a:lnTo>
                    <a:pt x="121919" y="0"/>
                  </a:lnTo>
                  <a:close/>
                </a:path>
              </a:pathLst>
            </a:custGeom>
            <a:solidFill>
              <a:srgbClr val="0365C0"/>
            </a:solidFill>
          </p:spPr>
          <p:txBody>
            <a:bodyPr wrap="square" lIns="0" tIns="0" rIns="0" bIns="0" rtlCol="0"/>
            <a:lstStyle/>
            <a:p>
              <a:endParaRPr/>
            </a:p>
          </p:txBody>
        </p:sp>
        <p:sp>
          <p:nvSpPr>
            <p:cNvPr id="59" name="object 26">
              <a:extLst>
                <a:ext uri="{FF2B5EF4-FFF2-40B4-BE49-F238E27FC236}">
                  <a16:creationId xmlns:a16="http://schemas.microsoft.com/office/drawing/2014/main" id="{9038EB24-06EE-0482-CB68-C92E06B2C271}"/>
                </a:ext>
              </a:extLst>
            </p:cNvPr>
            <p:cNvSpPr/>
            <p:nvPr/>
          </p:nvSpPr>
          <p:spPr>
            <a:xfrm>
              <a:off x="4027680" y="5184328"/>
              <a:ext cx="1353185" cy="458470"/>
            </a:xfrm>
            <a:custGeom>
              <a:avLst/>
              <a:gdLst/>
              <a:ahLst/>
              <a:cxnLst/>
              <a:rect l="l" t="t" r="r" b="b"/>
              <a:pathLst>
                <a:path w="1353185" h="458470">
                  <a:moveTo>
                    <a:pt x="0" y="458398"/>
                  </a:moveTo>
                  <a:lnTo>
                    <a:pt x="1340804" y="4075"/>
                  </a:lnTo>
                  <a:lnTo>
                    <a:pt x="1352832" y="0"/>
                  </a:lnTo>
                </a:path>
              </a:pathLst>
            </a:custGeom>
            <a:ln w="25400">
              <a:solidFill>
                <a:srgbClr val="0365C0"/>
              </a:solidFill>
            </a:ln>
          </p:spPr>
          <p:txBody>
            <a:bodyPr wrap="square" lIns="0" tIns="0" rIns="0" bIns="0" rtlCol="0"/>
            <a:lstStyle/>
            <a:p>
              <a:endParaRPr/>
            </a:p>
          </p:txBody>
        </p:sp>
        <p:sp>
          <p:nvSpPr>
            <p:cNvPr id="60" name="object 27">
              <a:extLst>
                <a:ext uri="{FF2B5EF4-FFF2-40B4-BE49-F238E27FC236}">
                  <a16:creationId xmlns:a16="http://schemas.microsoft.com/office/drawing/2014/main" id="{4986C0C1-8D6D-1313-6313-B9EC49735002}"/>
                </a:ext>
              </a:extLst>
            </p:cNvPr>
            <p:cNvSpPr/>
            <p:nvPr/>
          </p:nvSpPr>
          <p:spPr>
            <a:xfrm>
              <a:off x="5348922" y="5130668"/>
              <a:ext cx="135255" cy="115570"/>
            </a:xfrm>
            <a:custGeom>
              <a:avLst/>
              <a:gdLst/>
              <a:ahLst/>
              <a:cxnLst/>
              <a:rect l="l" t="t" r="r" b="b"/>
              <a:pathLst>
                <a:path w="135254" h="115570">
                  <a:moveTo>
                    <a:pt x="0" y="0"/>
                  </a:moveTo>
                  <a:lnTo>
                    <a:pt x="39126" y="115472"/>
                  </a:lnTo>
                  <a:lnTo>
                    <a:pt x="135034" y="18609"/>
                  </a:lnTo>
                  <a:lnTo>
                    <a:pt x="0" y="0"/>
                  </a:lnTo>
                  <a:close/>
                </a:path>
              </a:pathLst>
            </a:custGeom>
            <a:solidFill>
              <a:srgbClr val="0365C0"/>
            </a:solidFill>
          </p:spPr>
          <p:txBody>
            <a:bodyPr wrap="square" lIns="0" tIns="0" rIns="0" bIns="0" rtlCol="0"/>
            <a:lstStyle/>
            <a:p>
              <a:endParaRPr/>
            </a:p>
          </p:txBody>
        </p:sp>
        <p:sp>
          <p:nvSpPr>
            <p:cNvPr id="61" name="object 28">
              <a:extLst>
                <a:ext uri="{FF2B5EF4-FFF2-40B4-BE49-F238E27FC236}">
                  <a16:creationId xmlns:a16="http://schemas.microsoft.com/office/drawing/2014/main" id="{C9FCC0B9-2800-228B-AB55-2E483F1BE02D}"/>
                </a:ext>
              </a:extLst>
            </p:cNvPr>
            <p:cNvSpPr/>
            <p:nvPr/>
          </p:nvSpPr>
          <p:spPr>
            <a:xfrm>
              <a:off x="5439590" y="5327609"/>
              <a:ext cx="0" cy="567690"/>
            </a:xfrm>
            <a:custGeom>
              <a:avLst/>
              <a:gdLst/>
              <a:ahLst/>
              <a:cxnLst/>
              <a:rect l="l" t="t" r="r" b="b"/>
              <a:pathLst>
                <a:path h="567689">
                  <a:moveTo>
                    <a:pt x="0" y="0"/>
                  </a:moveTo>
                  <a:lnTo>
                    <a:pt x="0" y="554881"/>
                  </a:lnTo>
                  <a:lnTo>
                    <a:pt x="0" y="567581"/>
                  </a:lnTo>
                </a:path>
              </a:pathLst>
            </a:custGeom>
            <a:ln w="25400">
              <a:solidFill>
                <a:srgbClr val="0365C0"/>
              </a:solidFill>
            </a:ln>
          </p:spPr>
          <p:txBody>
            <a:bodyPr wrap="square" lIns="0" tIns="0" rIns="0" bIns="0" rtlCol="0"/>
            <a:lstStyle/>
            <a:p>
              <a:endParaRPr/>
            </a:p>
          </p:txBody>
        </p:sp>
        <p:sp>
          <p:nvSpPr>
            <p:cNvPr id="62" name="object 29">
              <a:extLst>
                <a:ext uri="{FF2B5EF4-FFF2-40B4-BE49-F238E27FC236}">
                  <a16:creationId xmlns:a16="http://schemas.microsoft.com/office/drawing/2014/main" id="{1D1F388C-2680-4B06-B551-E31D4E2D8080}"/>
                </a:ext>
              </a:extLst>
            </p:cNvPr>
            <p:cNvSpPr/>
            <p:nvPr/>
          </p:nvSpPr>
          <p:spPr>
            <a:xfrm>
              <a:off x="5378630" y="5882491"/>
              <a:ext cx="121920" cy="121920"/>
            </a:xfrm>
            <a:custGeom>
              <a:avLst/>
              <a:gdLst/>
              <a:ahLst/>
              <a:cxnLst/>
              <a:rect l="l" t="t" r="r" b="b"/>
              <a:pathLst>
                <a:path w="121920" h="121920">
                  <a:moveTo>
                    <a:pt x="121919" y="0"/>
                  </a:moveTo>
                  <a:lnTo>
                    <a:pt x="0" y="0"/>
                  </a:lnTo>
                  <a:lnTo>
                    <a:pt x="60960" y="121920"/>
                  </a:lnTo>
                  <a:lnTo>
                    <a:pt x="121919" y="0"/>
                  </a:lnTo>
                  <a:close/>
                </a:path>
              </a:pathLst>
            </a:custGeom>
            <a:solidFill>
              <a:srgbClr val="0365C0"/>
            </a:solidFill>
          </p:spPr>
          <p:txBody>
            <a:bodyPr wrap="square" lIns="0" tIns="0" rIns="0" bIns="0" rtlCol="0"/>
            <a:lstStyle/>
            <a:p>
              <a:endParaRPr/>
            </a:p>
          </p:txBody>
        </p:sp>
      </p:grpSp>
    </p:spTree>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1219200" y="3400424"/>
            <a:ext cx="9753600" cy="2111475"/>
          </a:xfrm>
          <a:prstGeom prst="rect">
            <a:avLst/>
          </a:prstGeom>
        </p:spPr>
        <p:txBody>
          <a:bodyPr vert="horz" wrap="square" lIns="0" tIns="59055" rIns="0" bIns="0" rtlCol="0">
            <a:spAutoFit/>
          </a:bodyPr>
          <a:lstStyle/>
          <a:p>
            <a:pPr marL="12700">
              <a:spcBef>
                <a:spcPts val="465"/>
              </a:spcBef>
            </a:pPr>
            <a:r>
              <a:rPr lang="en-GB" sz="2000" b="0" dirty="0">
                <a:latin typeface="Gill Sans" panose="020B0502020104020203"/>
                <a:cs typeface="Arial MT"/>
              </a:rPr>
              <a:t>Q. </a:t>
            </a:r>
            <a:r>
              <a:rPr sz="2000" b="0" dirty="0">
                <a:latin typeface="Gill Sans" panose="020B0502020104020203"/>
                <a:cs typeface="Arial MT"/>
              </a:rPr>
              <a:t>Which</a:t>
            </a:r>
            <a:r>
              <a:rPr sz="2000" b="0" spc="-35" dirty="0">
                <a:latin typeface="Gill Sans" panose="020B0502020104020203"/>
                <a:cs typeface="Arial MT"/>
              </a:rPr>
              <a:t> </a:t>
            </a:r>
            <a:r>
              <a:rPr sz="2000" b="0" dirty="0">
                <a:latin typeface="Gill Sans" panose="020B0502020104020203"/>
                <a:cs typeface="Arial MT"/>
              </a:rPr>
              <a:t>strings</a:t>
            </a:r>
            <a:r>
              <a:rPr sz="2000" b="0" spc="-30" dirty="0">
                <a:latin typeface="Gill Sans" panose="020B0502020104020203"/>
                <a:cs typeface="Arial MT"/>
              </a:rPr>
              <a:t> </a:t>
            </a:r>
            <a:r>
              <a:rPr sz="2000" b="0" dirty="0">
                <a:latin typeface="Gill Sans" panose="020B0502020104020203"/>
                <a:cs typeface="Arial MT"/>
              </a:rPr>
              <a:t>can</a:t>
            </a:r>
            <a:r>
              <a:rPr sz="2000" b="0" spc="-30" dirty="0">
                <a:latin typeface="Gill Sans" panose="020B0502020104020203"/>
                <a:cs typeface="Arial MT"/>
              </a:rPr>
              <a:t> </a:t>
            </a:r>
            <a:r>
              <a:rPr sz="2000" b="0" dirty="0">
                <a:latin typeface="Gill Sans" panose="020B0502020104020203"/>
                <a:cs typeface="Arial MT"/>
              </a:rPr>
              <a:t>be</a:t>
            </a:r>
            <a:r>
              <a:rPr sz="2000" b="0" spc="-30" dirty="0">
                <a:latin typeface="Gill Sans" panose="020B0502020104020203"/>
                <a:cs typeface="Arial MT"/>
              </a:rPr>
              <a:t> </a:t>
            </a:r>
            <a:r>
              <a:rPr sz="2000" b="0" dirty="0">
                <a:latin typeface="Gill Sans" panose="020B0502020104020203"/>
                <a:cs typeface="Arial MT"/>
              </a:rPr>
              <a:t>output</a:t>
            </a:r>
            <a:r>
              <a:rPr sz="2000" b="0" spc="-30" dirty="0">
                <a:latin typeface="Gill Sans" panose="020B0502020104020203"/>
                <a:cs typeface="Arial MT"/>
              </a:rPr>
              <a:t> </a:t>
            </a:r>
            <a:r>
              <a:rPr sz="2000" b="0" dirty="0">
                <a:latin typeface="Gill Sans" panose="020B0502020104020203"/>
                <a:cs typeface="Arial MT"/>
              </a:rPr>
              <a:t>when</a:t>
            </a:r>
            <a:r>
              <a:rPr sz="2000" b="0" spc="-30" dirty="0">
                <a:latin typeface="Gill Sans" panose="020B0502020104020203"/>
                <a:cs typeface="Arial MT"/>
              </a:rPr>
              <a:t> </a:t>
            </a:r>
            <a:r>
              <a:rPr sz="2000" b="0" dirty="0">
                <a:latin typeface="Gill Sans" panose="020B0502020104020203"/>
                <a:cs typeface="Arial MT"/>
              </a:rPr>
              <a:t>running</a:t>
            </a:r>
            <a:r>
              <a:rPr sz="2000" b="0" spc="-30" dirty="0">
                <a:latin typeface="Gill Sans" panose="020B0502020104020203"/>
                <a:cs typeface="Arial MT"/>
              </a:rPr>
              <a:t> </a:t>
            </a:r>
            <a:r>
              <a:rPr sz="2000" b="0" dirty="0">
                <a:latin typeface="Gill Sans" panose="020B0502020104020203"/>
                <a:cs typeface="Arial MT"/>
              </a:rPr>
              <a:t>the</a:t>
            </a:r>
            <a:r>
              <a:rPr sz="2000" b="0" spc="-30" dirty="0">
                <a:latin typeface="Gill Sans" panose="020B0502020104020203"/>
                <a:cs typeface="Arial MT"/>
              </a:rPr>
              <a:t> </a:t>
            </a:r>
            <a:r>
              <a:rPr sz="2000" b="0" dirty="0">
                <a:latin typeface="Gill Sans" panose="020B0502020104020203"/>
                <a:cs typeface="Arial MT"/>
              </a:rPr>
              <a:t>3</a:t>
            </a:r>
            <a:r>
              <a:rPr sz="2000" b="0" spc="-30" dirty="0">
                <a:latin typeface="Gill Sans" panose="020B0502020104020203"/>
                <a:cs typeface="Arial MT"/>
              </a:rPr>
              <a:t> </a:t>
            </a:r>
            <a:r>
              <a:rPr sz="2000" b="0" dirty="0">
                <a:latin typeface="Gill Sans" panose="020B0502020104020203"/>
                <a:cs typeface="Arial MT"/>
              </a:rPr>
              <a:t>threads</a:t>
            </a:r>
            <a:r>
              <a:rPr sz="2000" b="0" spc="-30" dirty="0">
                <a:latin typeface="Gill Sans" panose="020B0502020104020203"/>
                <a:cs typeface="Arial MT"/>
              </a:rPr>
              <a:t> </a:t>
            </a:r>
            <a:r>
              <a:rPr sz="2000" b="0" dirty="0">
                <a:latin typeface="Gill Sans" panose="020B0502020104020203"/>
                <a:cs typeface="Arial MT"/>
              </a:rPr>
              <a:t>in</a:t>
            </a:r>
            <a:r>
              <a:rPr sz="2000" b="0" spc="-30" dirty="0">
                <a:latin typeface="Gill Sans" panose="020B0502020104020203"/>
                <a:cs typeface="Arial MT"/>
              </a:rPr>
              <a:t> </a:t>
            </a:r>
            <a:r>
              <a:rPr sz="2000" b="0" spc="-10" dirty="0">
                <a:latin typeface="Gill Sans" panose="020B0502020104020203"/>
                <a:cs typeface="Arial MT"/>
              </a:rPr>
              <a:t>parallel?</a:t>
            </a:r>
            <a:endParaRPr sz="2000" b="0" dirty="0">
              <a:latin typeface="Gill Sans" panose="020B0502020104020203"/>
              <a:cs typeface="Arial MT"/>
            </a:endParaRPr>
          </a:p>
          <a:p>
            <a:pPr marL="183515" indent="-170815">
              <a:spcBef>
                <a:spcPts val="370"/>
              </a:spcBef>
              <a:buChar char="•"/>
              <a:tabLst>
                <a:tab pos="183515" algn="l"/>
              </a:tabLst>
            </a:pPr>
            <a:r>
              <a:rPr sz="2000" b="0" dirty="0">
                <a:solidFill>
                  <a:srgbClr val="0365C0"/>
                </a:solidFill>
                <a:latin typeface="Gill Sans" panose="020B0502020104020203"/>
                <a:cs typeface="Arial MT"/>
              </a:rPr>
              <a:t>Either</a:t>
            </a:r>
            <a:r>
              <a:rPr sz="2000" b="0" spc="-25" dirty="0">
                <a:solidFill>
                  <a:srgbClr val="0365C0"/>
                </a:solidFill>
                <a:latin typeface="Gill Sans" panose="020B0502020104020203"/>
                <a:cs typeface="Arial MT"/>
              </a:rPr>
              <a:t> </a:t>
            </a:r>
            <a:r>
              <a:rPr sz="2000" b="0" dirty="0">
                <a:solidFill>
                  <a:srgbClr val="0365C0"/>
                </a:solidFill>
                <a:latin typeface="Gill Sans" panose="020B0502020104020203"/>
                <a:cs typeface="Arial MT"/>
              </a:rPr>
              <a:t>t1</a:t>
            </a:r>
            <a:r>
              <a:rPr sz="2000" b="0" spc="-25" dirty="0">
                <a:solidFill>
                  <a:srgbClr val="0365C0"/>
                </a:solidFill>
                <a:latin typeface="Gill Sans" panose="020B0502020104020203"/>
                <a:cs typeface="Arial MT"/>
              </a:rPr>
              <a:t> </a:t>
            </a:r>
            <a:r>
              <a:rPr sz="2000" b="0" dirty="0">
                <a:solidFill>
                  <a:srgbClr val="0365C0"/>
                </a:solidFill>
                <a:latin typeface="Gill Sans" panose="020B0502020104020203"/>
                <a:cs typeface="Arial MT"/>
              </a:rPr>
              <a:t>or</a:t>
            </a:r>
            <a:r>
              <a:rPr sz="2000" b="0" spc="-20" dirty="0">
                <a:solidFill>
                  <a:srgbClr val="0365C0"/>
                </a:solidFill>
                <a:latin typeface="Gill Sans" panose="020B0502020104020203"/>
                <a:cs typeface="Arial MT"/>
              </a:rPr>
              <a:t> </a:t>
            </a:r>
            <a:r>
              <a:rPr sz="2000" b="0" dirty="0">
                <a:solidFill>
                  <a:srgbClr val="0365C0"/>
                </a:solidFill>
                <a:latin typeface="Gill Sans" panose="020B0502020104020203"/>
                <a:cs typeface="Arial MT"/>
              </a:rPr>
              <a:t>t2</a:t>
            </a:r>
            <a:r>
              <a:rPr sz="2000" b="0" spc="-25" dirty="0">
                <a:solidFill>
                  <a:srgbClr val="0365C0"/>
                </a:solidFill>
                <a:latin typeface="Gill Sans" panose="020B0502020104020203"/>
                <a:cs typeface="Arial MT"/>
              </a:rPr>
              <a:t> </a:t>
            </a:r>
            <a:r>
              <a:rPr sz="2000" b="0" dirty="0">
                <a:solidFill>
                  <a:srgbClr val="0365C0"/>
                </a:solidFill>
                <a:latin typeface="Gill Sans" panose="020B0502020104020203"/>
                <a:cs typeface="Arial MT"/>
              </a:rPr>
              <a:t>could</a:t>
            </a:r>
            <a:r>
              <a:rPr sz="2000" b="0" spc="-20" dirty="0">
                <a:solidFill>
                  <a:srgbClr val="0365C0"/>
                </a:solidFill>
                <a:latin typeface="Gill Sans" panose="020B0502020104020203"/>
                <a:cs typeface="Arial MT"/>
              </a:rPr>
              <a:t> </a:t>
            </a:r>
            <a:r>
              <a:rPr sz="2000" b="0" dirty="0">
                <a:solidFill>
                  <a:srgbClr val="0365C0"/>
                </a:solidFill>
                <a:latin typeface="Gill Sans" panose="020B0502020104020203"/>
                <a:cs typeface="Arial MT"/>
              </a:rPr>
              <a:t>start</a:t>
            </a:r>
            <a:r>
              <a:rPr sz="2000" b="0" spc="-25" dirty="0">
                <a:solidFill>
                  <a:srgbClr val="0365C0"/>
                </a:solidFill>
                <a:latin typeface="Gill Sans" panose="020B0502020104020203"/>
                <a:cs typeface="Arial MT"/>
              </a:rPr>
              <a:t> </a:t>
            </a:r>
            <a:r>
              <a:rPr sz="2000" b="0" dirty="0">
                <a:solidFill>
                  <a:srgbClr val="0365C0"/>
                </a:solidFill>
                <a:latin typeface="Gill Sans" panose="020B0502020104020203"/>
                <a:cs typeface="Arial MT"/>
              </a:rPr>
              <a:t>first,</a:t>
            </a:r>
            <a:r>
              <a:rPr sz="2000" b="0" spc="-20" dirty="0">
                <a:solidFill>
                  <a:srgbClr val="0365C0"/>
                </a:solidFill>
                <a:latin typeface="Gill Sans" panose="020B0502020104020203"/>
                <a:cs typeface="Arial MT"/>
              </a:rPr>
              <a:t> </a:t>
            </a:r>
            <a:r>
              <a:rPr sz="2000" b="0" dirty="0">
                <a:solidFill>
                  <a:srgbClr val="0365C0"/>
                </a:solidFill>
                <a:latin typeface="Gill Sans" panose="020B0502020104020203"/>
                <a:cs typeface="Arial MT"/>
              </a:rPr>
              <a:t>so</a:t>
            </a:r>
            <a:r>
              <a:rPr sz="2000" b="0" spc="-25" dirty="0">
                <a:solidFill>
                  <a:srgbClr val="0365C0"/>
                </a:solidFill>
                <a:latin typeface="Gill Sans" panose="020B0502020104020203"/>
                <a:cs typeface="Arial MT"/>
              </a:rPr>
              <a:t> </a:t>
            </a:r>
            <a:r>
              <a:rPr sz="2000" b="0" dirty="0">
                <a:solidFill>
                  <a:srgbClr val="0365C0"/>
                </a:solidFill>
                <a:latin typeface="Gill Sans" panose="020B0502020104020203"/>
                <a:cs typeface="Arial MT"/>
              </a:rPr>
              <a:t>the</a:t>
            </a:r>
            <a:r>
              <a:rPr sz="2000" b="0" spc="-20" dirty="0">
                <a:solidFill>
                  <a:srgbClr val="0365C0"/>
                </a:solidFill>
                <a:latin typeface="Gill Sans" panose="020B0502020104020203"/>
                <a:cs typeface="Arial MT"/>
              </a:rPr>
              <a:t> </a:t>
            </a:r>
            <a:r>
              <a:rPr sz="2000" b="0" dirty="0">
                <a:solidFill>
                  <a:srgbClr val="0365C0"/>
                </a:solidFill>
                <a:latin typeface="Gill Sans" panose="020B0502020104020203"/>
                <a:cs typeface="Arial MT"/>
              </a:rPr>
              <a:t>first</a:t>
            </a:r>
            <a:r>
              <a:rPr sz="2000" b="0" spc="-25" dirty="0">
                <a:solidFill>
                  <a:srgbClr val="0365C0"/>
                </a:solidFill>
                <a:latin typeface="Gill Sans" panose="020B0502020104020203"/>
                <a:cs typeface="Arial MT"/>
              </a:rPr>
              <a:t> </a:t>
            </a:r>
            <a:r>
              <a:rPr sz="2000" b="0" dirty="0">
                <a:solidFill>
                  <a:srgbClr val="0365C0"/>
                </a:solidFill>
                <a:latin typeface="Gill Sans" panose="020B0502020104020203"/>
                <a:cs typeface="Arial MT"/>
              </a:rPr>
              <a:t>letter</a:t>
            </a:r>
            <a:r>
              <a:rPr sz="2000" b="0" spc="-20" dirty="0">
                <a:solidFill>
                  <a:srgbClr val="0365C0"/>
                </a:solidFill>
                <a:latin typeface="Gill Sans" panose="020B0502020104020203"/>
                <a:cs typeface="Arial MT"/>
              </a:rPr>
              <a:t> </a:t>
            </a:r>
            <a:r>
              <a:rPr sz="2000" b="0" dirty="0">
                <a:solidFill>
                  <a:srgbClr val="0365C0"/>
                </a:solidFill>
                <a:latin typeface="Gill Sans" panose="020B0502020104020203"/>
                <a:cs typeface="Arial MT"/>
              </a:rPr>
              <a:t>can</a:t>
            </a:r>
            <a:r>
              <a:rPr sz="2000" b="0" spc="-25" dirty="0">
                <a:solidFill>
                  <a:srgbClr val="0365C0"/>
                </a:solidFill>
                <a:latin typeface="Gill Sans" panose="020B0502020104020203"/>
                <a:cs typeface="Arial MT"/>
              </a:rPr>
              <a:t> </a:t>
            </a:r>
            <a:r>
              <a:rPr sz="2000" b="0" dirty="0">
                <a:solidFill>
                  <a:srgbClr val="0365C0"/>
                </a:solidFill>
                <a:latin typeface="Gill Sans" panose="020B0502020104020203"/>
                <a:cs typeface="Arial MT"/>
              </a:rPr>
              <a:t>be</a:t>
            </a:r>
            <a:r>
              <a:rPr sz="2000" b="0" spc="-110" dirty="0">
                <a:solidFill>
                  <a:srgbClr val="0365C0"/>
                </a:solidFill>
                <a:latin typeface="Gill Sans" panose="020B0502020104020203"/>
                <a:cs typeface="Arial MT"/>
              </a:rPr>
              <a:t> </a:t>
            </a:r>
            <a:r>
              <a:rPr sz="2000" b="0" dirty="0">
                <a:solidFill>
                  <a:srgbClr val="0365C0"/>
                </a:solidFill>
                <a:latin typeface="Gill Sans" panose="020B0502020104020203"/>
                <a:cs typeface="Arial MT"/>
              </a:rPr>
              <a:t>A</a:t>
            </a:r>
            <a:r>
              <a:rPr sz="2000" b="0" spc="-114" dirty="0">
                <a:solidFill>
                  <a:srgbClr val="0365C0"/>
                </a:solidFill>
                <a:latin typeface="Gill Sans" panose="020B0502020104020203"/>
                <a:cs typeface="Arial MT"/>
              </a:rPr>
              <a:t> </a:t>
            </a:r>
            <a:r>
              <a:rPr sz="2000" b="0" dirty="0">
                <a:solidFill>
                  <a:srgbClr val="0365C0"/>
                </a:solidFill>
                <a:latin typeface="Gill Sans" panose="020B0502020104020203"/>
                <a:cs typeface="Arial MT"/>
              </a:rPr>
              <a:t>or</a:t>
            </a:r>
            <a:r>
              <a:rPr sz="2000" b="0" spc="-25" dirty="0">
                <a:solidFill>
                  <a:srgbClr val="0365C0"/>
                </a:solidFill>
                <a:latin typeface="Gill Sans" panose="020B0502020104020203"/>
                <a:cs typeface="Arial MT"/>
              </a:rPr>
              <a:t> </a:t>
            </a:r>
            <a:r>
              <a:rPr sz="2000" b="0" spc="-50" dirty="0">
                <a:solidFill>
                  <a:srgbClr val="0365C0"/>
                </a:solidFill>
                <a:latin typeface="Gill Sans" panose="020B0502020104020203"/>
                <a:cs typeface="Arial MT"/>
              </a:rPr>
              <a:t>B</a:t>
            </a:r>
            <a:endParaRPr sz="2000" b="0" dirty="0">
              <a:latin typeface="Gill Sans" panose="020B0502020104020203"/>
              <a:cs typeface="Arial MT"/>
            </a:endParaRPr>
          </a:p>
          <a:p>
            <a:pPr marL="183515" marR="5080" indent="-171450">
              <a:lnSpc>
                <a:spcPts val="2000"/>
              </a:lnSpc>
              <a:spcBef>
                <a:spcPts val="470"/>
              </a:spcBef>
              <a:buChar char="•"/>
              <a:tabLst>
                <a:tab pos="183515" algn="l"/>
              </a:tabLst>
            </a:pPr>
            <a:r>
              <a:rPr sz="2000" b="0" dirty="0">
                <a:solidFill>
                  <a:srgbClr val="0365C0"/>
                </a:solidFill>
                <a:latin typeface="Gill Sans" panose="020B0502020104020203"/>
                <a:cs typeface="Arial MT"/>
              </a:rPr>
              <a:t>Then</a:t>
            </a:r>
            <a:r>
              <a:rPr sz="2000" b="0" spc="-30" dirty="0">
                <a:solidFill>
                  <a:srgbClr val="0365C0"/>
                </a:solidFill>
                <a:latin typeface="Gill Sans" panose="020B0502020104020203"/>
                <a:cs typeface="Arial MT"/>
              </a:rPr>
              <a:t> </a:t>
            </a:r>
            <a:r>
              <a:rPr sz="2000" b="0" dirty="0">
                <a:solidFill>
                  <a:srgbClr val="0365C0"/>
                </a:solidFill>
                <a:latin typeface="Gill Sans" panose="020B0502020104020203"/>
                <a:cs typeface="Arial MT"/>
              </a:rPr>
              <a:t>both</a:t>
            </a:r>
            <a:r>
              <a:rPr sz="2000" b="0" spc="-30" dirty="0">
                <a:solidFill>
                  <a:srgbClr val="0365C0"/>
                </a:solidFill>
                <a:latin typeface="Gill Sans" panose="020B0502020104020203"/>
                <a:cs typeface="Arial MT"/>
              </a:rPr>
              <a:t> </a:t>
            </a:r>
            <a:r>
              <a:rPr sz="2000" b="0" dirty="0">
                <a:solidFill>
                  <a:srgbClr val="0365C0"/>
                </a:solidFill>
                <a:latin typeface="Gill Sans" panose="020B0502020104020203"/>
                <a:cs typeface="Arial MT"/>
              </a:rPr>
              <a:t>t1</a:t>
            </a:r>
            <a:r>
              <a:rPr sz="2000" b="0" spc="-30" dirty="0">
                <a:solidFill>
                  <a:srgbClr val="0365C0"/>
                </a:solidFill>
                <a:latin typeface="Gill Sans" panose="020B0502020104020203"/>
                <a:cs typeface="Arial MT"/>
              </a:rPr>
              <a:t> </a:t>
            </a:r>
            <a:r>
              <a:rPr sz="2000" b="0" dirty="0">
                <a:solidFill>
                  <a:srgbClr val="0365C0"/>
                </a:solidFill>
                <a:latin typeface="Gill Sans" panose="020B0502020104020203"/>
                <a:cs typeface="Arial MT"/>
              </a:rPr>
              <a:t>and</a:t>
            </a:r>
            <a:r>
              <a:rPr sz="2000" b="0" spc="-30" dirty="0">
                <a:solidFill>
                  <a:srgbClr val="0365C0"/>
                </a:solidFill>
                <a:latin typeface="Gill Sans" panose="020B0502020104020203"/>
                <a:cs typeface="Arial MT"/>
              </a:rPr>
              <a:t> </a:t>
            </a:r>
            <a:r>
              <a:rPr sz="2000" b="0" dirty="0">
                <a:solidFill>
                  <a:srgbClr val="0365C0"/>
                </a:solidFill>
                <a:latin typeface="Gill Sans" panose="020B0502020104020203"/>
                <a:cs typeface="Arial MT"/>
              </a:rPr>
              <a:t>t2</a:t>
            </a:r>
            <a:r>
              <a:rPr sz="2000" b="0" spc="-30" dirty="0">
                <a:solidFill>
                  <a:srgbClr val="0365C0"/>
                </a:solidFill>
                <a:latin typeface="Gill Sans" panose="020B0502020104020203"/>
                <a:cs typeface="Arial MT"/>
              </a:rPr>
              <a:t> </a:t>
            </a:r>
            <a:r>
              <a:rPr sz="2000" b="0" dirty="0">
                <a:solidFill>
                  <a:srgbClr val="0365C0"/>
                </a:solidFill>
                <a:latin typeface="Gill Sans" panose="020B0502020104020203"/>
                <a:cs typeface="Arial MT"/>
              </a:rPr>
              <a:t>signal</a:t>
            </a:r>
            <a:r>
              <a:rPr sz="2000" b="0" spc="-30" dirty="0">
                <a:solidFill>
                  <a:srgbClr val="0365C0"/>
                </a:solidFill>
                <a:latin typeface="Gill Sans" panose="020B0502020104020203"/>
                <a:cs typeface="Arial MT"/>
              </a:rPr>
              <a:t> </a:t>
            </a:r>
            <a:r>
              <a:rPr sz="2000" b="0" dirty="0">
                <a:solidFill>
                  <a:srgbClr val="0365C0"/>
                </a:solidFill>
                <a:latin typeface="Gill Sans" panose="020B0502020104020203"/>
                <a:cs typeface="Arial MT"/>
              </a:rPr>
              <a:t>s_c,</a:t>
            </a:r>
            <a:r>
              <a:rPr sz="2000" b="0" spc="-30" dirty="0">
                <a:solidFill>
                  <a:srgbClr val="0365C0"/>
                </a:solidFill>
                <a:latin typeface="Gill Sans" panose="020B0502020104020203"/>
                <a:cs typeface="Arial MT"/>
              </a:rPr>
              <a:t> </a:t>
            </a:r>
            <a:r>
              <a:rPr sz="2000" b="0" dirty="0">
                <a:solidFill>
                  <a:srgbClr val="0365C0"/>
                </a:solidFill>
                <a:latin typeface="Gill Sans" panose="020B0502020104020203"/>
                <a:cs typeface="Arial MT"/>
              </a:rPr>
              <a:t>only</a:t>
            </a:r>
            <a:r>
              <a:rPr sz="2000" b="0" spc="-30" dirty="0">
                <a:solidFill>
                  <a:srgbClr val="0365C0"/>
                </a:solidFill>
                <a:latin typeface="Gill Sans" panose="020B0502020104020203"/>
                <a:cs typeface="Arial MT"/>
              </a:rPr>
              <a:t> </a:t>
            </a:r>
            <a:r>
              <a:rPr sz="2000" b="0" dirty="0">
                <a:solidFill>
                  <a:srgbClr val="0365C0"/>
                </a:solidFill>
                <a:latin typeface="Gill Sans" panose="020B0502020104020203"/>
                <a:cs typeface="Arial MT"/>
              </a:rPr>
              <a:t>after</a:t>
            </a:r>
            <a:r>
              <a:rPr sz="2000" b="0" spc="-30" dirty="0">
                <a:solidFill>
                  <a:srgbClr val="0365C0"/>
                </a:solidFill>
                <a:latin typeface="Gill Sans" panose="020B0502020104020203"/>
                <a:cs typeface="Arial MT"/>
              </a:rPr>
              <a:t> </a:t>
            </a:r>
            <a:r>
              <a:rPr sz="2000" b="0" dirty="0">
                <a:solidFill>
                  <a:srgbClr val="0365C0"/>
                </a:solidFill>
                <a:latin typeface="Gill Sans" panose="020B0502020104020203"/>
                <a:cs typeface="Arial MT"/>
              </a:rPr>
              <a:t>both</a:t>
            </a:r>
            <a:r>
              <a:rPr sz="2000" b="0" spc="-30" dirty="0">
                <a:solidFill>
                  <a:srgbClr val="0365C0"/>
                </a:solidFill>
                <a:latin typeface="Gill Sans" panose="020B0502020104020203"/>
                <a:cs typeface="Arial MT"/>
              </a:rPr>
              <a:t> </a:t>
            </a:r>
            <a:r>
              <a:rPr sz="2000" b="0" dirty="0">
                <a:solidFill>
                  <a:srgbClr val="0365C0"/>
                </a:solidFill>
                <a:latin typeface="Gill Sans" panose="020B0502020104020203"/>
                <a:cs typeface="Arial MT"/>
              </a:rPr>
              <a:t>have</a:t>
            </a:r>
            <a:r>
              <a:rPr sz="2000" b="0" spc="-30" dirty="0">
                <a:solidFill>
                  <a:srgbClr val="0365C0"/>
                </a:solidFill>
                <a:latin typeface="Gill Sans" panose="020B0502020104020203"/>
                <a:cs typeface="Arial MT"/>
              </a:rPr>
              <a:t> </a:t>
            </a:r>
            <a:r>
              <a:rPr sz="2000" b="0" dirty="0">
                <a:solidFill>
                  <a:srgbClr val="0365C0"/>
                </a:solidFill>
                <a:latin typeface="Gill Sans" panose="020B0502020104020203"/>
                <a:cs typeface="Arial MT"/>
              </a:rPr>
              <a:t>signalled</a:t>
            </a:r>
            <a:r>
              <a:rPr sz="2000" b="0" spc="-30" dirty="0">
                <a:solidFill>
                  <a:srgbClr val="0365C0"/>
                </a:solidFill>
                <a:latin typeface="Gill Sans" panose="020B0502020104020203"/>
                <a:cs typeface="Arial MT"/>
              </a:rPr>
              <a:t> </a:t>
            </a:r>
            <a:r>
              <a:rPr sz="2000" b="0" dirty="0">
                <a:solidFill>
                  <a:srgbClr val="0365C0"/>
                </a:solidFill>
                <a:latin typeface="Gill Sans" panose="020B0502020104020203"/>
                <a:cs typeface="Arial MT"/>
              </a:rPr>
              <a:t>s_c,</a:t>
            </a:r>
            <a:r>
              <a:rPr sz="2000" b="0" spc="-30" dirty="0">
                <a:solidFill>
                  <a:srgbClr val="0365C0"/>
                </a:solidFill>
                <a:latin typeface="Gill Sans" panose="020B0502020104020203"/>
                <a:cs typeface="Arial MT"/>
              </a:rPr>
              <a:t> </a:t>
            </a:r>
            <a:r>
              <a:rPr sz="2000" b="0" dirty="0">
                <a:solidFill>
                  <a:srgbClr val="0365C0"/>
                </a:solidFill>
                <a:latin typeface="Gill Sans" panose="020B0502020104020203"/>
                <a:cs typeface="Arial MT"/>
              </a:rPr>
              <a:t>t3</a:t>
            </a:r>
            <a:r>
              <a:rPr sz="2000" b="0" spc="-30" dirty="0">
                <a:solidFill>
                  <a:srgbClr val="0365C0"/>
                </a:solidFill>
                <a:latin typeface="Gill Sans" panose="020B0502020104020203"/>
                <a:cs typeface="Arial MT"/>
              </a:rPr>
              <a:t> </a:t>
            </a:r>
            <a:r>
              <a:rPr sz="2000" b="0" dirty="0">
                <a:solidFill>
                  <a:srgbClr val="0365C0"/>
                </a:solidFill>
                <a:latin typeface="Gill Sans" panose="020B0502020104020203"/>
                <a:cs typeface="Arial MT"/>
              </a:rPr>
              <a:t>can</a:t>
            </a:r>
            <a:r>
              <a:rPr sz="2000" b="0" spc="-30" dirty="0">
                <a:solidFill>
                  <a:srgbClr val="0365C0"/>
                </a:solidFill>
                <a:latin typeface="Gill Sans" panose="020B0502020104020203"/>
                <a:cs typeface="Arial MT"/>
              </a:rPr>
              <a:t> </a:t>
            </a:r>
            <a:r>
              <a:rPr sz="2000" b="0" dirty="0">
                <a:solidFill>
                  <a:srgbClr val="0365C0"/>
                </a:solidFill>
                <a:latin typeface="Gill Sans" panose="020B0502020104020203"/>
                <a:cs typeface="Arial MT"/>
              </a:rPr>
              <a:t>start</a:t>
            </a:r>
            <a:r>
              <a:rPr sz="2000" b="0" spc="-25" dirty="0">
                <a:solidFill>
                  <a:srgbClr val="0365C0"/>
                </a:solidFill>
                <a:latin typeface="Gill Sans" panose="020B0502020104020203"/>
                <a:cs typeface="Arial MT"/>
              </a:rPr>
              <a:t> and </a:t>
            </a:r>
            <a:r>
              <a:rPr sz="2000" b="0" dirty="0">
                <a:solidFill>
                  <a:srgbClr val="0365C0"/>
                </a:solidFill>
                <a:latin typeface="Gill Sans" panose="020B0502020104020203"/>
                <a:cs typeface="Arial MT"/>
              </a:rPr>
              <a:t>print</a:t>
            </a:r>
            <a:r>
              <a:rPr sz="2000" b="0" spc="-30" dirty="0">
                <a:solidFill>
                  <a:srgbClr val="0365C0"/>
                </a:solidFill>
                <a:latin typeface="Gill Sans" panose="020B0502020104020203"/>
                <a:cs typeface="Arial MT"/>
              </a:rPr>
              <a:t> </a:t>
            </a:r>
            <a:r>
              <a:rPr sz="2000" b="0" spc="-50" dirty="0">
                <a:solidFill>
                  <a:srgbClr val="0365C0"/>
                </a:solidFill>
                <a:latin typeface="Gill Sans" panose="020B0502020104020203"/>
                <a:cs typeface="Arial MT"/>
              </a:rPr>
              <a:t>C</a:t>
            </a:r>
            <a:endParaRPr sz="2000" b="0" dirty="0">
              <a:latin typeface="Gill Sans" panose="020B0502020104020203"/>
              <a:cs typeface="Arial MT"/>
            </a:endParaRPr>
          </a:p>
          <a:p>
            <a:pPr marL="183515" indent="-170815">
              <a:spcBef>
                <a:spcPts val="310"/>
              </a:spcBef>
              <a:buChar char="•"/>
              <a:tabLst>
                <a:tab pos="183515" algn="l"/>
              </a:tabLst>
            </a:pPr>
            <a:r>
              <a:rPr sz="2000" b="0" dirty="0">
                <a:solidFill>
                  <a:srgbClr val="0365C0"/>
                </a:solidFill>
                <a:latin typeface="Gill Sans" panose="020B0502020104020203"/>
                <a:cs typeface="Arial MT"/>
              </a:rPr>
              <a:t>t3</a:t>
            </a:r>
            <a:r>
              <a:rPr sz="2000" b="0" spc="-25" dirty="0">
                <a:solidFill>
                  <a:srgbClr val="0365C0"/>
                </a:solidFill>
                <a:latin typeface="Gill Sans" panose="020B0502020104020203"/>
                <a:cs typeface="Arial MT"/>
              </a:rPr>
              <a:t> </a:t>
            </a:r>
            <a:r>
              <a:rPr sz="2000" b="0" dirty="0">
                <a:solidFill>
                  <a:srgbClr val="0365C0"/>
                </a:solidFill>
                <a:latin typeface="Gill Sans" panose="020B0502020104020203"/>
                <a:cs typeface="Arial MT"/>
              </a:rPr>
              <a:t>signals</a:t>
            </a:r>
            <a:r>
              <a:rPr sz="2000" b="0" spc="-30" dirty="0">
                <a:solidFill>
                  <a:srgbClr val="0365C0"/>
                </a:solidFill>
                <a:latin typeface="Gill Sans" panose="020B0502020104020203"/>
                <a:cs typeface="Arial MT"/>
              </a:rPr>
              <a:t> </a:t>
            </a:r>
            <a:r>
              <a:rPr sz="2000" b="0" dirty="0">
                <a:solidFill>
                  <a:srgbClr val="0365C0"/>
                </a:solidFill>
                <a:latin typeface="Gill Sans" panose="020B0502020104020203"/>
                <a:cs typeface="Arial MT"/>
              </a:rPr>
              <a:t>s_a</a:t>
            </a:r>
            <a:r>
              <a:rPr sz="2000" b="0" spc="-25" dirty="0">
                <a:solidFill>
                  <a:srgbClr val="0365C0"/>
                </a:solidFill>
                <a:latin typeface="Gill Sans" panose="020B0502020104020203"/>
                <a:cs typeface="Arial MT"/>
              </a:rPr>
              <a:t> </a:t>
            </a:r>
            <a:r>
              <a:rPr sz="2000" b="0" dirty="0">
                <a:solidFill>
                  <a:srgbClr val="0365C0"/>
                </a:solidFill>
                <a:latin typeface="Gill Sans" panose="020B0502020104020203"/>
                <a:cs typeface="Arial MT"/>
              </a:rPr>
              <a:t>and</a:t>
            </a:r>
            <a:r>
              <a:rPr sz="2000" b="0" spc="-25" dirty="0">
                <a:solidFill>
                  <a:srgbClr val="0365C0"/>
                </a:solidFill>
                <a:latin typeface="Gill Sans" panose="020B0502020104020203"/>
                <a:cs typeface="Arial MT"/>
              </a:rPr>
              <a:t> </a:t>
            </a:r>
            <a:r>
              <a:rPr sz="2000" b="0" dirty="0">
                <a:solidFill>
                  <a:srgbClr val="0365C0"/>
                </a:solidFill>
                <a:latin typeface="Gill Sans" panose="020B0502020104020203"/>
                <a:cs typeface="Arial MT"/>
              </a:rPr>
              <a:t>s_b,</a:t>
            </a:r>
            <a:r>
              <a:rPr sz="2000" b="0" spc="-25" dirty="0">
                <a:solidFill>
                  <a:srgbClr val="0365C0"/>
                </a:solidFill>
                <a:latin typeface="Gill Sans" panose="020B0502020104020203"/>
                <a:cs typeface="Arial MT"/>
              </a:rPr>
              <a:t> </a:t>
            </a:r>
            <a:r>
              <a:rPr sz="2000" b="0" dirty="0">
                <a:solidFill>
                  <a:srgbClr val="0365C0"/>
                </a:solidFill>
                <a:latin typeface="Gill Sans" panose="020B0502020104020203"/>
                <a:cs typeface="Arial MT"/>
              </a:rPr>
              <a:t>which</a:t>
            </a:r>
            <a:r>
              <a:rPr sz="2000" b="0" spc="-25" dirty="0">
                <a:solidFill>
                  <a:srgbClr val="0365C0"/>
                </a:solidFill>
                <a:latin typeface="Gill Sans" panose="020B0502020104020203"/>
                <a:cs typeface="Arial MT"/>
              </a:rPr>
              <a:t> </a:t>
            </a:r>
            <a:r>
              <a:rPr sz="2000" b="0" dirty="0">
                <a:solidFill>
                  <a:srgbClr val="0365C0"/>
                </a:solidFill>
                <a:latin typeface="Gill Sans" panose="020B0502020104020203"/>
                <a:cs typeface="Arial MT"/>
              </a:rPr>
              <a:t>start</a:t>
            </a:r>
            <a:r>
              <a:rPr sz="2000" b="0" spc="-25" dirty="0">
                <a:solidFill>
                  <a:srgbClr val="0365C0"/>
                </a:solidFill>
                <a:latin typeface="Gill Sans" panose="020B0502020104020203"/>
                <a:cs typeface="Arial MT"/>
              </a:rPr>
              <a:t> </a:t>
            </a:r>
            <a:r>
              <a:rPr sz="2000" b="0" dirty="0">
                <a:solidFill>
                  <a:srgbClr val="0365C0"/>
                </a:solidFill>
                <a:latin typeface="Gill Sans" panose="020B0502020104020203"/>
                <a:cs typeface="Arial MT"/>
              </a:rPr>
              <a:t>in</a:t>
            </a:r>
            <a:r>
              <a:rPr sz="2000" b="0" spc="-25" dirty="0">
                <a:solidFill>
                  <a:srgbClr val="0365C0"/>
                </a:solidFill>
                <a:latin typeface="Gill Sans" panose="020B0502020104020203"/>
                <a:cs typeface="Arial MT"/>
              </a:rPr>
              <a:t> </a:t>
            </a:r>
            <a:r>
              <a:rPr sz="2000" b="0" dirty="0">
                <a:solidFill>
                  <a:srgbClr val="0365C0"/>
                </a:solidFill>
                <a:latin typeface="Gill Sans" panose="020B0502020104020203"/>
                <a:cs typeface="Arial MT"/>
              </a:rPr>
              <a:t>arbitrary</a:t>
            </a:r>
            <a:r>
              <a:rPr sz="2000" b="0" spc="-25" dirty="0">
                <a:solidFill>
                  <a:srgbClr val="0365C0"/>
                </a:solidFill>
                <a:latin typeface="Gill Sans" panose="020B0502020104020203"/>
                <a:cs typeface="Arial MT"/>
              </a:rPr>
              <a:t> </a:t>
            </a:r>
            <a:r>
              <a:rPr sz="2000" b="0" dirty="0">
                <a:solidFill>
                  <a:srgbClr val="0365C0"/>
                </a:solidFill>
                <a:latin typeface="Gill Sans" panose="020B0502020104020203"/>
                <a:cs typeface="Arial MT"/>
              </a:rPr>
              <a:t>order</a:t>
            </a:r>
            <a:r>
              <a:rPr sz="2000" b="0" spc="-25" dirty="0">
                <a:solidFill>
                  <a:srgbClr val="0365C0"/>
                </a:solidFill>
                <a:latin typeface="Gill Sans" panose="020B0502020104020203"/>
                <a:cs typeface="Arial MT"/>
              </a:rPr>
              <a:t> </a:t>
            </a:r>
            <a:r>
              <a:rPr sz="2000" b="0" spc="-10" dirty="0">
                <a:solidFill>
                  <a:srgbClr val="0365C0"/>
                </a:solidFill>
                <a:latin typeface="Gill Sans" panose="020B0502020104020203"/>
                <a:cs typeface="Arial MT"/>
              </a:rPr>
              <a:t>again</a:t>
            </a:r>
            <a:endParaRPr sz="2000" b="0" dirty="0">
              <a:latin typeface="Gill Sans" panose="020B0502020104020203"/>
              <a:cs typeface="Arial MT"/>
            </a:endParaRPr>
          </a:p>
          <a:p>
            <a:pPr marL="183515" indent="-170815">
              <a:spcBef>
                <a:spcPts val="370"/>
              </a:spcBef>
              <a:buChar char="•"/>
              <a:tabLst>
                <a:tab pos="183515" algn="l"/>
              </a:tabLst>
            </a:pPr>
            <a:r>
              <a:rPr sz="2000" b="0" spc="-10" dirty="0">
                <a:solidFill>
                  <a:srgbClr val="0365C0"/>
                </a:solidFill>
                <a:latin typeface="Gill Sans" panose="020B0502020104020203"/>
                <a:cs typeface="Arial MT"/>
              </a:rPr>
              <a:t>Accordingly,</a:t>
            </a:r>
            <a:r>
              <a:rPr sz="2000" b="0" spc="-35" dirty="0">
                <a:solidFill>
                  <a:srgbClr val="0365C0"/>
                </a:solidFill>
                <a:latin typeface="Gill Sans" panose="020B0502020104020203"/>
                <a:cs typeface="Arial MT"/>
              </a:rPr>
              <a:t> </a:t>
            </a:r>
            <a:r>
              <a:rPr sz="2000" b="0" dirty="0">
                <a:solidFill>
                  <a:srgbClr val="0365C0"/>
                </a:solidFill>
                <a:latin typeface="Gill Sans" panose="020B0502020104020203"/>
                <a:cs typeface="Arial MT"/>
              </a:rPr>
              <a:t>the</a:t>
            </a:r>
            <a:r>
              <a:rPr sz="2000" b="0" spc="-35" dirty="0">
                <a:solidFill>
                  <a:srgbClr val="0365C0"/>
                </a:solidFill>
                <a:latin typeface="Gill Sans" panose="020B0502020104020203"/>
                <a:cs typeface="Arial MT"/>
              </a:rPr>
              <a:t> </a:t>
            </a:r>
            <a:r>
              <a:rPr sz="2000" b="0" dirty="0">
                <a:solidFill>
                  <a:srgbClr val="0365C0"/>
                </a:solidFill>
                <a:latin typeface="Gill Sans" panose="020B0502020104020203"/>
                <a:cs typeface="Arial MT"/>
              </a:rPr>
              <a:t>output</a:t>
            </a:r>
            <a:r>
              <a:rPr sz="2000" b="0" spc="-35" dirty="0">
                <a:solidFill>
                  <a:srgbClr val="0365C0"/>
                </a:solidFill>
                <a:latin typeface="Gill Sans" panose="020B0502020104020203"/>
                <a:cs typeface="Arial MT"/>
              </a:rPr>
              <a:t> </a:t>
            </a:r>
            <a:r>
              <a:rPr sz="2000" b="0" dirty="0">
                <a:solidFill>
                  <a:srgbClr val="0365C0"/>
                </a:solidFill>
                <a:latin typeface="Gill Sans" panose="020B0502020104020203"/>
                <a:cs typeface="Arial MT"/>
              </a:rPr>
              <a:t>is</a:t>
            </a:r>
            <a:r>
              <a:rPr lang="en-GB" sz="2000" b="0" dirty="0">
                <a:solidFill>
                  <a:srgbClr val="0365C0"/>
                </a:solidFill>
                <a:latin typeface="Gill Sans" panose="020B0502020104020203"/>
                <a:cs typeface="Arial MT"/>
              </a:rPr>
              <a:t> a regular expression</a:t>
            </a:r>
            <a:r>
              <a:rPr sz="2000" b="0" spc="-30" dirty="0">
                <a:solidFill>
                  <a:srgbClr val="0365C0"/>
                </a:solidFill>
                <a:latin typeface="Gill Sans" panose="020B0502020104020203"/>
                <a:cs typeface="Arial MT"/>
              </a:rPr>
              <a:t> </a:t>
            </a:r>
            <a:r>
              <a:rPr sz="2000" b="0" spc="-10" dirty="0">
                <a:solidFill>
                  <a:srgbClr val="FF2600"/>
                </a:solidFill>
                <a:latin typeface="Gill Sans" panose="020B0502020104020203"/>
                <a:cs typeface="Courier New"/>
              </a:rPr>
              <a:t>(</a:t>
            </a:r>
            <a:r>
              <a:rPr lang="en-GB" sz="2000" b="0" spc="-10" dirty="0">
                <a:solidFill>
                  <a:srgbClr val="FF2600"/>
                </a:solidFill>
                <a:latin typeface="Gill Sans" panose="020B0502020104020203"/>
                <a:cs typeface="Courier New"/>
              </a:rPr>
              <a:t>(</a:t>
            </a:r>
            <a:r>
              <a:rPr sz="2000" b="0" spc="-10" dirty="0">
                <a:solidFill>
                  <a:srgbClr val="FF2600"/>
                </a:solidFill>
                <a:latin typeface="Gill Sans" panose="020B0502020104020203"/>
                <a:cs typeface="Courier New"/>
              </a:rPr>
              <a:t>AB|BA</a:t>
            </a:r>
            <a:r>
              <a:rPr lang="en-GB" sz="2000" b="0" spc="-10" dirty="0">
                <a:solidFill>
                  <a:srgbClr val="FF2600"/>
                </a:solidFill>
                <a:latin typeface="Gill Sans" panose="020B0502020104020203"/>
                <a:cs typeface="Courier New"/>
              </a:rPr>
              <a:t>)</a:t>
            </a:r>
            <a:r>
              <a:rPr sz="2000" b="0" spc="-10" dirty="0">
                <a:solidFill>
                  <a:srgbClr val="FF2600"/>
                </a:solidFill>
                <a:latin typeface="Gill Sans" panose="020B0502020104020203"/>
                <a:cs typeface="Courier New"/>
              </a:rPr>
              <a:t>C)+</a:t>
            </a:r>
            <a:endParaRPr sz="2000" b="0" dirty="0">
              <a:latin typeface="Gill Sans" panose="020B0502020104020203"/>
              <a:cs typeface="Courier New"/>
            </a:endParaRPr>
          </a:p>
          <a:p>
            <a:pPr marL="564515" lvl="1" indent="-170815">
              <a:spcBef>
                <a:spcPts val="375"/>
              </a:spcBef>
              <a:buChar char="•"/>
              <a:tabLst>
                <a:tab pos="564515" algn="l"/>
              </a:tabLst>
            </a:pPr>
            <a:r>
              <a:rPr lang="en-GB" sz="2000" b="0" spc="-10" dirty="0">
                <a:solidFill>
                  <a:srgbClr val="0365C0"/>
                </a:solidFill>
                <a:latin typeface="Gill Sans" panose="020B0502020104020203"/>
                <a:cs typeface="Arial MT"/>
              </a:rPr>
              <a:t>P</a:t>
            </a:r>
            <a:r>
              <a:rPr sz="2000" b="0" spc="-10" dirty="0" err="1">
                <a:solidFill>
                  <a:srgbClr val="0365C0"/>
                </a:solidFill>
                <a:latin typeface="Gill Sans" panose="020B0502020104020203"/>
                <a:cs typeface="Arial MT"/>
              </a:rPr>
              <a:t>rint</a:t>
            </a:r>
            <a:r>
              <a:rPr sz="2000" b="0" spc="-110" dirty="0">
                <a:solidFill>
                  <a:srgbClr val="0365C0"/>
                </a:solidFill>
                <a:latin typeface="Gill Sans" panose="020B0502020104020203"/>
                <a:cs typeface="Arial MT"/>
              </a:rPr>
              <a:t> </a:t>
            </a:r>
            <a:r>
              <a:rPr sz="2000" b="0" dirty="0">
                <a:solidFill>
                  <a:srgbClr val="0365C0"/>
                </a:solidFill>
                <a:latin typeface="Gill Sans" panose="020B0502020104020203"/>
                <a:cs typeface="Arial MT"/>
              </a:rPr>
              <a:t>A</a:t>
            </a:r>
            <a:r>
              <a:rPr sz="2000" b="0" spc="-110" dirty="0">
                <a:solidFill>
                  <a:srgbClr val="0365C0"/>
                </a:solidFill>
                <a:latin typeface="Gill Sans" panose="020B0502020104020203"/>
                <a:cs typeface="Arial MT"/>
              </a:rPr>
              <a:t> </a:t>
            </a:r>
            <a:r>
              <a:rPr sz="2000" b="0" dirty="0">
                <a:solidFill>
                  <a:srgbClr val="0365C0"/>
                </a:solidFill>
                <a:latin typeface="Gill Sans" panose="020B0502020104020203"/>
                <a:cs typeface="Arial MT"/>
              </a:rPr>
              <a:t>or</a:t>
            </a:r>
            <a:r>
              <a:rPr sz="2000" b="0" spc="-25" dirty="0">
                <a:solidFill>
                  <a:srgbClr val="0365C0"/>
                </a:solidFill>
                <a:latin typeface="Gill Sans" panose="020B0502020104020203"/>
                <a:cs typeface="Arial MT"/>
              </a:rPr>
              <a:t> </a:t>
            </a:r>
            <a:r>
              <a:rPr sz="2000" b="0" dirty="0">
                <a:solidFill>
                  <a:srgbClr val="0365C0"/>
                </a:solidFill>
                <a:latin typeface="Gill Sans" panose="020B0502020104020203"/>
                <a:cs typeface="Arial MT"/>
              </a:rPr>
              <a:t>B</a:t>
            </a:r>
            <a:r>
              <a:rPr sz="2000" b="0" spc="-20" dirty="0">
                <a:solidFill>
                  <a:srgbClr val="0365C0"/>
                </a:solidFill>
                <a:latin typeface="Gill Sans" panose="020B0502020104020203"/>
                <a:cs typeface="Arial MT"/>
              </a:rPr>
              <a:t> </a:t>
            </a:r>
            <a:r>
              <a:rPr sz="2000" b="0" dirty="0">
                <a:solidFill>
                  <a:srgbClr val="0365C0"/>
                </a:solidFill>
                <a:latin typeface="Gill Sans" panose="020B0502020104020203"/>
                <a:cs typeface="Arial MT"/>
              </a:rPr>
              <a:t>in</a:t>
            </a:r>
            <a:r>
              <a:rPr sz="2000" b="0" spc="-25" dirty="0">
                <a:solidFill>
                  <a:srgbClr val="0365C0"/>
                </a:solidFill>
                <a:latin typeface="Gill Sans" panose="020B0502020104020203"/>
                <a:cs typeface="Arial MT"/>
              </a:rPr>
              <a:t> </a:t>
            </a:r>
            <a:r>
              <a:rPr sz="2000" b="0" dirty="0">
                <a:solidFill>
                  <a:srgbClr val="0365C0"/>
                </a:solidFill>
                <a:latin typeface="Gill Sans" panose="020B0502020104020203"/>
                <a:cs typeface="Arial MT"/>
              </a:rPr>
              <a:t>arbitrary</a:t>
            </a:r>
            <a:r>
              <a:rPr sz="2000" b="0" spc="-25" dirty="0">
                <a:solidFill>
                  <a:srgbClr val="0365C0"/>
                </a:solidFill>
                <a:latin typeface="Gill Sans" panose="020B0502020104020203"/>
                <a:cs typeface="Arial MT"/>
              </a:rPr>
              <a:t> </a:t>
            </a:r>
            <a:r>
              <a:rPr sz="2000" b="0" spc="-10" dirty="0">
                <a:solidFill>
                  <a:srgbClr val="0365C0"/>
                </a:solidFill>
                <a:latin typeface="Gill Sans" panose="020B0502020104020203"/>
                <a:cs typeface="Arial MT"/>
              </a:rPr>
              <a:t>order,</a:t>
            </a:r>
            <a:r>
              <a:rPr sz="2000" b="0" spc="-20" dirty="0">
                <a:solidFill>
                  <a:srgbClr val="0365C0"/>
                </a:solidFill>
                <a:latin typeface="Gill Sans" panose="020B0502020104020203"/>
                <a:cs typeface="Arial MT"/>
              </a:rPr>
              <a:t> </a:t>
            </a:r>
            <a:r>
              <a:rPr sz="2000" b="0" dirty="0">
                <a:solidFill>
                  <a:srgbClr val="0365C0"/>
                </a:solidFill>
                <a:latin typeface="Gill Sans" panose="020B0502020104020203"/>
                <a:cs typeface="Arial MT"/>
              </a:rPr>
              <a:t>then</a:t>
            </a:r>
            <a:r>
              <a:rPr sz="2000" b="0" spc="-25" dirty="0">
                <a:solidFill>
                  <a:srgbClr val="0365C0"/>
                </a:solidFill>
                <a:latin typeface="Gill Sans" panose="020B0502020104020203"/>
                <a:cs typeface="Arial MT"/>
              </a:rPr>
              <a:t> </a:t>
            </a:r>
            <a:r>
              <a:rPr sz="2000" b="0" dirty="0">
                <a:solidFill>
                  <a:srgbClr val="0365C0"/>
                </a:solidFill>
                <a:latin typeface="Gill Sans" panose="020B0502020104020203"/>
                <a:cs typeface="Arial MT"/>
              </a:rPr>
              <a:t>print</a:t>
            </a:r>
            <a:r>
              <a:rPr sz="2000" b="0" spc="-20" dirty="0">
                <a:solidFill>
                  <a:srgbClr val="0365C0"/>
                </a:solidFill>
                <a:latin typeface="Gill Sans" panose="020B0502020104020203"/>
                <a:cs typeface="Arial MT"/>
              </a:rPr>
              <a:t> </a:t>
            </a:r>
            <a:r>
              <a:rPr sz="2000" b="0" dirty="0">
                <a:solidFill>
                  <a:srgbClr val="0365C0"/>
                </a:solidFill>
                <a:latin typeface="Gill Sans" panose="020B0502020104020203"/>
                <a:cs typeface="Arial MT"/>
              </a:rPr>
              <a:t>C,</a:t>
            </a:r>
            <a:r>
              <a:rPr sz="2000" b="0" spc="-25" dirty="0">
                <a:solidFill>
                  <a:srgbClr val="0365C0"/>
                </a:solidFill>
                <a:latin typeface="Gill Sans" panose="020B0502020104020203"/>
                <a:cs typeface="Arial MT"/>
              </a:rPr>
              <a:t> </a:t>
            </a:r>
            <a:r>
              <a:rPr sz="2000" b="0" dirty="0">
                <a:solidFill>
                  <a:srgbClr val="0365C0"/>
                </a:solidFill>
                <a:latin typeface="Gill Sans" panose="020B0502020104020203"/>
                <a:cs typeface="Arial MT"/>
              </a:rPr>
              <a:t>then</a:t>
            </a:r>
            <a:r>
              <a:rPr sz="2000" b="0" spc="-20" dirty="0">
                <a:solidFill>
                  <a:srgbClr val="0365C0"/>
                </a:solidFill>
                <a:latin typeface="Gill Sans" panose="020B0502020104020203"/>
                <a:cs typeface="Arial MT"/>
              </a:rPr>
              <a:t> </a:t>
            </a:r>
            <a:r>
              <a:rPr sz="2000" b="0" dirty="0">
                <a:solidFill>
                  <a:srgbClr val="0365C0"/>
                </a:solidFill>
                <a:latin typeface="Gill Sans" panose="020B0502020104020203"/>
                <a:cs typeface="Arial MT"/>
              </a:rPr>
              <a:t>the</a:t>
            </a:r>
            <a:r>
              <a:rPr sz="2000" b="0" spc="-25" dirty="0">
                <a:solidFill>
                  <a:srgbClr val="0365C0"/>
                </a:solidFill>
                <a:latin typeface="Gill Sans" panose="020B0502020104020203"/>
                <a:cs typeface="Arial MT"/>
              </a:rPr>
              <a:t> </a:t>
            </a:r>
            <a:r>
              <a:rPr sz="2000" b="0" dirty="0">
                <a:solidFill>
                  <a:srgbClr val="0365C0"/>
                </a:solidFill>
                <a:latin typeface="Gill Sans" panose="020B0502020104020203"/>
                <a:cs typeface="Arial MT"/>
              </a:rPr>
              <a:t>process</a:t>
            </a:r>
            <a:r>
              <a:rPr sz="2000" b="0" spc="-20" dirty="0">
                <a:solidFill>
                  <a:srgbClr val="0365C0"/>
                </a:solidFill>
                <a:latin typeface="Gill Sans" panose="020B0502020104020203"/>
                <a:cs typeface="Arial MT"/>
              </a:rPr>
              <a:t> </a:t>
            </a:r>
            <a:r>
              <a:rPr lang="en-GB" sz="2000" b="0" dirty="0">
                <a:solidFill>
                  <a:srgbClr val="0365C0"/>
                </a:solidFill>
                <a:latin typeface="Gill Sans" panose="020B0502020104020203"/>
                <a:cs typeface="Arial MT"/>
              </a:rPr>
              <a:t>repeats</a:t>
            </a:r>
            <a:endParaRPr sz="2000" b="0" dirty="0">
              <a:latin typeface="Gill Sans" panose="020B0502020104020203"/>
              <a:cs typeface="Arial MT"/>
            </a:endParaRPr>
          </a:p>
        </p:txBody>
      </p:sp>
      <p:sp>
        <p:nvSpPr>
          <p:cNvPr id="4" name="object 4"/>
          <p:cNvSpPr txBox="1"/>
          <p:nvPr/>
        </p:nvSpPr>
        <p:spPr>
          <a:xfrm>
            <a:off x="1989659" y="762001"/>
            <a:ext cx="2677795" cy="1882139"/>
          </a:xfrm>
          <a:prstGeom prst="rect">
            <a:avLst/>
          </a:prstGeom>
          <a:ln w="12700">
            <a:solidFill>
              <a:srgbClr val="000000"/>
            </a:solidFill>
          </a:ln>
        </p:spPr>
        <p:txBody>
          <a:bodyPr vert="horz" wrap="square" lIns="0" tIns="27305" rIns="0" bIns="0" rtlCol="0">
            <a:spAutoFit/>
          </a:bodyPr>
          <a:lstStyle/>
          <a:p>
            <a:pPr marL="235585" indent="-183515">
              <a:lnSpc>
                <a:spcPts val="2080"/>
              </a:lnSpc>
              <a:spcBef>
                <a:spcPts val="215"/>
              </a:spcBef>
              <a:buSzPct val="66666"/>
              <a:buAutoNum type="arabicPlain"/>
              <a:tabLst>
                <a:tab pos="235585" algn="l"/>
                <a:tab pos="783590" algn="l"/>
                <a:tab pos="1469390" algn="l"/>
              </a:tabLst>
            </a:pPr>
            <a:r>
              <a:rPr spc="-25" dirty="0">
                <a:latin typeface="Courier New"/>
                <a:cs typeface="Courier New"/>
              </a:rPr>
              <a:t>int</a:t>
            </a:r>
            <a:r>
              <a:rPr dirty="0">
                <a:latin typeface="Courier New"/>
                <a:cs typeface="Courier New"/>
              </a:rPr>
              <a:t>	</a:t>
            </a:r>
            <a:r>
              <a:rPr spc="-20" dirty="0">
                <a:latin typeface="Courier New"/>
                <a:cs typeface="Courier New"/>
              </a:rPr>
              <a:t>t1()</a:t>
            </a:r>
            <a:r>
              <a:rPr dirty="0">
                <a:latin typeface="Courier New"/>
                <a:cs typeface="Courier New"/>
              </a:rPr>
              <a:t>	</a:t>
            </a:r>
            <a:r>
              <a:rPr spc="-50" dirty="0">
                <a:latin typeface="Courier New"/>
                <a:cs typeface="Courier New"/>
              </a:rPr>
              <a:t>{</a:t>
            </a:r>
            <a:endParaRPr>
              <a:latin typeface="Courier New"/>
              <a:cs typeface="Courier New"/>
            </a:endParaRPr>
          </a:p>
          <a:p>
            <a:pPr marL="554990" indent="-502920">
              <a:lnSpc>
                <a:spcPts val="2000"/>
              </a:lnSpc>
              <a:buSzPct val="66666"/>
              <a:buAutoNum type="arabicPlain"/>
              <a:tabLst>
                <a:tab pos="554990" algn="l"/>
                <a:tab pos="1789430" algn="l"/>
              </a:tabLst>
            </a:pPr>
            <a:r>
              <a:rPr spc="-10" dirty="0">
                <a:latin typeface="Courier New"/>
                <a:cs typeface="Courier New"/>
              </a:rPr>
              <a:t>while(1)</a:t>
            </a:r>
            <a:r>
              <a:rPr dirty="0">
                <a:latin typeface="Courier New"/>
                <a:cs typeface="Courier New"/>
              </a:rPr>
              <a:t>	</a:t>
            </a:r>
            <a:r>
              <a:rPr spc="-50" dirty="0">
                <a:latin typeface="Courier New"/>
                <a:cs typeface="Courier New"/>
              </a:rPr>
              <a:t>{</a:t>
            </a:r>
            <a:endParaRPr>
              <a:latin typeface="Courier New"/>
              <a:cs typeface="Courier New"/>
            </a:endParaRPr>
          </a:p>
          <a:p>
            <a:pPr marL="829310" indent="-777240">
              <a:lnSpc>
                <a:spcPts val="2000"/>
              </a:lnSpc>
              <a:buSzPct val="66666"/>
              <a:buAutoNum type="arabicPlain"/>
              <a:tabLst>
                <a:tab pos="829310" algn="l"/>
              </a:tabLst>
            </a:pPr>
            <a:r>
              <a:rPr spc="-10" dirty="0">
                <a:latin typeface="Courier New"/>
                <a:cs typeface="Courier New"/>
              </a:rPr>
              <a:t>printf("A");</a:t>
            </a:r>
            <a:endParaRPr>
              <a:latin typeface="Courier New"/>
              <a:cs typeface="Courier New"/>
            </a:endParaRPr>
          </a:p>
          <a:p>
            <a:pPr marL="829310" indent="-777240">
              <a:lnSpc>
                <a:spcPts val="2000"/>
              </a:lnSpc>
              <a:buSzPct val="66666"/>
              <a:buAutoNum type="arabicPlain"/>
              <a:tabLst>
                <a:tab pos="829310" algn="l"/>
              </a:tabLst>
            </a:pPr>
            <a:r>
              <a:rPr spc="-10" dirty="0">
                <a:latin typeface="Courier New"/>
                <a:cs typeface="Courier New"/>
              </a:rPr>
              <a:t>s_c.signal();</a:t>
            </a:r>
            <a:endParaRPr>
              <a:latin typeface="Courier New"/>
              <a:cs typeface="Courier New"/>
            </a:endParaRPr>
          </a:p>
          <a:p>
            <a:pPr marL="829310" indent="-777240">
              <a:lnSpc>
                <a:spcPts val="2000"/>
              </a:lnSpc>
              <a:buSzPct val="66666"/>
              <a:buAutoNum type="arabicPlain"/>
              <a:tabLst>
                <a:tab pos="829310" algn="l"/>
              </a:tabLst>
            </a:pPr>
            <a:r>
              <a:rPr spc="-10" dirty="0">
                <a:latin typeface="Courier New"/>
                <a:cs typeface="Courier New"/>
              </a:rPr>
              <a:t>s_a.wait();</a:t>
            </a:r>
            <a:endParaRPr>
              <a:latin typeface="Courier New"/>
              <a:cs typeface="Courier New"/>
            </a:endParaRPr>
          </a:p>
          <a:p>
            <a:pPr marL="52069">
              <a:lnSpc>
                <a:spcPts val="2000"/>
              </a:lnSpc>
              <a:tabLst>
                <a:tab pos="554990" algn="l"/>
              </a:tabLst>
            </a:pPr>
            <a:r>
              <a:rPr spc="-75" baseline="-6944" dirty="0">
                <a:latin typeface="Courier New"/>
                <a:cs typeface="Courier New"/>
              </a:rPr>
              <a:t>6</a:t>
            </a:r>
            <a:r>
              <a:rPr baseline="-6944" dirty="0">
                <a:latin typeface="Courier New"/>
                <a:cs typeface="Courier New"/>
              </a:rPr>
              <a:t>	</a:t>
            </a:r>
            <a:r>
              <a:rPr spc="-50" dirty="0">
                <a:latin typeface="Courier New"/>
                <a:cs typeface="Courier New"/>
              </a:rPr>
              <a:t>}</a:t>
            </a:r>
            <a:endParaRPr>
              <a:latin typeface="Courier New"/>
              <a:cs typeface="Courier New"/>
            </a:endParaRPr>
          </a:p>
          <a:p>
            <a:pPr marL="52069">
              <a:lnSpc>
                <a:spcPts val="2080"/>
              </a:lnSpc>
            </a:pPr>
            <a:r>
              <a:rPr baseline="-6944" dirty="0">
                <a:latin typeface="Courier New"/>
                <a:cs typeface="Courier New"/>
              </a:rPr>
              <a:t>7</a:t>
            </a:r>
            <a:r>
              <a:rPr spc="-15" baseline="-6944" dirty="0">
                <a:latin typeface="Courier New"/>
                <a:cs typeface="Courier New"/>
              </a:rPr>
              <a:t> </a:t>
            </a:r>
            <a:r>
              <a:rPr spc="-50" dirty="0">
                <a:latin typeface="Courier New"/>
                <a:cs typeface="Courier New"/>
              </a:rPr>
              <a:t>}</a:t>
            </a:r>
            <a:endParaRPr>
              <a:latin typeface="Courier New"/>
              <a:cs typeface="Courier New"/>
            </a:endParaRPr>
          </a:p>
        </p:txBody>
      </p:sp>
      <p:sp>
        <p:nvSpPr>
          <p:cNvPr id="5" name="object 5"/>
          <p:cNvSpPr txBox="1"/>
          <p:nvPr/>
        </p:nvSpPr>
        <p:spPr>
          <a:xfrm>
            <a:off x="4833351" y="762001"/>
            <a:ext cx="2677795" cy="1882139"/>
          </a:xfrm>
          <a:prstGeom prst="rect">
            <a:avLst/>
          </a:prstGeom>
          <a:ln w="12700">
            <a:solidFill>
              <a:srgbClr val="000000"/>
            </a:solidFill>
          </a:ln>
        </p:spPr>
        <p:txBody>
          <a:bodyPr vert="horz" wrap="square" lIns="0" tIns="27305" rIns="0" bIns="0" rtlCol="0">
            <a:spAutoFit/>
          </a:bodyPr>
          <a:lstStyle/>
          <a:p>
            <a:pPr marL="235585" indent="-183515">
              <a:lnSpc>
                <a:spcPts val="2080"/>
              </a:lnSpc>
              <a:spcBef>
                <a:spcPts val="215"/>
              </a:spcBef>
              <a:buSzPct val="66666"/>
              <a:buAutoNum type="arabicPlain"/>
              <a:tabLst>
                <a:tab pos="235585" algn="l"/>
                <a:tab pos="783590" algn="l"/>
                <a:tab pos="1469390" algn="l"/>
              </a:tabLst>
            </a:pPr>
            <a:r>
              <a:rPr spc="-25" dirty="0">
                <a:latin typeface="Courier New"/>
                <a:cs typeface="Courier New"/>
              </a:rPr>
              <a:t>int</a:t>
            </a:r>
            <a:r>
              <a:rPr dirty="0">
                <a:latin typeface="Courier New"/>
                <a:cs typeface="Courier New"/>
              </a:rPr>
              <a:t>	</a:t>
            </a:r>
            <a:r>
              <a:rPr spc="-20" dirty="0">
                <a:latin typeface="Courier New"/>
                <a:cs typeface="Courier New"/>
              </a:rPr>
              <a:t>t2()</a:t>
            </a:r>
            <a:r>
              <a:rPr dirty="0">
                <a:latin typeface="Courier New"/>
                <a:cs typeface="Courier New"/>
              </a:rPr>
              <a:t>	</a:t>
            </a:r>
            <a:r>
              <a:rPr spc="-50" dirty="0">
                <a:latin typeface="Courier New"/>
                <a:cs typeface="Courier New"/>
              </a:rPr>
              <a:t>{</a:t>
            </a:r>
            <a:endParaRPr>
              <a:latin typeface="Courier New"/>
              <a:cs typeface="Courier New"/>
            </a:endParaRPr>
          </a:p>
          <a:p>
            <a:pPr marL="554990" indent="-502920">
              <a:lnSpc>
                <a:spcPts val="2000"/>
              </a:lnSpc>
              <a:buSzPct val="66666"/>
              <a:buAutoNum type="arabicPlain"/>
              <a:tabLst>
                <a:tab pos="554990" algn="l"/>
                <a:tab pos="1789430" algn="l"/>
              </a:tabLst>
            </a:pPr>
            <a:r>
              <a:rPr spc="-10" dirty="0">
                <a:latin typeface="Courier New"/>
                <a:cs typeface="Courier New"/>
              </a:rPr>
              <a:t>while(1)</a:t>
            </a:r>
            <a:r>
              <a:rPr dirty="0">
                <a:latin typeface="Courier New"/>
                <a:cs typeface="Courier New"/>
              </a:rPr>
              <a:t>	</a:t>
            </a:r>
            <a:r>
              <a:rPr spc="-50" dirty="0">
                <a:latin typeface="Courier New"/>
                <a:cs typeface="Courier New"/>
              </a:rPr>
              <a:t>{</a:t>
            </a:r>
            <a:endParaRPr>
              <a:latin typeface="Courier New"/>
              <a:cs typeface="Courier New"/>
            </a:endParaRPr>
          </a:p>
          <a:p>
            <a:pPr marL="829310" indent="-777240">
              <a:lnSpc>
                <a:spcPts val="2000"/>
              </a:lnSpc>
              <a:buSzPct val="66666"/>
              <a:buAutoNum type="arabicPlain"/>
              <a:tabLst>
                <a:tab pos="829310" algn="l"/>
              </a:tabLst>
            </a:pPr>
            <a:r>
              <a:rPr spc="-10" dirty="0">
                <a:latin typeface="Courier New"/>
                <a:cs typeface="Courier New"/>
              </a:rPr>
              <a:t>printf("B");</a:t>
            </a:r>
            <a:endParaRPr>
              <a:latin typeface="Courier New"/>
              <a:cs typeface="Courier New"/>
            </a:endParaRPr>
          </a:p>
          <a:p>
            <a:pPr marL="829310" indent="-777240">
              <a:lnSpc>
                <a:spcPts val="2000"/>
              </a:lnSpc>
              <a:buSzPct val="66666"/>
              <a:buAutoNum type="arabicPlain"/>
              <a:tabLst>
                <a:tab pos="829310" algn="l"/>
              </a:tabLst>
            </a:pPr>
            <a:r>
              <a:rPr spc="-10" dirty="0">
                <a:latin typeface="Courier New"/>
                <a:cs typeface="Courier New"/>
              </a:rPr>
              <a:t>s_c.signal();</a:t>
            </a:r>
            <a:endParaRPr>
              <a:latin typeface="Courier New"/>
              <a:cs typeface="Courier New"/>
            </a:endParaRPr>
          </a:p>
          <a:p>
            <a:pPr marL="829310" indent="-777240">
              <a:lnSpc>
                <a:spcPts val="2000"/>
              </a:lnSpc>
              <a:buSzPct val="66666"/>
              <a:buAutoNum type="arabicPlain"/>
              <a:tabLst>
                <a:tab pos="829310" algn="l"/>
              </a:tabLst>
            </a:pPr>
            <a:r>
              <a:rPr spc="-10" dirty="0">
                <a:latin typeface="Courier New"/>
                <a:cs typeface="Courier New"/>
              </a:rPr>
              <a:t>s_b.wait();</a:t>
            </a:r>
            <a:endParaRPr>
              <a:latin typeface="Courier New"/>
              <a:cs typeface="Courier New"/>
            </a:endParaRPr>
          </a:p>
          <a:p>
            <a:pPr marL="52069">
              <a:lnSpc>
                <a:spcPts val="2000"/>
              </a:lnSpc>
              <a:tabLst>
                <a:tab pos="554990" algn="l"/>
              </a:tabLst>
            </a:pPr>
            <a:r>
              <a:rPr spc="-75" baseline="-6944" dirty="0">
                <a:latin typeface="Courier New"/>
                <a:cs typeface="Courier New"/>
              </a:rPr>
              <a:t>6</a:t>
            </a:r>
            <a:r>
              <a:rPr baseline="-6944" dirty="0">
                <a:latin typeface="Courier New"/>
                <a:cs typeface="Courier New"/>
              </a:rPr>
              <a:t>	</a:t>
            </a:r>
            <a:r>
              <a:rPr spc="-50" dirty="0">
                <a:latin typeface="Courier New"/>
                <a:cs typeface="Courier New"/>
              </a:rPr>
              <a:t>}</a:t>
            </a:r>
            <a:endParaRPr>
              <a:latin typeface="Courier New"/>
              <a:cs typeface="Courier New"/>
            </a:endParaRPr>
          </a:p>
          <a:p>
            <a:pPr marL="52069">
              <a:lnSpc>
                <a:spcPts val="2080"/>
              </a:lnSpc>
            </a:pPr>
            <a:r>
              <a:rPr baseline="-6944" dirty="0">
                <a:latin typeface="Courier New"/>
                <a:cs typeface="Courier New"/>
              </a:rPr>
              <a:t>7</a:t>
            </a:r>
            <a:r>
              <a:rPr spc="-15" baseline="-6944" dirty="0">
                <a:latin typeface="Courier New"/>
                <a:cs typeface="Courier New"/>
              </a:rPr>
              <a:t> </a:t>
            </a:r>
            <a:r>
              <a:rPr spc="-50" dirty="0">
                <a:latin typeface="Courier New"/>
                <a:cs typeface="Courier New"/>
              </a:rPr>
              <a:t>}</a:t>
            </a:r>
            <a:endParaRPr>
              <a:latin typeface="Courier New"/>
              <a:cs typeface="Courier New"/>
            </a:endParaRPr>
          </a:p>
        </p:txBody>
      </p:sp>
      <p:sp>
        <p:nvSpPr>
          <p:cNvPr id="6" name="object 6"/>
          <p:cNvSpPr txBox="1"/>
          <p:nvPr/>
        </p:nvSpPr>
        <p:spPr>
          <a:xfrm>
            <a:off x="7677042" y="762000"/>
            <a:ext cx="2677795" cy="2390140"/>
          </a:xfrm>
          <a:prstGeom prst="rect">
            <a:avLst/>
          </a:prstGeom>
          <a:ln w="12700">
            <a:solidFill>
              <a:srgbClr val="000000"/>
            </a:solidFill>
          </a:ln>
        </p:spPr>
        <p:txBody>
          <a:bodyPr vert="horz" wrap="square" lIns="0" tIns="27305" rIns="0" bIns="0" rtlCol="0">
            <a:spAutoFit/>
          </a:bodyPr>
          <a:lstStyle/>
          <a:p>
            <a:pPr marL="235585" indent="-183515">
              <a:lnSpc>
                <a:spcPts val="2080"/>
              </a:lnSpc>
              <a:spcBef>
                <a:spcPts val="215"/>
              </a:spcBef>
              <a:buSzPct val="66666"/>
              <a:buAutoNum type="arabicPlain"/>
              <a:tabLst>
                <a:tab pos="235585" algn="l"/>
                <a:tab pos="783590" algn="l"/>
                <a:tab pos="1469390" algn="l"/>
              </a:tabLst>
            </a:pPr>
            <a:r>
              <a:rPr spc="-25" dirty="0">
                <a:latin typeface="Courier New"/>
                <a:cs typeface="Courier New"/>
              </a:rPr>
              <a:t>int</a:t>
            </a:r>
            <a:r>
              <a:rPr dirty="0">
                <a:latin typeface="Courier New"/>
                <a:cs typeface="Courier New"/>
              </a:rPr>
              <a:t>	</a:t>
            </a:r>
            <a:r>
              <a:rPr spc="-20" dirty="0">
                <a:latin typeface="Courier New"/>
                <a:cs typeface="Courier New"/>
              </a:rPr>
              <a:t>t3()</a:t>
            </a:r>
            <a:r>
              <a:rPr dirty="0">
                <a:latin typeface="Courier New"/>
                <a:cs typeface="Courier New"/>
              </a:rPr>
              <a:t>	</a:t>
            </a:r>
            <a:r>
              <a:rPr spc="-50" dirty="0">
                <a:latin typeface="Courier New"/>
                <a:cs typeface="Courier New"/>
              </a:rPr>
              <a:t>{</a:t>
            </a:r>
            <a:endParaRPr>
              <a:latin typeface="Courier New"/>
              <a:cs typeface="Courier New"/>
            </a:endParaRPr>
          </a:p>
          <a:p>
            <a:pPr marL="554990" indent="-502920">
              <a:lnSpc>
                <a:spcPts val="2000"/>
              </a:lnSpc>
              <a:buSzPct val="66666"/>
              <a:buAutoNum type="arabicPlain"/>
              <a:tabLst>
                <a:tab pos="554990" algn="l"/>
                <a:tab pos="1789430" algn="l"/>
              </a:tabLst>
            </a:pPr>
            <a:r>
              <a:rPr spc="-10" dirty="0">
                <a:latin typeface="Courier New"/>
                <a:cs typeface="Courier New"/>
              </a:rPr>
              <a:t>while(1)</a:t>
            </a:r>
            <a:r>
              <a:rPr dirty="0">
                <a:latin typeface="Courier New"/>
                <a:cs typeface="Courier New"/>
              </a:rPr>
              <a:t>	</a:t>
            </a:r>
            <a:r>
              <a:rPr spc="-50" dirty="0">
                <a:latin typeface="Courier New"/>
                <a:cs typeface="Courier New"/>
              </a:rPr>
              <a:t>{</a:t>
            </a:r>
            <a:endParaRPr>
              <a:latin typeface="Courier New"/>
              <a:cs typeface="Courier New"/>
            </a:endParaRPr>
          </a:p>
          <a:p>
            <a:pPr marL="829310" indent="-777240">
              <a:lnSpc>
                <a:spcPts val="2000"/>
              </a:lnSpc>
              <a:buSzPct val="66666"/>
              <a:buAutoNum type="arabicPlain"/>
              <a:tabLst>
                <a:tab pos="829310" algn="l"/>
              </a:tabLst>
            </a:pPr>
            <a:r>
              <a:rPr spc="-10" dirty="0">
                <a:latin typeface="Courier New"/>
                <a:cs typeface="Courier New"/>
              </a:rPr>
              <a:t>s_c.wait();</a:t>
            </a:r>
            <a:endParaRPr>
              <a:latin typeface="Courier New"/>
              <a:cs typeface="Courier New"/>
            </a:endParaRPr>
          </a:p>
          <a:p>
            <a:pPr marL="829310" indent="-777240">
              <a:lnSpc>
                <a:spcPts val="2000"/>
              </a:lnSpc>
              <a:buSzPct val="66666"/>
              <a:buAutoNum type="arabicPlain"/>
              <a:tabLst>
                <a:tab pos="829310" algn="l"/>
              </a:tabLst>
            </a:pPr>
            <a:r>
              <a:rPr spc="-10" dirty="0">
                <a:latin typeface="Courier New"/>
                <a:cs typeface="Courier New"/>
              </a:rPr>
              <a:t>s_c.wait();</a:t>
            </a:r>
            <a:endParaRPr>
              <a:latin typeface="Courier New"/>
              <a:cs typeface="Courier New"/>
            </a:endParaRPr>
          </a:p>
          <a:p>
            <a:pPr marL="829310" indent="-777240">
              <a:lnSpc>
                <a:spcPts val="2000"/>
              </a:lnSpc>
              <a:buSzPct val="66666"/>
              <a:buAutoNum type="arabicPlain"/>
              <a:tabLst>
                <a:tab pos="829310" algn="l"/>
              </a:tabLst>
            </a:pPr>
            <a:r>
              <a:rPr spc="-10" dirty="0">
                <a:latin typeface="Courier New"/>
                <a:cs typeface="Courier New"/>
              </a:rPr>
              <a:t>printf("C");</a:t>
            </a:r>
            <a:endParaRPr>
              <a:latin typeface="Courier New"/>
              <a:cs typeface="Courier New"/>
            </a:endParaRPr>
          </a:p>
          <a:p>
            <a:pPr marL="829310" indent="-777240">
              <a:lnSpc>
                <a:spcPts val="2000"/>
              </a:lnSpc>
              <a:buSzPct val="66666"/>
              <a:buAutoNum type="arabicPlain"/>
              <a:tabLst>
                <a:tab pos="829310" algn="l"/>
              </a:tabLst>
            </a:pPr>
            <a:r>
              <a:rPr spc="-10" dirty="0">
                <a:latin typeface="Courier New"/>
                <a:cs typeface="Courier New"/>
              </a:rPr>
              <a:t>s_a.signal();</a:t>
            </a:r>
            <a:endParaRPr>
              <a:latin typeface="Courier New"/>
              <a:cs typeface="Courier New"/>
            </a:endParaRPr>
          </a:p>
          <a:p>
            <a:pPr marL="829310" indent="-777240">
              <a:lnSpc>
                <a:spcPts val="2000"/>
              </a:lnSpc>
              <a:buSzPct val="66666"/>
              <a:buAutoNum type="arabicPlain"/>
              <a:tabLst>
                <a:tab pos="829310" algn="l"/>
              </a:tabLst>
            </a:pPr>
            <a:r>
              <a:rPr spc="-10" dirty="0">
                <a:latin typeface="Courier New"/>
                <a:cs typeface="Courier New"/>
              </a:rPr>
              <a:t>s_b.signal();</a:t>
            </a:r>
            <a:endParaRPr>
              <a:latin typeface="Courier New"/>
              <a:cs typeface="Courier New"/>
            </a:endParaRPr>
          </a:p>
          <a:p>
            <a:pPr marL="52069">
              <a:lnSpc>
                <a:spcPts val="2000"/>
              </a:lnSpc>
              <a:tabLst>
                <a:tab pos="554990" algn="l"/>
              </a:tabLst>
            </a:pPr>
            <a:r>
              <a:rPr spc="-75" baseline="-6944" dirty="0">
                <a:latin typeface="Courier New"/>
                <a:cs typeface="Courier New"/>
              </a:rPr>
              <a:t>8</a:t>
            </a:r>
            <a:r>
              <a:rPr baseline="-6944" dirty="0">
                <a:latin typeface="Courier New"/>
                <a:cs typeface="Courier New"/>
              </a:rPr>
              <a:t>	</a:t>
            </a:r>
            <a:r>
              <a:rPr spc="-50" dirty="0">
                <a:latin typeface="Courier New"/>
                <a:cs typeface="Courier New"/>
              </a:rPr>
              <a:t>}</a:t>
            </a:r>
            <a:endParaRPr>
              <a:latin typeface="Courier New"/>
              <a:cs typeface="Courier New"/>
            </a:endParaRPr>
          </a:p>
          <a:p>
            <a:pPr marL="52069">
              <a:lnSpc>
                <a:spcPts val="2080"/>
              </a:lnSpc>
            </a:pPr>
            <a:r>
              <a:rPr baseline="-6944" dirty="0">
                <a:latin typeface="Courier New"/>
                <a:cs typeface="Courier New"/>
              </a:rPr>
              <a:t>9</a:t>
            </a:r>
            <a:r>
              <a:rPr spc="-15" baseline="-6944" dirty="0">
                <a:latin typeface="Courier New"/>
                <a:cs typeface="Courier New"/>
              </a:rPr>
              <a:t> </a:t>
            </a:r>
            <a:r>
              <a:rPr spc="-50" dirty="0">
                <a:latin typeface="Courier New"/>
                <a:cs typeface="Courier New"/>
              </a:rPr>
              <a:t>}</a:t>
            </a:r>
            <a:endParaRPr>
              <a:latin typeface="Courier New"/>
              <a:cs typeface="Courier New"/>
            </a:endParaRPr>
          </a:p>
        </p:txBody>
      </p:sp>
      <p:sp>
        <p:nvSpPr>
          <p:cNvPr id="7" name="object 7"/>
          <p:cNvSpPr txBox="1"/>
          <p:nvPr/>
        </p:nvSpPr>
        <p:spPr>
          <a:xfrm>
            <a:off x="1979497" y="2738058"/>
            <a:ext cx="4232910" cy="304571"/>
          </a:xfrm>
          <a:prstGeom prst="rect">
            <a:avLst/>
          </a:prstGeom>
          <a:ln w="12700">
            <a:solidFill>
              <a:srgbClr val="000000"/>
            </a:solidFill>
          </a:ln>
        </p:spPr>
        <p:txBody>
          <a:bodyPr vert="horz" wrap="square" lIns="0" tIns="27305" rIns="0" bIns="0" rtlCol="0">
            <a:spAutoFit/>
          </a:bodyPr>
          <a:lstStyle/>
          <a:p>
            <a:pPr marL="52069">
              <a:spcBef>
                <a:spcPts val="215"/>
              </a:spcBef>
              <a:tabLst>
                <a:tab pos="1423670" algn="l"/>
                <a:tab pos="2383790" algn="l"/>
                <a:tab pos="3343910" algn="l"/>
              </a:tabLst>
            </a:pPr>
            <a:r>
              <a:rPr spc="-10" dirty="0">
                <a:latin typeface="Courier New"/>
                <a:cs typeface="Courier New"/>
              </a:rPr>
              <a:t>semaphore</a:t>
            </a:r>
            <a:r>
              <a:rPr dirty="0">
                <a:latin typeface="Courier New"/>
                <a:cs typeface="Courier New"/>
              </a:rPr>
              <a:t>	</a:t>
            </a:r>
            <a:r>
              <a:rPr spc="-10" dirty="0">
                <a:latin typeface="Courier New"/>
                <a:cs typeface="Courier New"/>
              </a:rPr>
              <a:t>s_a=0,</a:t>
            </a:r>
            <a:r>
              <a:rPr dirty="0">
                <a:latin typeface="Courier New"/>
                <a:cs typeface="Courier New"/>
              </a:rPr>
              <a:t>	</a:t>
            </a:r>
            <a:r>
              <a:rPr spc="-10" dirty="0">
                <a:latin typeface="Courier New"/>
                <a:cs typeface="Courier New"/>
              </a:rPr>
              <a:t>s_b=0,</a:t>
            </a:r>
            <a:r>
              <a:rPr dirty="0">
                <a:latin typeface="Courier New"/>
                <a:cs typeface="Courier New"/>
              </a:rPr>
              <a:t>	</a:t>
            </a:r>
            <a:r>
              <a:rPr spc="-10" dirty="0">
                <a:latin typeface="Courier New"/>
                <a:cs typeface="Courier New"/>
              </a:rPr>
              <a:t>s_c=0;</a:t>
            </a:r>
            <a:endParaRPr>
              <a:latin typeface="Courier New"/>
              <a:cs typeface="Courier New"/>
            </a:endParaRPr>
          </a:p>
        </p:txBody>
      </p:sp>
      <p:sp>
        <p:nvSpPr>
          <p:cNvPr id="13" name="object 2">
            <a:extLst>
              <a:ext uri="{FF2B5EF4-FFF2-40B4-BE49-F238E27FC236}">
                <a16:creationId xmlns:a16="http://schemas.microsoft.com/office/drawing/2014/main" id="{C76A8ADC-B9C4-10C3-60DA-6B56788B7B53}"/>
              </a:ext>
            </a:extLst>
          </p:cNvPr>
          <p:cNvSpPr txBox="1">
            <a:spLocks noGrp="1"/>
          </p:cNvSpPr>
          <p:nvPr>
            <p:ph type="title"/>
          </p:nvPr>
        </p:nvSpPr>
        <p:spPr>
          <a:xfrm>
            <a:off x="1320800" y="166203"/>
            <a:ext cx="9575800" cy="505267"/>
          </a:xfrm>
          <a:prstGeom prst="rect">
            <a:avLst/>
          </a:prstGeom>
        </p:spPr>
        <p:txBody>
          <a:bodyPr vert="horz" wrap="square" lIns="0" tIns="12700" rIns="0" bIns="0" numCol="1" rtlCol="0" anchor="ctr" anchorCtr="0" compatLnSpc="1">
            <a:prstTxWarp prst="textNoShape">
              <a:avLst/>
            </a:prstTxWarp>
            <a:spAutoFit/>
          </a:bodyPr>
          <a:lstStyle/>
          <a:p>
            <a:pPr marL="12700">
              <a:lnSpc>
                <a:spcPct val="100000"/>
              </a:lnSpc>
              <a:spcBef>
                <a:spcPts val="100"/>
              </a:spcBef>
            </a:pPr>
            <a:r>
              <a:rPr lang="en-US" altLang="zh-CN" dirty="0"/>
              <a:t>Quiz:</a:t>
            </a:r>
            <a:r>
              <a:rPr spc="-15" dirty="0"/>
              <a:t> </a:t>
            </a:r>
            <a:r>
              <a:rPr lang="en-GB" spc="-15" dirty="0"/>
              <a:t>Semaphores II</a:t>
            </a:r>
            <a:endParaRPr spc="-10" dirty="0"/>
          </a:p>
        </p:txBody>
      </p:sp>
    </p:spTree>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DB2B1F-B1C9-CA46-EF1D-ED0A5B0ABFEB}"/>
              </a:ext>
            </a:extLst>
          </p:cNvPr>
          <p:cNvSpPr>
            <a:spLocks noGrp="1"/>
          </p:cNvSpPr>
          <p:nvPr>
            <p:ph type="title"/>
          </p:nvPr>
        </p:nvSpPr>
        <p:spPr>
          <a:xfrm>
            <a:off x="1838587" y="274639"/>
            <a:ext cx="8502294" cy="532956"/>
          </a:xfrm>
        </p:spPr>
        <p:txBody>
          <a:bodyPr/>
          <a:lstStyle/>
          <a:p>
            <a:r>
              <a:rPr lang="en-US" altLang="zh-CN" dirty="0"/>
              <a:t>Lock to Protect a Critical Section</a:t>
            </a:r>
            <a:endParaRPr lang="en-US" dirty="0"/>
          </a:p>
        </p:txBody>
      </p:sp>
      <p:sp>
        <p:nvSpPr>
          <p:cNvPr id="5" name="矩形 4">
            <a:extLst>
              <a:ext uri="{FF2B5EF4-FFF2-40B4-BE49-F238E27FC236}">
                <a16:creationId xmlns:a16="http://schemas.microsoft.com/office/drawing/2014/main" id="{DA0B6490-9EA9-A6A8-5C05-7BFC1E689A36}"/>
              </a:ext>
            </a:extLst>
          </p:cNvPr>
          <p:cNvSpPr/>
          <p:nvPr/>
        </p:nvSpPr>
        <p:spPr>
          <a:xfrm>
            <a:off x="2362200" y="1549467"/>
            <a:ext cx="2405743" cy="1087449"/>
          </a:xfrm>
          <a:prstGeom prst="rect">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altLang="zh-CN" dirty="0" err="1">
                <a:solidFill>
                  <a:schemeClr val="tx1"/>
                </a:solidFill>
                <a:effectLst/>
                <a:latin typeface="Menlo" panose="020B0609030804020204" pitchFamily="49" charset="0"/>
              </a:rPr>
              <a:t>ldr</a:t>
            </a:r>
            <a:r>
              <a:rPr lang="en-US" altLang="zh-CN" dirty="0">
                <a:solidFill>
                  <a:schemeClr val="tx1"/>
                </a:solidFill>
                <a:effectLst/>
                <a:latin typeface="Menlo" panose="020B0609030804020204" pitchFamily="49" charset="0"/>
              </a:rPr>
              <a:t> w8, [x9]</a:t>
            </a:r>
          </a:p>
          <a:p>
            <a:r>
              <a:rPr lang="en-US" altLang="zh-CN" dirty="0">
                <a:solidFill>
                  <a:schemeClr val="tx1"/>
                </a:solidFill>
                <a:effectLst/>
                <a:latin typeface="Menlo" panose="020B0609030804020204" pitchFamily="49" charset="0"/>
              </a:rPr>
              <a:t>add w8, w8, #0x1</a:t>
            </a:r>
          </a:p>
          <a:p>
            <a:r>
              <a:rPr lang="en-US" altLang="zh-CN" dirty="0">
                <a:solidFill>
                  <a:schemeClr val="tx1"/>
                </a:solidFill>
                <a:effectLst/>
                <a:latin typeface="Menlo" panose="020B0609030804020204" pitchFamily="49" charset="0"/>
              </a:rPr>
              <a:t>str w8, [x9]</a:t>
            </a:r>
          </a:p>
        </p:txBody>
      </p:sp>
      <p:sp>
        <p:nvSpPr>
          <p:cNvPr id="6" name="矩形 5">
            <a:extLst>
              <a:ext uri="{FF2B5EF4-FFF2-40B4-BE49-F238E27FC236}">
                <a16:creationId xmlns:a16="http://schemas.microsoft.com/office/drawing/2014/main" id="{0A3406A5-3282-A7B7-2B4B-A54CAE6B728B}"/>
              </a:ext>
            </a:extLst>
          </p:cNvPr>
          <p:cNvSpPr/>
          <p:nvPr/>
        </p:nvSpPr>
        <p:spPr>
          <a:xfrm>
            <a:off x="7144867" y="2885276"/>
            <a:ext cx="2405743" cy="1087449"/>
          </a:xfrm>
          <a:prstGeom prst="rect">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altLang="zh-CN" dirty="0" err="1">
                <a:solidFill>
                  <a:schemeClr val="tx1"/>
                </a:solidFill>
                <a:effectLst/>
                <a:latin typeface="Menlo" panose="020B0609030804020204" pitchFamily="49" charset="0"/>
              </a:rPr>
              <a:t>ldr</a:t>
            </a:r>
            <a:r>
              <a:rPr lang="en-US" altLang="zh-CN" dirty="0">
                <a:solidFill>
                  <a:schemeClr val="tx1"/>
                </a:solidFill>
                <a:effectLst/>
                <a:latin typeface="Menlo" panose="020B0609030804020204" pitchFamily="49" charset="0"/>
              </a:rPr>
              <a:t> w8, [x9]</a:t>
            </a:r>
          </a:p>
          <a:p>
            <a:r>
              <a:rPr lang="en-US" altLang="zh-CN" dirty="0">
                <a:solidFill>
                  <a:schemeClr val="tx1"/>
                </a:solidFill>
                <a:effectLst/>
                <a:latin typeface="Menlo" panose="020B0609030804020204" pitchFamily="49" charset="0"/>
              </a:rPr>
              <a:t>add w8, w8, #0x1</a:t>
            </a:r>
          </a:p>
          <a:p>
            <a:r>
              <a:rPr lang="en-US" altLang="zh-CN" dirty="0">
                <a:solidFill>
                  <a:schemeClr val="tx1"/>
                </a:solidFill>
                <a:effectLst/>
                <a:latin typeface="Menlo" panose="020B0609030804020204" pitchFamily="49" charset="0"/>
              </a:rPr>
              <a:t>str w8, [x9]</a:t>
            </a:r>
          </a:p>
        </p:txBody>
      </p:sp>
      <p:sp>
        <p:nvSpPr>
          <p:cNvPr id="7" name="文本框 6">
            <a:extLst>
              <a:ext uri="{FF2B5EF4-FFF2-40B4-BE49-F238E27FC236}">
                <a16:creationId xmlns:a16="http://schemas.microsoft.com/office/drawing/2014/main" id="{44BD9317-24B9-462F-AADB-F72A637605E4}"/>
              </a:ext>
            </a:extLst>
          </p:cNvPr>
          <p:cNvSpPr txBox="1"/>
          <p:nvPr/>
        </p:nvSpPr>
        <p:spPr>
          <a:xfrm>
            <a:off x="2856382" y="1109574"/>
            <a:ext cx="1569660" cy="461665"/>
          </a:xfrm>
          <a:prstGeom prst="rect">
            <a:avLst/>
          </a:prstGeom>
          <a:noFill/>
        </p:spPr>
        <p:txBody>
          <a:bodyPr wrap="none" rtlCol="0">
            <a:spAutoFit/>
          </a:bodyPr>
          <a:lstStyle/>
          <a:p>
            <a:r>
              <a:rPr lang="en-US" sz="2400" dirty="0"/>
              <a:t>Thread 1</a:t>
            </a:r>
          </a:p>
        </p:txBody>
      </p:sp>
      <p:sp>
        <p:nvSpPr>
          <p:cNvPr id="8" name="文本框 7">
            <a:extLst>
              <a:ext uri="{FF2B5EF4-FFF2-40B4-BE49-F238E27FC236}">
                <a16:creationId xmlns:a16="http://schemas.microsoft.com/office/drawing/2014/main" id="{8E057356-CFC8-D9E9-B92F-40DE34AE2FFC}"/>
              </a:ext>
            </a:extLst>
          </p:cNvPr>
          <p:cNvSpPr txBox="1"/>
          <p:nvPr/>
        </p:nvSpPr>
        <p:spPr>
          <a:xfrm>
            <a:off x="7639050" y="1109574"/>
            <a:ext cx="1569660" cy="461665"/>
          </a:xfrm>
          <a:prstGeom prst="rect">
            <a:avLst/>
          </a:prstGeom>
          <a:noFill/>
        </p:spPr>
        <p:txBody>
          <a:bodyPr wrap="none" rtlCol="0">
            <a:spAutoFit/>
          </a:bodyPr>
          <a:lstStyle/>
          <a:p>
            <a:r>
              <a:rPr lang="en-US" sz="2400" dirty="0"/>
              <a:t>Thread </a:t>
            </a:r>
            <a:r>
              <a:rPr lang="en-US" altLang="zh-CN" sz="2400" dirty="0"/>
              <a:t>2</a:t>
            </a:r>
            <a:endParaRPr lang="en-US" sz="2400" dirty="0"/>
          </a:p>
        </p:txBody>
      </p:sp>
      <p:sp>
        <p:nvSpPr>
          <p:cNvPr id="10" name="文本框 9">
            <a:extLst>
              <a:ext uri="{FF2B5EF4-FFF2-40B4-BE49-F238E27FC236}">
                <a16:creationId xmlns:a16="http://schemas.microsoft.com/office/drawing/2014/main" id="{DEE9A9D1-1CA4-0341-9506-E9CBC7387224}"/>
              </a:ext>
            </a:extLst>
          </p:cNvPr>
          <p:cNvSpPr txBox="1"/>
          <p:nvPr/>
        </p:nvSpPr>
        <p:spPr>
          <a:xfrm>
            <a:off x="5231177" y="807052"/>
            <a:ext cx="1136850" cy="830997"/>
          </a:xfrm>
          <a:prstGeom prst="rect">
            <a:avLst/>
          </a:prstGeom>
          <a:noFill/>
        </p:spPr>
        <p:txBody>
          <a:bodyPr wrap="none" rtlCol="0">
            <a:spAutoFit/>
          </a:bodyPr>
          <a:lstStyle/>
          <a:p>
            <a:r>
              <a:rPr lang="en-US" altLang="zh-CN" sz="2400" dirty="0"/>
              <a:t>Count</a:t>
            </a:r>
            <a:r>
              <a:rPr lang="zh-CN" altLang="en-US" sz="2400" dirty="0"/>
              <a:t> </a:t>
            </a:r>
            <a:endParaRPr lang="en-US" altLang="zh-CN" sz="2400" dirty="0"/>
          </a:p>
          <a:p>
            <a:r>
              <a:rPr lang="en-US" altLang="zh-CN" sz="2400" dirty="0"/>
              <a:t>Value</a:t>
            </a:r>
            <a:endParaRPr lang="en-US" sz="2400" dirty="0"/>
          </a:p>
        </p:txBody>
      </p:sp>
      <p:sp>
        <p:nvSpPr>
          <p:cNvPr id="13" name="文本框 12">
            <a:extLst>
              <a:ext uri="{FF2B5EF4-FFF2-40B4-BE49-F238E27FC236}">
                <a16:creationId xmlns:a16="http://schemas.microsoft.com/office/drawing/2014/main" id="{BB0E0DA6-AC3A-83E4-02D2-EBE0A806253A}"/>
              </a:ext>
            </a:extLst>
          </p:cNvPr>
          <p:cNvSpPr txBox="1"/>
          <p:nvPr/>
        </p:nvSpPr>
        <p:spPr>
          <a:xfrm>
            <a:off x="5399971" y="1524130"/>
            <a:ext cx="747320" cy="461665"/>
          </a:xfrm>
          <a:prstGeom prst="rect">
            <a:avLst/>
          </a:prstGeom>
          <a:noFill/>
        </p:spPr>
        <p:txBody>
          <a:bodyPr wrap="none" rtlCol="0">
            <a:spAutoFit/>
          </a:bodyPr>
          <a:lstStyle/>
          <a:p>
            <a:r>
              <a:rPr lang="en-US" altLang="zh-CN" sz="2400" dirty="0"/>
              <a:t>100</a:t>
            </a:r>
            <a:endParaRPr lang="en-US" sz="2400" dirty="0"/>
          </a:p>
        </p:txBody>
      </p:sp>
      <p:sp>
        <p:nvSpPr>
          <p:cNvPr id="14" name="文本框 13">
            <a:extLst>
              <a:ext uri="{FF2B5EF4-FFF2-40B4-BE49-F238E27FC236}">
                <a16:creationId xmlns:a16="http://schemas.microsoft.com/office/drawing/2014/main" id="{0D2C8F7B-64C4-BE1A-0FBE-E40DCDB50586}"/>
              </a:ext>
            </a:extLst>
          </p:cNvPr>
          <p:cNvSpPr txBox="1"/>
          <p:nvPr/>
        </p:nvSpPr>
        <p:spPr>
          <a:xfrm>
            <a:off x="5399971" y="1862358"/>
            <a:ext cx="747320" cy="461665"/>
          </a:xfrm>
          <a:prstGeom prst="rect">
            <a:avLst/>
          </a:prstGeom>
          <a:noFill/>
        </p:spPr>
        <p:txBody>
          <a:bodyPr wrap="none" rtlCol="0">
            <a:spAutoFit/>
          </a:bodyPr>
          <a:lstStyle/>
          <a:p>
            <a:r>
              <a:rPr lang="en-US" altLang="zh-CN" sz="2400" dirty="0"/>
              <a:t>101</a:t>
            </a:r>
            <a:endParaRPr lang="en-US" sz="2400" dirty="0"/>
          </a:p>
        </p:txBody>
      </p:sp>
      <p:sp>
        <p:nvSpPr>
          <p:cNvPr id="15" name="文本框 14">
            <a:extLst>
              <a:ext uri="{FF2B5EF4-FFF2-40B4-BE49-F238E27FC236}">
                <a16:creationId xmlns:a16="http://schemas.microsoft.com/office/drawing/2014/main" id="{D8E62532-DF6E-F1DD-EA54-DED1E68D1F84}"/>
              </a:ext>
            </a:extLst>
          </p:cNvPr>
          <p:cNvSpPr txBox="1"/>
          <p:nvPr/>
        </p:nvSpPr>
        <p:spPr>
          <a:xfrm>
            <a:off x="5421742" y="2820516"/>
            <a:ext cx="747320" cy="461665"/>
          </a:xfrm>
          <a:prstGeom prst="rect">
            <a:avLst/>
          </a:prstGeom>
          <a:noFill/>
        </p:spPr>
        <p:txBody>
          <a:bodyPr wrap="none" rtlCol="0">
            <a:spAutoFit/>
          </a:bodyPr>
          <a:lstStyle/>
          <a:p>
            <a:r>
              <a:rPr lang="en-US" altLang="zh-CN" sz="2400" dirty="0">
                <a:solidFill>
                  <a:srgbClr val="0070C0"/>
                </a:solidFill>
              </a:rPr>
              <a:t>101</a:t>
            </a:r>
            <a:endParaRPr lang="en-US" sz="2400" dirty="0">
              <a:solidFill>
                <a:srgbClr val="0070C0"/>
              </a:solidFill>
            </a:endParaRPr>
          </a:p>
        </p:txBody>
      </p:sp>
      <p:sp>
        <p:nvSpPr>
          <p:cNvPr id="16" name="文本框 15">
            <a:extLst>
              <a:ext uri="{FF2B5EF4-FFF2-40B4-BE49-F238E27FC236}">
                <a16:creationId xmlns:a16="http://schemas.microsoft.com/office/drawing/2014/main" id="{6E07AD98-87AB-D82F-9869-2162FD51B202}"/>
              </a:ext>
            </a:extLst>
          </p:cNvPr>
          <p:cNvSpPr txBox="1"/>
          <p:nvPr/>
        </p:nvSpPr>
        <p:spPr>
          <a:xfrm>
            <a:off x="5421742" y="3158744"/>
            <a:ext cx="747320" cy="461665"/>
          </a:xfrm>
          <a:prstGeom prst="rect">
            <a:avLst/>
          </a:prstGeom>
          <a:noFill/>
        </p:spPr>
        <p:txBody>
          <a:bodyPr wrap="none" rtlCol="0">
            <a:spAutoFit/>
          </a:bodyPr>
          <a:lstStyle/>
          <a:p>
            <a:r>
              <a:rPr lang="en-US" altLang="zh-CN" sz="2400" dirty="0">
                <a:solidFill>
                  <a:srgbClr val="0070C0"/>
                </a:solidFill>
              </a:rPr>
              <a:t>102</a:t>
            </a:r>
            <a:endParaRPr lang="en-US" sz="2400" dirty="0">
              <a:solidFill>
                <a:srgbClr val="0070C0"/>
              </a:solidFill>
            </a:endParaRPr>
          </a:p>
        </p:txBody>
      </p:sp>
      <p:sp>
        <p:nvSpPr>
          <p:cNvPr id="17" name="文本框 16">
            <a:extLst>
              <a:ext uri="{FF2B5EF4-FFF2-40B4-BE49-F238E27FC236}">
                <a16:creationId xmlns:a16="http://schemas.microsoft.com/office/drawing/2014/main" id="{95BFF0B9-A088-BA35-CC84-46DDC6C946D7}"/>
              </a:ext>
            </a:extLst>
          </p:cNvPr>
          <p:cNvSpPr txBox="1"/>
          <p:nvPr/>
        </p:nvSpPr>
        <p:spPr>
          <a:xfrm>
            <a:off x="5421742" y="3533475"/>
            <a:ext cx="747320" cy="461665"/>
          </a:xfrm>
          <a:prstGeom prst="rect">
            <a:avLst/>
          </a:prstGeom>
          <a:noFill/>
        </p:spPr>
        <p:txBody>
          <a:bodyPr wrap="none" rtlCol="0">
            <a:spAutoFit/>
          </a:bodyPr>
          <a:lstStyle/>
          <a:p>
            <a:r>
              <a:rPr lang="en-US" altLang="zh-CN" sz="2400" dirty="0">
                <a:solidFill>
                  <a:srgbClr val="0070C0"/>
                </a:solidFill>
              </a:rPr>
              <a:t>102</a:t>
            </a:r>
            <a:endParaRPr lang="en-US" sz="2400" dirty="0">
              <a:solidFill>
                <a:srgbClr val="0070C0"/>
              </a:solidFill>
            </a:endParaRPr>
          </a:p>
        </p:txBody>
      </p:sp>
      <p:pic>
        <p:nvPicPr>
          <p:cNvPr id="4098" name="Picture 2" descr="Locked padlock - Free security icons">
            <a:extLst>
              <a:ext uri="{FF2B5EF4-FFF2-40B4-BE49-F238E27FC236}">
                <a16:creationId xmlns:a16="http://schemas.microsoft.com/office/drawing/2014/main" id="{5CA256FA-EE94-3B4C-2EC2-556E020EAF2D}"/>
              </a:ext>
            </a:extLst>
          </p:cNvPr>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3726489" y="2419637"/>
            <a:ext cx="1094538" cy="1094538"/>
          </a:xfrm>
          <a:prstGeom prst="rect">
            <a:avLst/>
          </a:prstGeom>
          <a:noFill/>
          <a:extLst>
            <a:ext uri="{909E8E84-426E-40DD-AFC4-6F175D3DCCD1}">
              <a14:hiddenFill xmlns:a14="http://schemas.microsoft.com/office/drawing/2010/main">
                <a:solidFill>
                  <a:srgbClr val="FFFFFF"/>
                </a:solidFill>
              </a14:hiddenFill>
            </a:ext>
          </a:extLst>
        </p:spPr>
      </p:pic>
      <p:sp>
        <p:nvSpPr>
          <p:cNvPr id="19" name="文本框 18">
            <a:extLst>
              <a:ext uri="{FF2B5EF4-FFF2-40B4-BE49-F238E27FC236}">
                <a16:creationId xmlns:a16="http://schemas.microsoft.com/office/drawing/2014/main" id="{9B1FBBC7-E1F3-AA92-FB2F-485F11B17184}"/>
              </a:ext>
            </a:extLst>
          </p:cNvPr>
          <p:cNvSpPr txBox="1"/>
          <p:nvPr/>
        </p:nvSpPr>
        <p:spPr>
          <a:xfrm>
            <a:off x="3582514" y="3567118"/>
            <a:ext cx="1375698" cy="523220"/>
          </a:xfrm>
          <a:prstGeom prst="rect">
            <a:avLst/>
          </a:prstGeom>
          <a:noFill/>
        </p:spPr>
        <p:txBody>
          <a:bodyPr wrap="none" rtlCol="0">
            <a:spAutoFit/>
          </a:bodyPr>
          <a:lstStyle/>
          <a:p>
            <a:r>
              <a:rPr lang="en-US" altLang="zh-CN" sz="2800" dirty="0">
                <a:solidFill>
                  <a:srgbClr val="0070C0"/>
                </a:solidFill>
              </a:rPr>
              <a:t>Lock</a:t>
            </a:r>
            <a:r>
              <a:rPr lang="zh-CN" altLang="en-US" sz="2800" dirty="0">
                <a:solidFill>
                  <a:srgbClr val="0070C0"/>
                </a:solidFill>
              </a:rPr>
              <a:t> </a:t>
            </a:r>
            <a:r>
              <a:rPr lang="en-US" altLang="zh-CN" sz="2800" dirty="0">
                <a:solidFill>
                  <a:srgbClr val="0070C0"/>
                </a:solidFill>
              </a:rPr>
              <a:t>it</a:t>
            </a:r>
            <a:endParaRPr lang="en-US" sz="2800" dirty="0">
              <a:solidFill>
                <a:srgbClr val="0070C0"/>
              </a:solidFill>
            </a:endParaRPr>
          </a:p>
        </p:txBody>
      </p:sp>
      <p:sp>
        <p:nvSpPr>
          <p:cNvPr id="20" name="文本框 19">
            <a:extLst>
              <a:ext uri="{FF2B5EF4-FFF2-40B4-BE49-F238E27FC236}">
                <a16:creationId xmlns:a16="http://schemas.microsoft.com/office/drawing/2014/main" id="{233131BF-0813-E582-2902-E94288F8349D}"/>
              </a:ext>
            </a:extLst>
          </p:cNvPr>
          <p:cNvSpPr txBox="1"/>
          <p:nvPr/>
        </p:nvSpPr>
        <p:spPr>
          <a:xfrm>
            <a:off x="5399971" y="2217990"/>
            <a:ext cx="747320" cy="461665"/>
          </a:xfrm>
          <a:prstGeom prst="rect">
            <a:avLst/>
          </a:prstGeom>
          <a:noFill/>
        </p:spPr>
        <p:txBody>
          <a:bodyPr wrap="none" rtlCol="0">
            <a:spAutoFit/>
          </a:bodyPr>
          <a:lstStyle/>
          <a:p>
            <a:r>
              <a:rPr lang="en-US" altLang="zh-CN" sz="2400" dirty="0"/>
              <a:t>101</a:t>
            </a:r>
            <a:endParaRPr lang="en-US" sz="2400" dirty="0"/>
          </a:p>
        </p:txBody>
      </p:sp>
      <p:pic>
        <p:nvPicPr>
          <p:cNvPr id="21" name="Picture 2" descr="Locked padlock - Free security icons">
            <a:extLst>
              <a:ext uri="{FF2B5EF4-FFF2-40B4-BE49-F238E27FC236}">
                <a16:creationId xmlns:a16="http://schemas.microsoft.com/office/drawing/2014/main" id="{7F80E48C-CBE6-E118-F56D-82B0018EB059}"/>
              </a:ext>
            </a:extLst>
          </p:cNvPr>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8753461" y="3758580"/>
            <a:ext cx="1094538" cy="1094538"/>
          </a:xfrm>
          <a:prstGeom prst="rect">
            <a:avLst/>
          </a:prstGeom>
          <a:noFill/>
          <a:extLst>
            <a:ext uri="{909E8E84-426E-40DD-AFC4-6F175D3DCCD1}">
              <a14:hiddenFill xmlns:a14="http://schemas.microsoft.com/office/drawing/2010/main">
                <a:solidFill>
                  <a:srgbClr val="FFFFFF"/>
                </a:solidFill>
              </a14:hiddenFill>
            </a:ext>
          </a:extLst>
        </p:spPr>
      </p:pic>
      <p:sp>
        <p:nvSpPr>
          <p:cNvPr id="22" name="文本框 21">
            <a:extLst>
              <a:ext uri="{FF2B5EF4-FFF2-40B4-BE49-F238E27FC236}">
                <a16:creationId xmlns:a16="http://schemas.microsoft.com/office/drawing/2014/main" id="{C59AE186-98FC-2EFF-4BA0-0A970BD1CFF7}"/>
              </a:ext>
            </a:extLst>
          </p:cNvPr>
          <p:cNvSpPr txBox="1"/>
          <p:nvPr/>
        </p:nvSpPr>
        <p:spPr>
          <a:xfrm>
            <a:off x="8609486" y="4906061"/>
            <a:ext cx="1375698" cy="523220"/>
          </a:xfrm>
          <a:prstGeom prst="rect">
            <a:avLst/>
          </a:prstGeom>
          <a:noFill/>
        </p:spPr>
        <p:txBody>
          <a:bodyPr wrap="none" rtlCol="0">
            <a:spAutoFit/>
          </a:bodyPr>
          <a:lstStyle/>
          <a:p>
            <a:r>
              <a:rPr lang="en-US" altLang="zh-CN" sz="2800" dirty="0">
                <a:solidFill>
                  <a:srgbClr val="0070C0"/>
                </a:solidFill>
              </a:rPr>
              <a:t>Lock</a:t>
            </a:r>
            <a:r>
              <a:rPr lang="zh-CN" altLang="en-US" sz="2800" dirty="0">
                <a:solidFill>
                  <a:srgbClr val="0070C0"/>
                </a:solidFill>
              </a:rPr>
              <a:t> </a:t>
            </a:r>
            <a:r>
              <a:rPr lang="en-US" altLang="zh-CN" sz="2800" dirty="0">
                <a:solidFill>
                  <a:srgbClr val="0070C0"/>
                </a:solidFill>
              </a:rPr>
              <a:t>it</a:t>
            </a:r>
            <a:endParaRPr lang="en-US" sz="2800" dirty="0">
              <a:solidFill>
                <a:srgbClr val="0070C0"/>
              </a:solidFill>
            </a:endParaRPr>
          </a:p>
        </p:txBody>
      </p:sp>
      <p:sp>
        <p:nvSpPr>
          <p:cNvPr id="9" name="文本框 8">
            <a:extLst>
              <a:ext uri="{FF2B5EF4-FFF2-40B4-BE49-F238E27FC236}">
                <a16:creationId xmlns:a16="http://schemas.microsoft.com/office/drawing/2014/main" id="{2803DB31-DE90-1E73-D89F-97B424B8E76F}"/>
              </a:ext>
            </a:extLst>
          </p:cNvPr>
          <p:cNvSpPr txBox="1"/>
          <p:nvPr/>
        </p:nvSpPr>
        <p:spPr>
          <a:xfrm>
            <a:off x="0" y="4379648"/>
            <a:ext cx="8502294" cy="2308324"/>
          </a:xfrm>
          <a:prstGeom prst="rect">
            <a:avLst/>
          </a:prstGeom>
          <a:noFill/>
        </p:spPr>
        <p:txBody>
          <a:bodyPr wrap="square">
            <a:spAutoFit/>
          </a:bodyPr>
          <a:lstStyle/>
          <a:p>
            <a:pPr marL="742950" lvl="1" indent="-285750">
              <a:buFont typeface="Arial" panose="020B0604020202020204" pitchFamily="34" charset="0"/>
              <a:buChar char="•"/>
            </a:pPr>
            <a:r>
              <a:rPr lang="en-US" altLang="zh-CN" sz="1800" b="0" dirty="0">
                <a:solidFill>
                  <a:srgbClr val="FF0000"/>
                </a:solidFill>
              </a:rPr>
              <a:t>Critical</a:t>
            </a:r>
            <a:r>
              <a:rPr lang="zh-CN" altLang="en-US" sz="1800" b="0" dirty="0">
                <a:solidFill>
                  <a:srgbClr val="FF0000"/>
                </a:solidFill>
              </a:rPr>
              <a:t> </a:t>
            </a:r>
            <a:r>
              <a:rPr lang="en-US" altLang="zh-CN" sz="1800" b="0" dirty="0">
                <a:solidFill>
                  <a:srgbClr val="FF0000"/>
                </a:solidFill>
              </a:rPr>
              <a:t>section</a:t>
            </a:r>
            <a:r>
              <a:rPr lang="en-US" altLang="zh-CN" sz="1800" b="0" dirty="0"/>
              <a:t>:</a:t>
            </a:r>
            <a:r>
              <a:rPr lang="zh-CN" altLang="en-US" sz="1800" b="0" dirty="0"/>
              <a:t> </a:t>
            </a:r>
            <a:r>
              <a:rPr lang="en-US" altLang="zh-CN" sz="1800" b="0" dirty="0">
                <a:latin typeface="Helvetica" pitchFamily="2" charset="0"/>
              </a:rPr>
              <a:t>a piece of code that accesses a </a:t>
            </a:r>
            <a:r>
              <a:rPr lang="en-US" altLang="zh-CN" sz="1800" b="0" dirty="0">
                <a:solidFill>
                  <a:srgbClr val="0070C0"/>
                </a:solidFill>
                <a:latin typeface="Helvetica" pitchFamily="2" charset="0"/>
              </a:rPr>
              <a:t>shared </a:t>
            </a:r>
            <a:r>
              <a:rPr lang="en-US" altLang="zh-CN" sz="1800" b="0" dirty="0">
                <a:latin typeface="Helvetica" pitchFamily="2" charset="0"/>
              </a:rPr>
              <a:t>resource,</a:t>
            </a:r>
            <a:r>
              <a:rPr lang="zh-CN" altLang="en-US" sz="1800" b="0" dirty="0">
                <a:latin typeface="Helvetica" pitchFamily="2" charset="0"/>
              </a:rPr>
              <a:t> </a:t>
            </a:r>
            <a:r>
              <a:rPr lang="en-US" altLang="zh-CN" sz="1800" b="0" dirty="0">
                <a:latin typeface="Helvetica" pitchFamily="2" charset="0"/>
              </a:rPr>
              <a:t>usually a variable or data structure</a:t>
            </a:r>
          </a:p>
          <a:p>
            <a:pPr marL="742950" lvl="1" indent="-285750">
              <a:buFont typeface="Arial" panose="020B0604020202020204" pitchFamily="34" charset="0"/>
              <a:buChar char="•"/>
            </a:pPr>
            <a:r>
              <a:rPr lang="en-US" altLang="zh-CN" b="0" dirty="0">
                <a:latin typeface="Helvetica" pitchFamily="2" charset="0"/>
              </a:rPr>
              <a:t>Correctness of a concurrent program:</a:t>
            </a:r>
            <a:endParaRPr lang="en-US" altLang="zh-CN" sz="1800" b="0" dirty="0">
              <a:latin typeface="Helvetica" pitchFamily="2" charset="0"/>
            </a:endParaRPr>
          </a:p>
          <a:p>
            <a:pPr marL="1200150" lvl="2" indent="-285750">
              <a:buFont typeface="Arial" panose="020B0604020202020204" pitchFamily="34" charset="0"/>
              <a:buChar char="•"/>
            </a:pPr>
            <a:r>
              <a:rPr lang="en-US" altLang="zh-CN" b="0" dirty="0">
                <a:solidFill>
                  <a:srgbClr val="FF0000"/>
                </a:solidFill>
                <a:effectLst/>
                <a:latin typeface="Helvetica" pitchFamily="2" charset="0"/>
              </a:rPr>
              <a:t>Mutual exclusion</a:t>
            </a:r>
            <a:r>
              <a:rPr lang="en-US" altLang="zh-CN" b="0" dirty="0">
                <a:effectLst/>
                <a:latin typeface="Helvetica" pitchFamily="2" charset="0"/>
              </a:rPr>
              <a:t>:</a:t>
            </a:r>
            <a:r>
              <a:rPr lang="zh-CN" altLang="en-US" b="0" dirty="0">
                <a:effectLst/>
                <a:latin typeface="Helvetica" pitchFamily="2" charset="0"/>
              </a:rPr>
              <a:t> </a:t>
            </a:r>
            <a:r>
              <a:rPr lang="en-US" altLang="zh-CN" b="0" dirty="0">
                <a:effectLst/>
                <a:latin typeface="Helvetica" pitchFamily="2" charset="0"/>
              </a:rPr>
              <a:t>Only one thread in critical section at a time</a:t>
            </a:r>
          </a:p>
          <a:p>
            <a:pPr marL="1200150" lvl="2" indent="-285750">
              <a:buFont typeface="Arial" panose="020B0604020202020204" pitchFamily="34" charset="0"/>
              <a:buChar char="•"/>
            </a:pPr>
            <a:r>
              <a:rPr lang="en-US" altLang="zh-CN" b="0" dirty="0">
                <a:solidFill>
                  <a:srgbClr val="FF0000"/>
                </a:solidFill>
                <a:effectLst/>
                <a:latin typeface="Helvetica" pitchFamily="2" charset="0"/>
              </a:rPr>
              <a:t>Progress (deadlock-free)</a:t>
            </a:r>
            <a:r>
              <a:rPr lang="en-US" altLang="zh-CN" b="0" dirty="0">
                <a:solidFill>
                  <a:srgbClr val="FF0000"/>
                </a:solidFill>
                <a:latin typeface="Helvetica" pitchFamily="2" charset="0"/>
              </a:rPr>
              <a:t>:</a:t>
            </a:r>
            <a:r>
              <a:rPr lang="zh-CN" altLang="en-US" b="0" dirty="0">
                <a:solidFill>
                  <a:srgbClr val="FF0000"/>
                </a:solidFill>
                <a:latin typeface="Helvetica" pitchFamily="2" charset="0"/>
              </a:rPr>
              <a:t> </a:t>
            </a:r>
            <a:r>
              <a:rPr lang="en-US" altLang="zh-CN" b="0" dirty="0">
                <a:effectLst/>
                <a:latin typeface="Helvetica" pitchFamily="2" charset="0"/>
              </a:rPr>
              <a:t>If several simultaneous requests, must allow one to proceed</a:t>
            </a:r>
          </a:p>
          <a:p>
            <a:pPr marL="1200150" lvl="2" indent="-285750">
              <a:buFont typeface="Arial" panose="020B0604020202020204" pitchFamily="34" charset="0"/>
              <a:buChar char="•"/>
            </a:pPr>
            <a:r>
              <a:rPr lang="en-US" altLang="zh-CN" b="0" dirty="0">
                <a:solidFill>
                  <a:srgbClr val="FF0000"/>
                </a:solidFill>
                <a:effectLst/>
                <a:latin typeface="Helvetica" pitchFamily="2" charset="0"/>
              </a:rPr>
              <a:t>Bounded (starvation-free)</a:t>
            </a:r>
            <a:r>
              <a:rPr lang="en-US" altLang="zh-CN" b="0" dirty="0">
                <a:solidFill>
                  <a:srgbClr val="FF0000"/>
                </a:solidFill>
                <a:latin typeface="Helvetica" pitchFamily="2" charset="0"/>
              </a:rPr>
              <a:t>:</a:t>
            </a:r>
            <a:r>
              <a:rPr lang="zh-CN" altLang="en-US" b="0" dirty="0">
                <a:solidFill>
                  <a:srgbClr val="FF0000"/>
                </a:solidFill>
                <a:latin typeface="Helvetica" pitchFamily="2" charset="0"/>
              </a:rPr>
              <a:t> </a:t>
            </a:r>
            <a:r>
              <a:rPr lang="en-US" altLang="zh-CN" b="0" dirty="0">
                <a:effectLst/>
                <a:latin typeface="Helvetica" pitchFamily="2" charset="0"/>
              </a:rPr>
              <a:t>Must eventually allow each waiting thread to enter</a:t>
            </a:r>
          </a:p>
        </p:txBody>
      </p:sp>
    </p:spTree>
    <p:extLst>
      <p:ext uri="{BB962C8B-B14F-4D97-AF65-F5344CB8AC3E}">
        <p14:creationId xmlns:p14="http://schemas.microsoft.com/office/powerpoint/2010/main" val="2008321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P spid="16" grpId="0"/>
      <p:bldP spid="17" grpId="0"/>
      <p:bldP spid="19" grpId="0"/>
      <p:bldP spid="20" grpId="0"/>
      <p:bldP spid="22"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1877873" y="4244631"/>
            <a:ext cx="8104505" cy="1981200"/>
          </a:xfrm>
          <a:prstGeom prst="rect">
            <a:avLst/>
          </a:prstGeom>
        </p:spPr>
        <p:txBody>
          <a:bodyPr vert="horz" wrap="square" lIns="0" tIns="63500" rIns="0" bIns="0" rtlCol="0">
            <a:spAutoFit/>
          </a:bodyPr>
          <a:lstStyle/>
          <a:p>
            <a:pPr marL="12700">
              <a:spcBef>
                <a:spcPts val="500"/>
              </a:spcBef>
            </a:pPr>
            <a:r>
              <a:rPr dirty="0">
                <a:latin typeface="Arial MT"/>
                <a:cs typeface="Arial MT"/>
              </a:rPr>
              <a:t>a.</a:t>
            </a:r>
            <a:r>
              <a:rPr spc="-15" dirty="0">
                <a:latin typeface="Arial MT"/>
                <a:cs typeface="Arial MT"/>
              </a:rPr>
              <a:t> </a:t>
            </a:r>
            <a:r>
              <a:rPr dirty="0">
                <a:latin typeface="Arial MT"/>
                <a:cs typeface="Arial MT"/>
              </a:rPr>
              <a:t>Executing</a:t>
            </a:r>
            <a:r>
              <a:rPr spc="-10" dirty="0">
                <a:latin typeface="Arial MT"/>
                <a:cs typeface="Arial MT"/>
              </a:rPr>
              <a:t> </a:t>
            </a:r>
            <a:r>
              <a:rPr dirty="0">
                <a:latin typeface="Arial MT"/>
                <a:cs typeface="Arial MT"/>
              </a:rPr>
              <a:t>the</a:t>
            </a:r>
            <a:r>
              <a:rPr spc="-5" dirty="0">
                <a:latin typeface="Arial MT"/>
                <a:cs typeface="Arial MT"/>
              </a:rPr>
              <a:t> </a:t>
            </a:r>
            <a:r>
              <a:rPr dirty="0">
                <a:latin typeface="Arial MT"/>
                <a:cs typeface="Arial MT"/>
              </a:rPr>
              <a:t>threads</a:t>
            </a:r>
            <a:r>
              <a:rPr spc="-15" dirty="0">
                <a:latin typeface="Arial MT"/>
                <a:cs typeface="Arial MT"/>
              </a:rPr>
              <a:t> </a:t>
            </a:r>
            <a:r>
              <a:rPr dirty="0">
                <a:latin typeface="Arial MT"/>
                <a:cs typeface="Arial MT"/>
              </a:rPr>
              <a:t>in</a:t>
            </a:r>
            <a:r>
              <a:rPr spc="-10" dirty="0">
                <a:latin typeface="Arial MT"/>
                <a:cs typeface="Arial MT"/>
              </a:rPr>
              <a:t> </a:t>
            </a:r>
            <a:r>
              <a:rPr dirty="0">
                <a:latin typeface="Arial MT"/>
                <a:cs typeface="Arial MT"/>
              </a:rPr>
              <a:t>parallel</a:t>
            </a:r>
            <a:r>
              <a:rPr spc="-5" dirty="0">
                <a:latin typeface="Arial MT"/>
                <a:cs typeface="Arial MT"/>
              </a:rPr>
              <a:t> </a:t>
            </a:r>
            <a:r>
              <a:rPr dirty="0">
                <a:latin typeface="Arial MT"/>
                <a:cs typeface="Arial MT"/>
              </a:rPr>
              <a:t>could</a:t>
            </a:r>
            <a:r>
              <a:rPr spc="-10" dirty="0">
                <a:latin typeface="Arial MT"/>
                <a:cs typeface="Arial MT"/>
              </a:rPr>
              <a:t> </a:t>
            </a:r>
            <a:r>
              <a:rPr dirty="0">
                <a:latin typeface="Arial MT"/>
                <a:cs typeface="Arial MT"/>
              </a:rPr>
              <a:t>result</a:t>
            </a:r>
            <a:r>
              <a:rPr spc="-15" dirty="0">
                <a:latin typeface="Arial MT"/>
                <a:cs typeface="Arial MT"/>
              </a:rPr>
              <a:t> </a:t>
            </a:r>
            <a:r>
              <a:rPr dirty="0">
                <a:latin typeface="Arial MT"/>
                <a:cs typeface="Arial MT"/>
              </a:rPr>
              <a:t>in</a:t>
            </a:r>
            <a:r>
              <a:rPr spc="-5" dirty="0">
                <a:latin typeface="Arial MT"/>
                <a:cs typeface="Arial MT"/>
              </a:rPr>
              <a:t> </a:t>
            </a:r>
            <a:r>
              <a:rPr dirty="0">
                <a:latin typeface="Arial MT"/>
                <a:cs typeface="Arial MT"/>
              </a:rPr>
              <a:t>a</a:t>
            </a:r>
            <a:r>
              <a:rPr spc="-10" dirty="0">
                <a:latin typeface="Arial MT"/>
                <a:cs typeface="Arial MT"/>
              </a:rPr>
              <a:t> </a:t>
            </a:r>
            <a:r>
              <a:rPr dirty="0">
                <a:latin typeface="Arial MT"/>
                <a:cs typeface="Arial MT"/>
              </a:rPr>
              <a:t>deadlock.</a:t>
            </a:r>
            <a:r>
              <a:rPr spc="-15" dirty="0">
                <a:latin typeface="Arial MT"/>
                <a:cs typeface="Arial MT"/>
              </a:rPr>
              <a:t> </a:t>
            </a:r>
            <a:r>
              <a:rPr spc="-20" dirty="0">
                <a:latin typeface="Arial MT"/>
                <a:cs typeface="Arial MT"/>
              </a:rPr>
              <a:t>Why?</a:t>
            </a:r>
            <a:endParaRPr>
              <a:latin typeface="Arial MT"/>
              <a:cs typeface="Arial MT"/>
            </a:endParaRPr>
          </a:p>
          <a:p>
            <a:pPr marL="193040" indent="-180340">
              <a:spcBef>
                <a:spcPts val="400"/>
              </a:spcBef>
              <a:buChar char="•"/>
              <a:tabLst>
                <a:tab pos="193040" algn="l"/>
              </a:tabLst>
            </a:pPr>
            <a:r>
              <a:rPr dirty="0">
                <a:solidFill>
                  <a:srgbClr val="0365C0"/>
                </a:solidFill>
                <a:latin typeface="Arial MT"/>
                <a:cs typeface="Arial MT"/>
              </a:rPr>
              <a:t>t1</a:t>
            </a:r>
            <a:r>
              <a:rPr spc="-10" dirty="0">
                <a:solidFill>
                  <a:srgbClr val="0365C0"/>
                </a:solidFill>
                <a:latin typeface="Arial MT"/>
                <a:cs typeface="Arial MT"/>
              </a:rPr>
              <a:t> </a:t>
            </a:r>
            <a:r>
              <a:rPr dirty="0">
                <a:solidFill>
                  <a:srgbClr val="0365C0"/>
                </a:solidFill>
                <a:latin typeface="Arial MT"/>
                <a:cs typeface="Arial MT"/>
              </a:rPr>
              <a:t>runs</a:t>
            </a:r>
            <a:r>
              <a:rPr spc="-15" dirty="0">
                <a:solidFill>
                  <a:srgbClr val="0365C0"/>
                </a:solidFill>
                <a:latin typeface="Arial MT"/>
                <a:cs typeface="Arial MT"/>
              </a:rPr>
              <a:t> </a:t>
            </a:r>
            <a:r>
              <a:rPr dirty="0">
                <a:solidFill>
                  <a:srgbClr val="0365C0"/>
                </a:solidFill>
                <a:latin typeface="Arial MT"/>
                <a:cs typeface="Arial MT"/>
              </a:rPr>
              <a:t>first</a:t>
            </a:r>
            <a:r>
              <a:rPr spc="-10" dirty="0">
                <a:solidFill>
                  <a:srgbClr val="0365C0"/>
                </a:solidFill>
                <a:latin typeface="Arial MT"/>
                <a:cs typeface="Arial MT"/>
              </a:rPr>
              <a:t> </a:t>
            </a:r>
            <a:r>
              <a:rPr dirty="0">
                <a:solidFill>
                  <a:srgbClr val="0365C0"/>
                </a:solidFill>
                <a:latin typeface="Arial MT"/>
                <a:cs typeface="Arial MT"/>
              </a:rPr>
              <a:t>until</a:t>
            </a:r>
            <a:r>
              <a:rPr spc="-10" dirty="0">
                <a:solidFill>
                  <a:srgbClr val="0365C0"/>
                </a:solidFill>
                <a:latin typeface="Arial MT"/>
                <a:cs typeface="Arial MT"/>
              </a:rPr>
              <a:t> </a:t>
            </a:r>
            <a:r>
              <a:rPr dirty="0">
                <a:solidFill>
                  <a:srgbClr val="0365C0"/>
                </a:solidFill>
                <a:latin typeface="Arial MT"/>
                <a:cs typeface="Arial MT"/>
              </a:rPr>
              <a:t>line</a:t>
            </a:r>
            <a:r>
              <a:rPr spc="-10" dirty="0">
                <a:solidFill>
                  <a:srgbClr val="0365C0"/>
                </a:solidFill>
                <a:latin typeface="Arial MT"/>
                <a:cs typeface="Arial MT"/>
              </a:rPr>
              <a:t> </a:t>
            </a:r>
            <a:r>
              <a:rPr dirty="0">
                <a:solidFill>
                  <a:srgbClr val="0365C0"/>
                </a:solidFill>
                <a:latin typeface="Arial MT"/>
                <a:cs typeface="Arial MT"/>
              </a:rPr>
              <a:t>4</a:t>
            </a:r>
            <a:r>
              <a:rPr spc="-5" dirty="0">
                <a:solidFill>
                  <a:srgbClr val="0365C0"/>
                </a:solidFill>
                <a:latin typeface="Arial MT"/>
                <a:cs typeface="Arial MT"/>
              </a:rPr>
              <a:t> </a:t>
            </a:r>
            <a:r>
              <a:rPr dirty="0">
                <a:solidFill>
                  <a:srgbClr val="0365C0"/>
                </a:solidFill>
                <a:latin typeface="Arial MT"/>
                <a:cs typeface="Arial MT"/>
              </a:rPr>
              <a:t>(so</a:t>
            </a:r>
            <a:r>
              <a:rPr spc="-10" dirty="0">
                <a:solidFill>
                  <a:srgbClr val="0365C0"/>
                </a:solidFill>
                <a:latin typeface="Arial MT"/>
                <a:cs typeface="Arial MT"/>
              </a:rPr>
              <a:t> </a:t>
            </a:r>
            <a:r>
              <a:rPr dirty="0">
                <a:solidFill>
                  <a:srgbClr val="0365C0"/>
                </a:solidFill>
                <a:latin typeface="Arial MT"/>
                <a:cs typeface="Arial MT"/>
              </a:rPr>
              <a:t>lock1=0,</a:t>
            </a:r>
            <a:r>
              <a:rPr spc="-10" dirty="0">
                <a:solidFill>
                  <a:srgbClr val="0365C0"/>
                </a:solidFill>
                <a:latin typeface="Arial MT"/>
                <a:cs typeface="Arial MT"/>
              </a:rPr>
              <a:t> </a:t>
            </a:r>
            <a:r>
              <a:rPr dirty="0">
                <a:solidFill>
                  <a:srgbClr val="0365C0"/>
                </a:solidFill>
                <a:latin typeface="Arial MT"/>
                <a:cs typeface="Arial MT"/>
              </a:rPr>
              <a:t>lock2=1)</a:t>
            </a:r>
            <a:r>
              <a:rPr spc="-10" dirty="0">
                <a:solidFill>
                  <a:srgbClr val="0365C0"/>
                </a:solidFill>
                <a:latin typeface="Arial MT"/>
                <a:cs typeface="Arial MT"/>
              </a:rPr>
              <a:t> </a:t>
            </a:r>
            <a:r>
              <a:rPr dirty="0">
                <a:solidFill>
                  <a:srgbClr val="0365C0"/>
                </a:solidFill>
                <a:latin typeface="Cambria"/>
                <a:cs typeface="Cambria"/>
              </a:rPr>
              <a:t>↯</a:t>
            </a:r>
            <a:r>
              <a:rPr spc="90" dirty="0">
                <a:solidFill>
                  <a:srgbClr val="0365C0"/>
                </a:solidFill>
                <a:latin typeface="Cambria"/>
                <a:cs typeface="Cambria"/>
              </a:rPr>
              <a:t> </a:t>
            </a:r>
            <a:r>
              <a:rPr dirty="0">
                <a:solidFill>
                  <a:srgbClr val="0365C0"/>
                </a:solidFill>
                <a:latin typeface="Arial MT"/>
                <a:cs typeface="Arial MT"/>
              </a:rPr>
              <a:t>switch</a:t>
            </a:r>
            <a:r>
              <a:rPr spc="-5" dirty="0">
                <a:solidFill>
                  <a:srgbClr val="0365C0"/>
                </a:solidFill>
                <a:latin typeface="Arial MT"/>
                <a:cs typeface="Arial MT"/>
              </a:rPr>
              <a:t> </a:t>
            </a:r>
            <a:r>
              <a:rPr dirty="0">
                <a:solidFill>
                  <a:srgbClr val="0365C0"/>
                </a:solidFill>
                <a:latin typeface="Arial MT"/>
                <a:cs typeface="Arial MT"/>
              </a:rPr>
              <a:t>to</a:t>
            </a:r>
            <a:r>
              <a:rPr spc="-10" dirty="0">
                <a:solidFill>
                  <a:srgbClr val="0365C0"/>
                </a:solidFill>
                <a:latin typeface="Arial MT"/>
                <a:cs typeface="Arial MT"/>
              </a:rPr>
              <a:t> </a:t>
            </a:r>
            <a:r>
              <a:rPr spc="-25" dirty="0">
                <a:solidFill>
                  <a:srgbClr val="0365C0"/>
                </a:solidFill>
                <a:latin typeface="Arial MT"/>
                <a:cs typeface="Arial MT"/>
              </a:rPr>
              <a:t>t2</a:t>
            </a:r>
            <a:endParaRPr>
              <a:latin typeface="Arial MT"/>
              <a:cs typeface="Arial MT"/>
            </a:endParaRPr>
          </a:p>
          <a:p>
            <a:pPr marL="193040" indent="-180340">
              <a:spcBef>
                <a:spcPts val="430"/>
              </a:spcBef>
              <a:buChar char="•"/>
              <a:tabLst>
                <a:tab pos="193040" algn="l"/>
              </a:tabLst>
            </a:pPr>
            <a:r>
              <a:rPr dirty="0">
                <a:solidFill>
                  <a:srgbClr val="0365C0"/>
                </a:solidFill>
                <a:latin typeface="Arial MT"/>
                <a:cs typeface="Arial MT"/>
              </a:rPr>
              <a:t>t2</a:t>
            </a:r>
            <a:r>
              <a:rPr spc="-10" dirty="0">
                <a:solidFill>
                  <a:srgbClr val="0365C0"/>
                </a:solidFill>
                <a:latin typeface="Arial MT"/>
                <a:cs typeface="Arial MT"/>
              </a:rPr>
              <a:t> </a:t>
            </a:r>
            <a:r>
              <a:rPr dirty="0">
                <a:solidFill>
                  <a:srgbClr val="0365C0"/>
                </a:solidFill>
                <a:latin typeface="Arial MT"/>
                <a:cs typeface="Arial MT"/>
              </a:rPr>
              <a:t>starts</a:t>
            </a:r>
            <a:r>
              <a:rPr spc="-10" dirty="0">
                <a:solidFill>
                  <a:srgbClr val="0365C0"/>
                </a:solidFill>
                <a:latin typeface="Arial MT"/>
                <a:cs typeface="Arial MT"/>
              </a:rPr>
              <a:t> </a:t>
            </a:r>
            <a:r>
              <a:rPr dirty="0">
                <a:solidFill>
                  <a:srgbClr val="0365C0"/>
                </a:solidFill>
                <a:latin typeface="Arial MT"/>
                <a:cs typeface="Arial MT"/>
              </a:rPr>
              <a:t>and</a:t>
            </a:r>
            <a:r>
              <a:rPr spc="-5" dirty="0">
                <a:solidFill>
                  <a:srgbClr val="0365C0"/>
                </a:solidFill>
                <a:latin typeface="Arial MT"/>
                <a:cs typeface="Arial MT"/>
              </a:rPr>
              <a:t> </a:t>
            </a:r>
            <a:r>
              <a:rPr dirty="0">
                <a:solidFill>
                  <a:srgbClr val="0365C0"/>
                </a:solidFill>
                <a:latin typeface="Arial MT"/>
                <a:cs typeface="Arial MT"/>
              </a:rPr>
              <a:t>runs</a:t>
            </a:r>
            <a:r>
              <a:rPr spc="-10" dirty="0">
                <a:solidFill>
                  <a:srgbClr val="0365C0"/>
                </a:solidFill>
                <a:latin typeface="Arial MT"/>
                <a:cs typeface="Arial MT"/>
              </a:rPr>
              <a:t> </a:t>
            </a:r>
            <a:r>
              <a:rPr dirty="0">
                <a:solidFill>
                  <a:srgbClr val="0365C0"/>
                </a:solidFill>
                <a:latin typeface="Arial MT"/>
                <a:cs typeface="Arial MT"/>
              </a:rPr>
              <a:t>until</a:t>
            </a:r>
            <a:r>
              <a:rPr spc="-5" dirty="0">
                <a:solidFill>
                  <a:srgbClr val="0365C0"/>
                </a:solidFill>
                <a:latin typeface="Arial MT"/>
                <a:cs typeface="Arial MT"/>
              </a:rPr>
              <a:t> </a:t>
            </a:r>
            <a:r>
              <a:rPr dirty="0">
                <a:solidFill>
                  <a:srgbClr val="0365C0"/>
                </a:solidFill>
                <a:latin typeface="Arial MT"/>
                <a:cs typeface="Arial MT"/>
              </a:rPr>
              <a:t>line</a:t>
            </a:r>
            <a:r>
              <a:rPr spc="-5" dirty="0">
                <a:solidFill>
                  <a:srgbClr val="0365C0"/>
                </a:solidFill>
                <a:latin typeface="Arial MT"/>
                <a:cs typeface="Arial MT"/>
              </a:rPr>
              <a:t> </a:t>
            </a:r>
            <a:r>
              <a:rPr dirty="0">
                <a:solidFill>
                  <a:srgbClr val="0365C0"/>
                </a:solidFill>
                <a:latin typeface="Arial MT"/>
                <a:cs typeface="Arial MT"/>
              </a:rPr>
              <a:t>3</a:t>
            </a:r>
            <a:r>
              <a:rPr spc="-5" dirty="0">
                <a:solidFill>
                  <a:srgbClr val="0365C0"/>
                </a:solidFill>
                <a:latin typeface="Arial MT"/>
                <a:cs typeface="Arial MT"/>
              </a:rPr>
              <a:t> </a:t>
            </a:r>
            <a:r>
              <a:rPr dirty="0">
                <a:solidFill>
                  <a:srgbClr val="0365C0"/>
                </a:solidFill>
                <a:latin typeface="Arial MT"/>
                <a:cs typeface="Arial MT"/>
              </a:rPr>
              <a:t>(so</a:t>
            </a:r>
            <a:r>
              <a:rPr spc="-5" dirty="0">
                <a:solidFill>
                  <a:srgbClr val="0365C0"/>
                </a:solidFill>
                <a:latin typeface="Arial MT"/>
                <a:cs typeface="Arial MT"/>
              </a:rPr>
              <a:t> </a:t>
            </a:r>
            <a:r>
              <a:rPr dirty="0">
                <a:solidFill>
                  <a:srgbClr val="0365C0"/>
                </a:solidFill>
                <a:latin typeface="Arial MT"/>
                <a:cs typeface="Arial MT"/>
              </a:rPr>
              <a:t>lock1=0,</a:t>
            </a:r>
            <a:r>
              <a:rPr spc="-10" dirty="0">
                <a:solidFill>
                  <a:srgbClr val="0365C0"/>
                </a:solidFill>
                <a:latin typeface="Arial MT"/>
                <a:cs typeface="Arial MT"/>
              </a:rPr>
              <a:t> </a:t>
            </a:r>
            <a:r>
              <a:rPr dirty="0">
                <a:solidFill>
                  <a:srgbClr val="0365C0"/>
                </a:solidFill>
                <a:latin typeface="Arial MT"/>
                <a:cs typeface="Arial MT"/>
              </a:rPr>
              <a:t>lock2=0)</a:t>
            </a:r>
            <a:r>
              <a:rPr spc="-5" dirty="0">
                <a:solidFill>
                  <a:srgbClr val="0365C0"/>
                </a:solidFill>
                <a:latin typeface="Arial MT"/>
                <a:cs typeface="Arial MT"/>
              </a:rPr>
              <a:t> </a:t>
            </a:r>
            <a:r>
              <a:rPr dirty="0">
                <a:solidFill>
                  <a:srgbClr val="0365C0"/>
                </a:solidFill>
                <a:latin typeface="Cambria"/>
                <a:cs typeface="Cambria"/>
              </a:rPr>
              <a:t>↯</a:t>
            </a:r>
            <a:r>
              <a:rPr spc="95" dirty="0">
                <a:solidFill>
                  <a:srgbClr val="0365C0"/>
                </a:solidFill>
                <a:latin typeface="Cambria"/>
                <a:cs typeface="Cambria"/>
              </a:rPr>
              <a:t> </a:t>
            </a:r>
            <a:r>
              <a:rPr dirty="0">
                <a:solidFill>
                  <a:srgbClr val="0365C0"/>
                </a:solidFill>
                <a:latin typeface="Arial MT"/>
                <a:cs typeface="Arial MT"/>
              </a:rPr>
              <a:t>back</a:t>
            </a:r>
            <a:r>
              <a:rPr spc="-10" dirty="0">
                <a:solidFill>
                  <a:srgbClr val="0365C0"/>
                </a:solidFill>
                <a:latin typeface="Arial MT"/>
                <a:cs typeface="Arial MT"/>
              </a:rPr>
              <a:t> </a:t>
            </a:r>
            <a:r>
              <a:rPr dirty="0">
                <a:solidFill>
                  <a:srgbClr val="0365C0"/>
                </a:solidFill>
                <a:latin typeface="Arial MT"/>
                <a:cs typeface="Arial MT"/>
              </a:rPr>
              <a:t>to</a:t>
            </a:r>
            <a:r>
              <a:rPr spc="-5" dirty="0">
                <a:solidFill>
                  <a:srgbClr val="0365C0"/>
                </a:solidFill>
                <a:latin typeface="Arial MT"/>
                <a:cs typeface="Arial MT"/>
              </a:rPr>
              <a:t> </a:t>
            </a:r>
            <a:r>
              <a:rPr spc="-25" dirty="0">
                <a:solidFill>
                  <a:srgbClr val="0365C0"/>
                </a:solidFill>
                <a:latin typeface="Arial MT"/>
                <a:cs typeface="Arial MT"/>
              </a:rPr>
              <a:t>t1</a:t>
            </a:r>
            <a:endParaRPr>
              <a:latin typeface="Arial MT"/>
              <a:cs typeface="Arial MT"/>
            </a:endParaRPr>
          </a:p>
          <a:p>
            <a:pPr marL="193040" indent="-180340">
              <a:spcBef>
                <a:spcPts val="434"/>
              </a:spcBef>
              <a:buChar char="•"/>
              <a:tabLst>
                <a:tab pos="193040" algn="l"/>
              </a:tabLst>
            </a:pPr>
            <a:r>
              <a:rPr dirty="0">
                <a:solidFill>
                  <a:srgbClr val="0365C0"/>
                </a:solidFill>
                <a:latin typeface="Arial MT"/>
                <a:cs typeface="Arial MT"/>
              </a:rPr>
              <a:t>t1</a:t>
            </a:r>
            <a:r>
              <a:rPr spc="-10" dirty="0">
                <a:solidFill>
                  <a:srgbClr val="0365C0"/>
                </a:solidFill>
                <a:latin typeface="Arial MT"/>
                <a:cs typeface="Arial MT"/>
              </a:rPr>
              <a:t> </a:t>
            </a:r>
            <a:r>
              <a:rPr dirty="0">
                <a:solidFill>
                  <a:srgbClr val="0365C0"/>
                </a:solidFill>
                <a:latin typeface="Arial MT"/>
                <a:cs typeface="Arial MT"/>
              </a:rPr>
              <a:t>waits</a:t>
            </a:r>
            <a:r>
              <a:rPr spc="-10" dirty="0">
                <a:solidFill>
                  <a:srgbClr val="0365C0"/>
                </a:solidFill>
                <a:latin typeface="Arial MT"/>
                <a:cs typeface="Arial MT"/>
              </a:rPr>
              <a:t> </a:t>
            </a:r>
            <a:r>
              <a:rPr dirty="0">
                <a:solidFill>
                  <a:srgbClr val="0365C0"/>
                </a:solidFill>
                <a:latin typeface="Arial MT"/>
                <a:cs typeface="Arial MT"/>
              </a:rPr>
              <a:t>for</a:t>
            </a:r>
            <a:r>
              <a:rPr spc="-10" dirty="0">
                <a:solidFill>
                  <a:srgbClr val="0365C0"/>
                </a:solidFill>
                <a:latin typeface="Arial MT"/>
                <a:cs typeface="Arial MT"/>
              </a:rPr>
              <a:t> </a:t>
            </a:r>
            <a:r>
              <a:rPr dirty="0">
                <a:solidFill>
                  <a:srgbClr val="0365C0"/>
                </a:solidFill>
                <a:latin typeface="Arial MT"/>
                <a:cs typeface="Arial MT"/>
              </a:rPr>
              <a:t>lock2</a:t>
            </a:r>
            <a:r>
              <a:rPr spc="-5" dirty="0">
                <a:solidFill>
                  <a:srgbClr val="0365C0"/>
                </a:solidFill>
                <a:latin typeface="Arial MT"/>
                <a:cs typeface="Arial MT"/>
              </a:rPr>
              <a:t> </a:t>
            </a:r>
            <a:r>
              <a:rPr dirty="0">
                <a:solidFill>
                  <a:srgbClr val="0365C0"/>
                </a:solidFill>
                <a:latin typeface="Arial MT"/>
                <a:cs typeface="Arial MT"/>
              </a:rPr>
              <a:t>in</a:t>
            </a:r>
            <a:r>
              <a:rPr spc="-5" dirty="0">
                <a:solidFill>
                  <a:srgbClr val="0365C0"/>
                </a:solidFill>
                <a:latin typeface="Arial MT"/>
                <a:cs typeface="Arial MT"/>
              </a:rPr>
              <a:t> </a:t>
            </a:r>
            <a:r>
              <a:rPr dirty="0">
                <a:solidFill>
                  <a:srgbClr val="0365C0"/>
                </a:solidFill>
                <a:latin typeface="Arial MT"/>
                <a:cs typeface="Arial MT"/>
              </a:rPr>
              <a:t>line</a:t>
            </a:r>
            <a:r>
              <a:rPr spc="-5" dirty="0">
                <a:solidFill>
                  <a:srgbClr val="0365C0"/>
                </a:solidFill>
                <a:latin typeface="Arial MT"/>
                <a:cs typeface="Arial MT"/>
              </a:rPr>
              <a:t> </a:t>
            </a:r>
            <a:r>
              <a:rPr dirty="0">
                <a:solidFill>
                  <a:srgbClr val="0365C0"/>
                </a:solidFill>
                <a:latin typeface="Arial MT"/>
                <a:cs typeface="Arial MT"/>
              </a:rPr>
              <a:t>5</a:t>
            </a:r>
            <a:r>
              <a:rPr spc="-5" dirty="0">
                <a:solidFill>
                  <a:srgbClr val="0365C0"/>
                </a:solidFill>
                <a:latin typeface="Arial MT"/>
                <a:cs typeface="Arial MT"/>
              </a:rPr>
              <a:t> </a:t>
            </a:r>
            <a:r>
              <a:rPr dirty="0">
                <a:solidFill>
                  <a:srgbClr val="0365C0"/>
                </a:solidFill>
                <a:latin typeface="Cambria"/>
                <a:cs typeface="Cambria"/>
              </a:rPr>
              <a:t>↯</a:t>
            </a:r>
            <a:r>
              <a:rPr spc="95" dirty="0">
                <a:solidFill>
                  <a:srgbClr val="0365C0"/>
                </a:solidFill>
                <a:latin typeface="Cambria"/>
                <a:cs typeface="Cambria"/>
              </a:rPr>
              <a:t> </a:t>
            </a:r>
            <a:r>
              <a:rPr dirty="0">
                <a:solidFill>
                  <a:srgbClr val="0365C0"/>
                </a:solidFill>
                <a:latin typeface="Arial MT"/>
                <a:cs typeface="Arial MT"/>
              </a:rPr>
              <a:t>switch</a:t>
            </a:r>
            <a:r>
              <a:rPr spc="-5" dirty="0">
                <a:solidFill>
                  <a:srgbClr val="0365C0"/>
                </a:solidFill>
                <a:latin typeface="Arial MT"/>
                <a:cs typeface="Arial MT"/>
              </a:rPr>
              <a:t> </a:t>
            </a:r>
            <a:r>
              <a:rPr dirty="0">
                <a:solidFill>
                  <a:srgbClr val="0365C0"/>
                </a:solidFill>
                <a:latin typeface="Arial MT"/>
                <a:cs typeface="Arial MT"/>
              </a:rPr>
              <a:t>to</a:t>
            </a:r>
            <a:r>
              <a:rPr spc="-5" dirty="0">
                <a:solidFill>
                  <a:srgbClr val="0365C0"/>
                </a:solidFill>
                <a:latin typeface="Arial MT"/>
                <a:cs typeface="Arial MT"/>
              </a:rPr>
              <a:t> </a:t>
            </a:r>
            <a:r>
              <a:rPr dirty="0">
                <a:solidFill>
                  <a:srgbClr val="0365C0"/>
                </a:solidFill>
                <a:latin typeface="Arial MT"/>
                <a:cs typeface="Arial MT"/>
              </a:rPr>
              <a:t>t2,</a:t>
            </a:r>
            <a:r>
              <a:rPr spc="-10" dirty="0">
                <a:solidFill>
                  <a:srgbClr val="0365C0"/>
                </a:solidFill>
                <a:latin typeface="Arial MT"/>
                <a:cs typeface="Arial MT"/>
              </a:rPr>
              <a:t> </a:t>
            </a:r>
            <a:r>
              <a:rPr dirty="0">
                <a:solidFill>
                  <a:srgbClr val="0365C0"/>
                </a:solidFill>
                <a:latin typeface="Arial MT"/>
                <a:cs typeface="Arial MT"/>
              </a:rPr>
              <a:t>waits</a:t>
            </a:r>
            <a:r>
              <a:rPr spc="-10" dirty="0">
                <a:solidFill>
                  <a:srgbClr val="0365C0"/>
                </a:solidFill>
                <a:latin typeface="Arial MT"/>
                <a:cs typeface="Arial MT"/>
              </a:rPr>
              <a:t> </a:t>
            </a:r>
            <a:r>
              <a:rPr dirty="0">
                <a:solidFill>
                  <a:srgbClr val="0365C0"/>
                </a:solidFill>
                <a:latin typeface="Arial MT"/>
                <a:cs typeface="Arial MT"/>
              </a:rPr>
              <a:t>for</a:t>
            </a:r>
            <a:r>
              <a:rPr spc="-10" dirty="0">
                <a:solidFill>
                  <a:srgbClr val="0365C0"/>
                </a:solidFill>
                <a:latin typeface="Arial MT"/>
                <a:cs typeface="Arial MT"/>
              </a:rPr>
              <a:t> </a:t>
            </a:r>
            <a:r>
              <a:rPr dirty="0">
                <a:solidFill>
                  <a:srgbClr val="0365C0"/>
                </a:solidFill>
                <a:latin typeface="Arial MT"/>
                <a:cs typeface="Arial MT"/>
              </a:rPr>
              <a:t>lock1</a:t>
            </a:r>
            <a:r>
              <a:rPr spc="-5" dirty="0">
                <a:solidFill>
                  <a:srgbClr val="0365C0"/>
                </a:solidFill>
                <a:latin typeface="Arial MT"/>
                <a:cs typeface="Arial MT"/>
              </a:rPr>
              <a:t> </a:t>
            </a:r>
            <a:r>
              <a:rPr dirty="0">
                <a:solidFill>
                  <a:srgbClr val="0365C0"/>
                </a:solidFill>
                <a:latin typeface="Arial MT"/>
                <a:cs typeface="Arial MT"/>
              </a:rPr>
              <a:t>in</a:t>
            </a:r>
            <a:r>
              <a:rPr spc="-5" dirty="0">
                <a:solidFill>
                  <a:srgbClr val="0365C0"/>
                </a:solidFill>
                <a:latin typeface="Arial MT"/>
                <a:cs typeface="Arial MT"/>
              </a:rPr>
              <a:t> </a:t>
            </a:r>
            <a:r>
              <a:rPr dirty="0">
                <a:solidFill>
                  <a:srgbClr val="0365C0"/>
                </a:solidFill>
                <a:latin typeface="Arial MT"/>
                <a:cs typeface="Arial MT"/>
              </a:rPr>
              <a:t>line</a:t>
            </a:r>
            <a:r>
              <a:rPr spc="-5" dirty="0">
                <a:solidFill>
                  <a:srgbClr val="0365C0"/>
                </a:solidFill>
                <a:latin typeface="Arial MT"/>
                <a:cs typeface="Arial MT"/>
              </a:rPr>
              <a:t> </a:t>
            </a:r>
            <a:r>
              <a:rPr spc="-50" dirty="0">
                <a:solidFill>
                  <a:srgbClr val="0365C0"/>
                </a:solidFill>
                <a:latin typeface="Arial MT"/>
                <a:cs typeface="Arial MT"/>
              </a:rPr>
              <a:t>4</a:t>
            </a:r>
            <a:endParaRPr>
              <a:latin typeface="Arial MT"/>
              <a:cs typeface="Arial MT"/>
            </a:endParaRPr>
          </a:p>
          <a:p>
            <a:pPr marL="193040" indent="-180340">
              <a:spcBef>
                <a:spcPts val="400"/>
              </a:spcBef>
              <a:buChar char="•"/>
              <a:tabLst>
                <a:tab pos="193040" algn="l"/>
              </a:tabLst>
            </a:pPr>
            <a:r>
              <a:rPr dirty="0">
                <a:solidFill>
                  <a:srgbClr val="0365C0"/>
                </a:solidFill>
                <a:latin typeface="Arial MT"/>
                <a:cs typeface="Arial MT"/>
              </a:rPr>
              <a:t>This</a:t>
            </a:r>
            <a:r>
              <a:rPr spc="-30" dirty="0">
                <a:solidFill>
                  <a:srgbClr val="0365C0"/>
                </a:solidFill>
                <a:latin typeface="Arial MT"/>
                <a:cs typeface="Arial MT"/>
              </a:rPr>
              <a:t> </a:t>
            </a:r>
            <a:r>
              <a:rPr dirty="0">
                <a:solidFill>
                  <a:srgbClr val="0365C0"/>
                </a:solidFill>
                <a:latin typeface="Arial MT"/>
                <a:cs typeface="Arial MT"/>
              </a:rPr>
              <a:t>results</a:t>
            </a:r>
            <a:r>
              <a:rPr spc="-30" dirty="0">
                <a:solidFill>
                  <a:srgbClr val="0365C0"/>
                </a:solidFill>
                <a:latin typeface="Arial MT"/>
                <a:cs typeface="Arial MT"/>
              </a:rPr>
              <a:t> </a:t>
            </a:r>
            <a:r>
              <a:rPr dirty="0">
                <a:solidFill>
                  <a:srgbClr val="0365C0"/>
                </a:solidFill>
                <a:latin typeface="Arial MT"/>
                <a:cs typeface="Arial MT"/>
              </a:rPr>
              <a:t>in</a:t>
            </a:r>
            <a:r>
              <a:rPr spc="-25" dirty="0">
                <a:solidFill>
                  <a:srgbClr val="0365C0"/>
                </a:solidFill>
                <a:latin typeface="Arial MT"/>
                <a:cs typeface="Arial MT"/>
              </a:rPr>
              <a:t> </a:t>
            </a:r>
            <a:r>
              <a:rPr dirty="0">
                <a:solidFill>
                  <a:srgbClr val="0365C0"/>
                </a:solidFill>
                <a:latin typeface="Arial MT"/>
                <a:cs typeface="Arial MT"/>
              </a:rPr>
              <a:t>a</a:t>
            </a:r>
            <a:r>
              <a:rPr spc="-25" dirty="0">
                <a:solidFill>
                  <a:srgbClr val="0365C0"/>
                </a:solidFill>
                <a:latin typeface="Arial MT"/>
                <a:cs typeface="Arial MT"/>
              </a:rPr>
              <a:t> </a:t>
            </a:r>
            <a:r>
              <a:rPr i="1" dirty="0">
                <a:solidFill>
                  <a:srgbClr val="0365C0"/>
                </a:solidFill>
                <a:latin typeface="Arial"/>
                <a:cs typeface="Arial"/>
              </a:rPr>
              <a:t>mutual</a:t>
            </a:r>
            <a:r>
              <a:rPr i="1" spc="-30" dirty="0">
                <a:solidFill>
                  <a:srgbClr val="0365C0"/>
                </a:solidFill>
                <a:latin typeface="Arial"/>
                <a:cs typeface="Arial"/>
              </a:rPr>
              <a:t> </a:t>
            </a:r>
            <a:r>
              <a:rPr i="1" dirty="0">
                <a:solidFill>
                  <a:srgbClr val="0365C0"/>
                </a:solidFill>
                <a:latin typeface="Arial"/>
                <a:cs typeface="Arial"/>
              </a:rPr>
              <a:t>waiting</a:t>
            </a:r>
            <a:r>
              <a:rPr i="1" spc="-30" dirty="0">
                <a:solidFill>
                  <a:srgbClr val="0365C0"/>
                </a:solidFill>
                <a:latin typeface="Arial"/>
                <a:cs typeface="Arial"/>
              </a:rPr>
              <a:t> </a:t>
            </a:r>
            <a:r>
              <a:rPr i="1" dirty="0">
                <a:solidFill>
                  <a:srgbClr val="0365C0"/>
                </a:solidFill>
                <a:latin typeface="Arial"/>
                <a:cs typeface="Arial"/>
              </a:rPr>
              <a:t>condition</a:t>
            </a:r>
            <a:r>
              <a:rPr i="1" spc="-30" dirty="0">
                <a:solidFill>
                  <a:srgbClr val="0365C0"/>
                </a:solidFill>
                <a:latin typeface="Arial"/>
                <a:cs typeface="Arial"/>
              </a:rPr>
              <a:t> </a:t>
            </a:r>
            <a:r>
              <a:rPr dirty="0">
                <a:solidFill>
                  <a:srgbClr val="0365C0"/>
                </a:solidFill>
                <a:latin typeface="Arial MT"/>
                <a:cs typeface="Arial MT"/>
              </a:rPr>
              <a:t>which</a:t>
            </a:r>
            <a:r>
              <a:rPr spc="-20" dirty="0">
                <a:solidFill>
                  <a:srgbClr val="0365C0"/>
                </a:solidFill>
                <a:latin typeface="Arial MT"/>
                <a:cs typeface="Arial MT"/>
              </a:rPr>
              <a:t> </a:t>
            </a:r>
            <a:r>
              <a:rPr dirty="0">
                <a:solidFill>
                  <a:srgbClr val="0365C0"/>
                </a:solidFill>
                <a:latin typeface="Arial MT"/>
                <a:cs typeface="Arial MT"/>
              </a:rPr>
              <a:t>is</a:t>
            </a:r>
            <a:r>
              <a:rPr spc="-30" dirty="0">
                <a:solidFill>
                  <a:srgbClr val="0365C0"/>
                </a:solidFill>
                <a:latin typeface="Arial MT"/>
                <a:cs typeface="Arial MT"/>
              </a:rPr>
              <a:t> </a:t>
            </a:r>
            <a:r>
              <a:rPr dirty="0">
                <a:solidFill>
                  <a:srgbClr val="0365C0"/>
                </a:solidFill>
                <a:latin typeface="Arial MT"/>
                <a:cs typeface="Arial MT"/>
              </a:rPr>
              <a:t>not</a:t>
            </a:r>
            <a:r>
              <a:rPr spc="-30" dirty="0">
                <a:solidFill>
                  <a:srgbClr val="0365C0"/>
                </a:solidFill>
                <a:latin typeface="Arial MT"/>
                <a:cs typeface="Arial MT"/>
              </a:rPr>
              <a:t> </a:t>
            </a:r>
            <a:r>
              <a:rPr spc="-10" dirty="0">
                <a:solidFill>
                  <a:srgbClr val="0365C0"/>
                </a:solidFill>
                <a:latin typeface="Arial MT"/>
                <a:cs typeface="Arial MT"/>
              </a:rPr>
              <a:t>resolved</a:t>
            </a:r>
            <a:endParaRPr>
              <a:latin typeface="Arial MT"/>
              <a:cs typeface="Arial MT"/>
            </a:endParaRPr>
          </a:p>
          <a:p>
            <a:pPr marL="12700">
              <a:spcBef>
                <a:spcPts val="370"/>
              </a:spcBef>
            </a:pPr>
            <a:r>
              <a:rPr i="1" dirty="0">
                <a:solidFill>
                  <a:srgbClr val="0365C0"/>
                </a:solidFill>
                <a:latin typeface="Arial"/>
                <a:cs typeface="Arial"/>
              </a:rPr>
              <a:t>Note</a:t>
            </a:r>
            <a:r>
              <a:rPr i="1" spc="-35" dirty="0">
                <a:solidFill>
                  <a:srgbClr val="0365C0"/>
                </a:solidFill>
                <a:latin typeface="Arial"/>
                <a:cs typeface="Arial"/>
              </a:rPr>
              <a:t> </a:t>
            </a:r>
            <a:r>
              <a:rPr i="1" dirty="0">
                <a:solidFill>
                  <a:srgbClr val="0365C0"/>
                </a:solidFill>
                <a:latin typeface="Arial"/>
                <a:cs typeface="Arial"/>
              </a:rPr>
              <a:t>that</a:t>
            </a:r>
            <a:r>
              <a:rPr i="1" spc="-40" dirty="0">
                <a:solidFill>
                  <a:srgbClr val="0365C0"/>
                </a:solidFill>
                <a:latin typeface="Arial"/>
                <a:cs typeface="Arial"/>
              </a:rPr>
              <a:t> </a:t>
            </a:r>
            <a:r>
              <a:rPr i="1" dirty="0">
                <a:solidFill>
                  <a:srgbClr val="0365C0"/>
                </a:solidFill>
                <a:latin typeface="Arial"/>
                <a:cs typeface="Arial"/>
              </a:rPr>
              <a:t>this</a:t>
            </a:r>
            <a:r>
              <a:rPr i="1" spc="-30" dirty="0">
                <a:solidFill>
                  <a:srgbClr val="0365C0"/>
                </a:solidFill>
                <a:latin typeface="Arial"/>
                <a:cs typeface="Arial"/>
              </a:rPr>
              <a:t> </a:t>
            </a:r>
            <a:r>
              <a:rPr i="1" dirty="0">
                <a:solidFill>
                  <a:srgbClr val="0365C0"/>
                </a:solidFill>
                <a:latin typeface="Arial"/>
                <a:cs typeface="Arial"/>
              </a:rPr>
              <a:t>deadlock</a:t>
            </a:r>
            <a:r>
              <a:rPr i="1" spc="-35" dirty="0">
                <a:solidFill>
                  <a:srgbClr val="0365C0"/>
                </a:solidFill>
                <a:latin typeface="Arial"/>
                <a:cs typeface="Arial"/>
              </a:rPr>
              <a:t> </a:t>
            </a:r>
            <a:r>
              <a:rPr i="1" dirty="0">
                <a:solidFill>
                  <a:srgbClr val="0365C0"/>
                </a:solidFill>
                <a:latin typeface="Arial"/>
                <a:cs typeface="Arial"/>
              </a:rPr>
              <a:t>does</a:t>
            </a:r>
            <a:r>
              <a:rPr i="1" spc="-35" dirty="0">
                <a:solidFill>
                  <a:srgbClr val="0365C0"/>
                </a:solidFill>
                <a:latin typeface="Arial"/>
                <a:cs typeface="Arial"/>
              </a:rPr>
              <a:t> </a:t>
            </a:r>
            <a:r>
              <a:rPr i="1" dirty="0">
                <a:solidFill>
                  <a:srgbClr val="0365C0"/>
                </a:solidFill>
                <a:latin typeface="Arial"/>
                <a:cs typeface="Arial"/>
              </a:rPr>
              <a:t>not</a:t>
            </a:r>
            <a:r>
              <a:rPr i="1" spc="-35" dirty="0">
                <a:solidFill>
                  <a:srgbClr val="0365C0"/>
                </a:solidFill>
                <a:latin typeface="Arial"/>
                <a:cs typeface="Arial"/>
              </a:rPr>
              <a:t> </a:t>
            </a:r>
            <a:r>
              <a:rPr i="1" dirty="0">
                <a:solidFill>
                  <a:srgbClr val="0365C0"/>
                </a:solidFill>
                <a:latin typeface="Arial"/>
                <a:cs typeface="Arial"/>
              </a:rPr>
              <a:t>occur</a:t>
            </a:r>
            <a:r>
              <a:rPr i="1" spc="-35" dirty="0">
                <a:solidFill>
                  <a:srgbClr val="0365C0"/>
                </a:solidFill>
                <a:latin typeface="Arial"/>
                <a:cs typeface="Arial"/>
              </a:rPr>
              <a:t> </a:t>
            </a:r>
            <a:r>
              <a:rPr i="1" dirty="0">
                <a:solidFill>
                  <a:srgbClr val="0365C0"/>
                </a:solidFill>
                <a:latin typeface="Arial"/>
                <a:cs typeface="Arial"/>
              </a:rPr>
              <a:t>in</a:t>
            </a:r>
            <a:r>
              <a:rPr i="1" spc="-40" dirty="0">
                <a:solidFill>
                  <a:srgbClr val="0365C0"/>
                </a:solidFill>
                <a:latin typeface="Arial"/>
                <a:cs typeface="Arial"/>
              </a:rPr>
              <a:t> </a:t>
            </a:r>
            <a:r>
              <a:rPr i="1" dirty="0">
                <a:solidFill>
                  <a:srgbClr val="0365C0"/>
                </a:solidFill>
                <a:latin typeface="Arial"/>
                <a:cs typeface="Arial"/>
              </a:rPr>
              <a:t>all</a:t>
            </a:r>
            <a:r>
              <a:rPr i="1" spc="-35" dirty="0">
                <a:solidFill>
                  <a:srgbClr val="0365C0"/>
                </a:solidFill>
                <a:latin typeface="Arial"/>
                <a:cs typeface="Arial"/>
              </a:rPr>
              <a:t> </a:t>
            </a:r>
            <a:r>
              <a:rPr i="1" dirty="0">
                <a:solidFill>
                  <a:srgbClr val="0365C0"/>
                </a:solidFill>
                <a:latin typeface="Arial"/>
                <a:cs typeface="Arial"/>
              </a:rPr>
              <a:t>execution/task</a:t>
            </a:r>
            <a:r>
              <a:rPr i="1" spc="-35" dirty="0">
                <a:solidFill>
                  <a:srgbClr val="0365C0"/>
                </a:solidFill>
                <a:latin typeface="Arial"/>
                <a:cs typeface="Arial"/>
              </a:rPr>
              <a:t> </a:t>
            </a:r>
            <a:r>
              <a:rPr i="1" dirty="0">
                <a:solidFill>
                  <a:srgbClr val="0365C0"/>
                </a:solidFill>
                <a:latin typeface="Arial"/>
                <a:cs typeface="Arial"/>
              </a:rPr>
              <a:t>switch</a:t>
            </a:r>
            <a:r>
              <a:rPr i="1" spc="-35" dirty="0">
                <a:solidFill>
                  <a:srgbClr val="0365C0"/>
                </a:solidFill>
                <a:latin typeface="Arial"/>
                <a:cs typeface="Arial"/>
              </a:rPr>
              <a:t> </a:t>
            </a:r>
            <a:r>
              <a:rPr i="1" spc="-10" dirty="0">
                <a:solidFill>
                  <a:srgbClr val="0365C0"/>
                </a:solidFill>
                <a:latin typeface="Arial"/>
                <a:cs typeface="Arial"/>
              </a:rPr>
              <a:t>orders!</a:t>
            </a:r>
            <a:endParaRPr>
              <a:latin typeface="Arial"/>
              <a:cs typeface="Arial"/>
            </a:endParaRPr>
          </a:p>
        </p:txBody>
      </p:sp>
      <p:sp>
        <p:nvSpPr>
          <p:cNvPr id="4" name="object 4"/>
          <p:cNvSpPr/>
          <p:nvPr/>
        </p:nvSpPr>
        <p:spPr>
          <a:xfrm>
            <a:off x="1989659" y="1792025"/>
            <a:ext cx="2677795" cy="2390140"/>
          </a:xfrm>
          <a:custGeom>
            <a:avLst/>
            <a:gdLst/>
            <a:ahLst/>
            <a:cxnLst/>
            <a:rect l="l" t="t" r="r" b="b"/>
            <a:pathLst>
              <a:path w="2677795" h="2390140">
                <a:moveTo>
                  <a:pt x="0" y="0"/>
                </a:moveTo>
                <a:lnTo>
                  <a:pt x="2677576" y="0"/>
                </a:lnTo>
                <a:lnTo>
                  <a:pt x="2677576" y="2390140"/>
                </a:lnTo>
                <a:lnTo>
                  <a:pt x="0" y="2390140"/>
                </a:lnTo>
                <a:lnTo>
                  <a:pt x="0" y="0"/>
                </a:lnTo>
                <a:close/>
              </a:path>
            </a:pathLst>
          </a:custGeom>
          <a:ln w="12699">
            <a:solidFill>
              <a:srgbClr val="000000"/>
            </a:solidFill>
          </a:ln>
        </p:spPr>
        <p:txBody>
          <a:bodyPr wrap="square" lIns="0" tIns="0" rIns="0" bIns="0" rtlCol="0"/>
          <a:lstStyle/>
          <a:p>
            <a:endParaRPr/>
          </a:p>
        </p:txBody>
      </p:sp>
      <p:sp>
        <p:nvSpPr>
          <p:cNvPr id="5" name="object 5"/>
          <p:cNvSpPr txBox="1"/>
          <p:nvPr/>
        </p:nvSpPr>
        <p:spPr>
          <a:xfrm>
            <a:off x="2532032" y="2061011"/>
            <a:ext cx="1809114" cy="807720"/>
          </a:xfrm>
          <a:prstGeom prst="rect">
            <a:avLst/>
          </a:prstGeom>
        </p:spPr>
        <p:txBody>
          <a:bodyPr vert="horz" wrap="square" lIns="0" tIns="38100" rIns="0" bIns="0" rtlCol="0">
            <a:spAutoFit/>
          </a:bodyPr>
          <a:lstStyle/>
          <a:p>
            <a:pPr marL="12700" marR="5080">
              <a:lnSpc>
                <a:spcPts val="2000"/>
              </a:lnSpc>
              <a:spcBef>
                <a:spcPts val="300"/>
              </a:spcBef>
              <a:tabLst>
                <a:tab pos="286385" algn="l"/>
                <a:tab pos="561340" algn="l"/>
                <a:tab pos="835660" algn="l"/>
                <a:tab pos="1109980" algn="l"/>
              </a:tabLst>
            </a:pPr>
            <a:r>
              <a:rPr spc="-50" dirty="0">
                <a:latin typeface="Courier New"/>
                <a:cs typeface="Courier New"/>
              </a:rPr>
              <a:t>z</a:t>
            </a:r>
            <a:r>
              <a:rPr dirty="0">
                <a:latin typeface="Courier New"/>
                <a:cs typeface="Courier New"/>
              </a:rPr>
              <a:t>	</a:t>
            </a:r>
            <a:r>
              <a:rPr spc="-60" dirty="0">
                <a:latin typeface="Courier New"/>
                <a:cs typeface="Courier New"/>
              </a:rPr>
              <a:t>=</a:t>
            </a:r>
            <a:r>
              <a:rPr dirty="0">
                <a:latin typeface="Courier New"/>
                <a:cs typeface="Courier New"/>
              </a:rPr>
              <a:t>	</a:t>
            </a:r>
            <a:r>
              <a:rPr spc="-50" dirty="0">
                <a:latin typeface="Courier New"/>
                <a:cs typeface="Courier New"/>
              </a:rPr>
              <a:t>z</a:t>
            </a:r>
            <a:r>
              <a:rPr dirty="0">
                <a:latin typeface="Courier New"/>
                <a:cs typeface="Courier New"/>
              </a:rPr>
              <a:t>	</a:t>
            </a:r>
            <a:r>
              <a:rPr spc="-50" dirty="0">
                <a:latin typeface="Courier New"/>
                <a:cs typeface="Courier New"/>
              </a:rPr>
              <a:t>+</a:t>
            </a:r>
            <a:r>
              <a:rPr dirty="0">
                <a:latin typeface="Courier New"/>
                <a:cs typeface="Courier New"/>
              </a:rPr>
              <a:t>	</a:t>
            </a:r>
            <a:r>
              <a:rPr spc="-25" dirty="0">
                <a:latin typeface="Courier New"/>
                <a:cs typeface="Courier New"/>
              </a:rPr>
              <a:t>2; </a:t>
            </a:r>
            <a:r>
              <a:rPr spc="-10" dirty="0">
                <a:latin typeface="Courier New"/>
                <a:cs typeface="Courier New"/>
              </a:rPr>
              <a:t>lock1.wait(); </a:t>
            </a:r>
            <a:r>
              <a:rPr spc="-50" dirty="0">
                <a:latin typeface="Courier New"/>
                <a:cs typeface="Courier New"/>
              </a:rPr>
              <a:t>x</a:t>
            </a:r>
            <a:r>
              <a:rPr dirty="0">
                <a:latin typeface="Courier New"/>
                <a:cs typeface="Courier New"/>
              </a:rPr>
              <a:t>	</a:t>
            </a:r>
            <a:r>
              <a:rPr spc="-60" dirty="0">
                <a:latin typeface="Courier New"/>
                <a:cs typeface="Courier New"/>
              </a:rPr>
              <a:t>=</a:t>
            </a:r>
            <a:r>
              <a:rPr dirty="0">
                <a:latin typeface="Courier New"/>
                <a:cs typeface="Courier New"/>
              </a:rPr>
              <a:t>	</a:t>
            </a:r>
            <a:r>
              <a:rPr spc="-50" dirty="0">
                <a:latin typeface="Courier New"/>
                <a:cs typeface="Courier New"/>
              </a:rPr>
              <a:t>x</a:t>
            </a:r>
            <a:r>
              <a:rPr dirty="0">
                <a:latin typeface="Courier New"/>
                <a:cs typeface="Courier New"/>
              </a:rPr>
              <a:t>	</a:t>
            </a:r>
            <a:r>
              <a:rPr spc="-50" dirty="0">
                <a:latin typeface="Courier New"/>
                <a:cs typeface="Courier New"/>
              </a:rPr>
              <a:t>+</a:t>
            </a:r>
            <a:r>
              <a:rPr dirty="0">
                <a:latin typeface="Courier New"/>
                <a:cs typeface="Courier New"/>
              </a:rPr>
              <a:t>	</a:t>
            </a:r>
            <a:r>
              <a:rPr spc="-25" dirty="0">
                <a:latin typeface="Courier New"/>
                <a:cs typeface="Courier New"/>
              </a:rPr>
              <a:t>2;</a:t>
            </a:r>
            <a:endParaRPr>
              <a:latin typeface="Courier New"/>
              <a:cs typeface="Courier New"/>
            </a:endParaRPr>
          </a:p>
        </p:txBody>
      </p:sp>
      <p:sp>
        <p:nvSpPr>
          <p:cNvPr id="6" name="object 6"/>
          <p:cNvSpPr txBox="1"/>
          <p:nvPr/>
        </p:nvSpPr>
        <p:spPr>
          <a:xfrm>
            <a:off x="2532033" y="2823011"/>
            <a:ext cx="2083435" cy="1061720"/>
          </a:xfrm>
          <a:prstGeom prst="rect">
            <a:avLst/>
          </a:prstGeom>
        </p:spPr>
        <p:txBody>
          <a:bodyPr vert="horz" wrap="square" lIns="0" tIns="38100" rIns="0" bIns="0" rtlCol="0">
            <a:spAutoFit/>
          </a:bodyPr>
          <a:lstStyle/>
          <a:p>
            <a:pPr marL="12700" marR="5080">
              <a:lnSpc>
                <a:spcPts val="2000"/>
              </a:lnSpc>
              <a:spcBef>
                <a:spcPts val="300"/>
              </a:spcBef>
              <a:tabLst>
                <a:tab pos="286385" algn="l"/>
                <a:tab pos="561340" algn="l"/>
                <a:tab pos="835660" algn="l"/>
                <a:tab pos="1109980" algn="l"/>
              </a:tabLst>
            </a:pPr>
            <a:r>
              <a:rPr spc="-10" dirty="0">
                <a:solidFill>
                  <a:srgbClr val="FF2600"/>
                </a:solidFill>
                <a:latin typeface="Courier New"/>
                <a:cs typeface="Courier New"/>
              </a:rPr>
              <a:t>lock2.wait(); </a:t>
            </a:r>
            <a:r>
              <a:rPr spc="-10" dirty="0">
                <a:latin typeface="Courier New"/>
                <a:cs typeface="Courier New"/>
              </a:rPr>
              <a:t>lock1.signal(); </a:t>
            </a:r>
            <a:r>
              <a:rPr spc="-50" dirty="0">
                <a:latin typeface="Courier New"/>
                <a:cs typeface="Courier New"/>
              </a:rPr>
              <a:t>y</a:t>
            </a:r>
            <a:r>
              <a:rPr dirty="0">
                <a:latin typeface="Courier New"/>
                <a:cs typeface="Courier New"/>
              </a:rPr>
              <a:t>	</a:t>
            </a:r>
            <a:r>
              <a:rPr spc="-60" dirty="0">
                <a:latin typeface="Courier New"/>
                <a:cs typeface="Courier New"/>
              </a:rPr>
              <a:t>=</a:t>
            </a:r>
            <a:r>
              <a:rPr dirty="0">
                <a:latin typeface="Courier New"/>
                <a:cs typeface="Courier New"/>
              </a:rPr>
              <a:t>	</a:t>
            </a:r>
            <a:r>
              <a:rPr spc="-50" dirty="0">
                <a:latin typeface="Courier New"/>
                <a:cs typeface="Courier New"/>
              </a:rPr>
              <a:t>y</a:t>
            </a:r>
            <a:r>
              <a:rPr dirty="0">
                <a:latin typeface="Courier New"/>
                <a:cs typeface="Courier New"/>
              </a:rPr>
              <a:t>	</a:t>
            </a:r>
            <a:r>
              <a:rPr spc="-50" dirty="0">
                <a:latin typeface="Courier New"/>
                <a:cs typeface="Courier New"/>
              </a:rPr>
              <a:t>+</a:t>
            </a:r>
            <a:r>
              <a:rPr dirty="0">
                <a:latin typeface="Courier New"/>
                <a:cs typeface="Courier New"/>
              </a:rPr>
              <a:t>	</a:t>
            </a:r>
            <a:r>
              <a:rPr spc="-25" dirty="0">
                <a:latin typeface="Courier New"/>
                <a:cs typeface="Courier New"/>
              </a:rPr>
              <a:t>2; </a:t>
            </a:r>
            <a:r>
              <a:rPr spc="-10" dirty="0">
                <a:latin typeface="Courier New"/>
                <a:cs typeface="Courier New"/>
              </a:rPr>
              <a:t>lock2.signal();</a:t>
            </a:r>
            <a:endParaRPr>
              <a:latin typeface="Courier New"/>
              <a:cs typeface="Courier New"/>
            </a:endParaRPr>
          </a:p>
        </p:txBody>
      </p:sp>
      <p:sp>
        <p:nvSpPr>
          <p:cNvPr id="7" name="object 7"/>
          <p:cNvSpPr txBox="1"/>
          <p:nvPr/>
        </p:nvSpPr>
        <p:spPr>
          <a:xfrm>
            <a:off x="2003629" y="2082687"/>
            <a:ext cx="396875" cy="2105063"/>
          </a:xfrm>
          <a:prstGeom prst="rect">
            <a:avLst/>
          </a:prstGeom>
        </p:spPr>
        <p:txBody>
          <a:bodyPr vert="horz" wrap="square" lIns="0" tIns="83820" rIns="0" bIns="0" rtlCol="0">
            <a:spAutoFit/>
          </a:bodyPr>
          <a:lstStyle/>
          <a:p>
            <a:pPr marL="38100">
              <a:spcBef>
                <a:spcPts val="660"/>
              </a:spcBef>
            </a:pPr>
            <a:r>
              <a:rPr sz="1200" spc="-50" dirty="0">
                <a:latin typeface="Courier New"/>
                <a:cs typeface="Courier New"/>
              </a:rPr>
              <a:t>2</a:t>
            </a:r>
            <a:endParaRPr sz="1200">
              <a:latin typeface="Courier New"/>
              <a:cs typeface="Courier New"/>
            </a:endParaRPr>
          </a:p>
          <a:p>
            <a:pPr marL="38100">
              <a:spcBef>
                <a:spcPts val="560"/>
              </a:spcBef>
            </a:pPr>
            <a:r>
              <a:rPr sz="1200" spc="-50" dirty="0">
                <a:latin typeface="Courier New"/>
                <a:cs typeface="Courier New"/>
              </a:rPr>
              <a:t>3</a:t>
            </a:r>
            <a:endParaRPr sz="1200">
              <a:latin typeface="Courier New"/>
              <a:cs typeface="Courier New"/>
            </a:endParaRPr>
          </a:p>
          <a:p>
            <a:pPr marL="38100">
              <a:spcBef>
                <a:spcPts val="560"/>
              </a:spcBef>
            </a:pPr>
            <a:r>
              <a:rPr sz="1200" spc="-50" dirty="0">
                <a:latin typeface="Courier New"/>
                <a:cs typeface="Courier New"/>
              </a:rPr>
              <a:t>4</a:t>
            </a:r>
            <a:endParaRPr sz="1200">
              <a:latin typeface="Courier New"/>
              <a:cs typeface="Courier New"/>
            </a:endParaRPr>
          </a:p>
          <a:p>
            <a:pPr marL="38100">
              <a:spcBef>
                <a:spcPts val="560"/>
              </a:spcBef>
            </a:pPr>
            <a:r>
              <a:rPr sz="1200" spc="-50" dirty="0">
                <a:solidFill>
                  <a:srgbClr val="FF2600"/>
                </a:solidFill>
                <a:latin typeface="Courier New"/>
                <a:cs typeface="Courier New"/>
              </a:rPr>
              <a:t>5</a:t>
            </a:r>
            <a:endParaRPr sz="1200">
              <a:latin typeface="Courier New"/>
              <a:cs typeface="Courier New"/>
            </a:endParaRPr>
          </a:p>
          <a:p>
            <a:pPr marL="38100">
              <a:spcBef>
                <a:spcPts val="560"/>
              </a:spcBef>
            </a:pPr>
            <a:r>
              <a:rPr sz="1200" spc="-50" dirty="0">
                <a:latin typeface="Courier New"/>
                <a:cs typeface="Courier New"/>
              </a:rPr>
              <a:t>6</a:t>
            </a:r>
            <a:endParaRPr sz="1200">
              <a:latin typeface="Courier New"/>
              <a:cs typeface="Courier New"/>
            </a:endParaRPr>
          </a:p>
          <a:p>
            <a:pPr marL="38100">
              <a:spcBef>
                <a:spcPts val="560"/>
              </a:spcBef>
            </a:pPr>
            <a:r>
              <a:rPr sz="1200" spc="-50" dirty="0">
                <a:latin typeface="Courier New"/>
                <a:cs typeface="Courier New"/>
              </a:rPr>
              <a:t>7</a:t>
            </a:r>
            <a:endParaRPr sz="1200">
              <a:latin typeface="Courier New"/>
              <a:cs typeface="Courier New"/>
            </a:endParaRPr>
          </a:p>
          <a:p>
            <a:pPr marL="38100">
              <a:lnSpc>
                <a:spcPts val="1355"/>
              </a:lnSpc>
              <a:spcBef>
                <a:spcPts val="560"/>
              </a:spcBef>
            </a:pPr>
            <a:r>
              <a:rPr sz="1200" spc="-50" dirty="0">
                <a:latin typeface="Courier New"/>
                <a:cs typeface="Courier New"/>
              </a:rPr>
              <a:t>8</a:t>
            </a:r>
            <a:endParaRPr sz="1200">
              <a:latin typeface="Courier New"/>
              <a:cs typeface="Courier New"/>
            </a:endParaRPr>
          </a:p>
          <a:p>
            <a:pPr marL="38100">
              <a:lnSpc>
                <a:spcPts val="2075"/>
              </a:lnSpc>
            </a:pPr>
            <a:r>
              <a:rPr baseline="-6944" dirty="0">
                <a:latin typeface="Courier New"/>
                <a:cs typeface="Courier New"/>
              </a:rPr>
              <a:t>9</a:t>
            </a:r>
            <a:r>
              <a:rPr spc="-15" baseline="-6944" dirty="0">
                <a:latin typeface="Courier New"/>
                <a:cs typeface="Courier New"/>
              </a:rPr>
              <a:t> </a:t>
            </a:r>
            <a:r>
              <a:rPr spc="-50" dirty="0">
                <a:latin typeface="Courier New"/>
                <a:cs typeface="Courier New"/>
              </a:rPr>
              <a:t>}</a:t>
            </a:r>
            <a:endParaRPr>
              <a:latin typeface="Courier New"/>
              <a:cs typeface="Courier New"/>
            </a:endParaRPr>
          </a:p>
        </p:txBody>
      </p:sp>
      <p:sp>
        <p:nvSpPr>
          <p:cNvPr id="8" name="object 8"/>
          <p:cNvSpPr txBox="1"/>
          <p:nvPr/>
        </p:nvSpPr>
        <p:spPr>
          <a:xfrm>
            <a:off x="1990147" y="1003867"/>
            <a:ext cx="3820795" cy="571310"/>
          </a:xfrm>
          <a:prstGeom prst="rect">
            <a:avLst/>
          </a:prstGeom>
          <a:ln w="12700">
            <a:solidFill>
              <a:srgbClr val="000000"/>
            </a:solidFill>
          </a:ln>
        </p:spPr>
        <p:txBody>
          <a:bodyPr vert="horz" wrap="square" lIns="0" tIns="52705" rIns="0" bIns="0" rtlCol="0">
            <a:spAutoFit/>
          </a:bodyPr>
          <a:lstStyle/>
          <a:p>
            <a:pPr marL="52069" marR="56515">
              <a:lnSpc>
                <a:spcPts val="2000"/>
              </a:lnSpc>
              <a:spcBef>
                <a:spcPts val="415"/>
              </a:spcBef>
              <a:tabLst>
                <a:tab pos="600710" algn="l"/>
                <a:tab pos="1286510" algn="l"/>
                <a:tab pos="1423670" algn="l"/>
                <a:tab pos="1972310" algn="l"/>
                <a:tab pos="2658110" algn="l"/>
              </a:tabLst>
            </a:pPr>
            <a:r>
              <a:rPr spc="-25" dirty="0">
                <a:latin typeface="Courier New"/>
                <a:cs typeface="Courier New"/>
              </a:rPr>
              <a:t>int</a:t>
            </a:r>
            <a:r>
              <a:rPr dirty="0">
                <a:latin typeface="Courier New"/>
                <a:cs typeface="Courier New"/>
              </a:rPr>
              <a:t>	</a:t>
            </a:r>
            <a:r>
              <a:rPr spc="-20" dirty="0">
                <a:latin typeface="Courier New"/>
                <a:cs typeface="Courier New"/>
              </a:rPr>
              <a:t>x=0,</a:t>
            </a:r>
            <a:r>
              <a:rPr dirty="0">
                <a:latin typeface="Courier New"/>
                <a:cs typeface="Courier New"/>
              </a:rPr>
              <a:t>	</a:t>
            </a:r>
            <a:r>
              <a:rPr spc="-20" dirty="0">
                <a:latin typeface="Courier New"/>
                <a:cs typeface="Courier New"/>
              </a:rPr>
              <a:t>y=0,</a:t>
            </a:r>
            <a:r>
              <a:rPr dirty="0">
                <a:latin typeface="Courier New"/>
                <a:cs typeface="Courier New"/>
              </a:rPr>
              <a:t>	</a:t>
            </a:r>
            <a:r>
              <a:rPr spc="-20" dirty="0">
                <a:latin typeface="Courier New"/>
                <a:cs typeface="Courier New"/>
              </a:rPr>
              <a:t>z=0; </a:t>
            </a:r>
            <a:r>
              <a:rPr spc="-10" dirty="0">
                <a:latin typeface="Courier New"/>
                <a:cs typeface="Courier New"/>
              </a:rPr>
              <a:t>semaphore</a:t>
            </a:r>
            <a:r>
              <a:rPr dirty="0">
                <a:latin typeface="Courier New"/>
                <a:cs typeface="Courier New"/>
              </a:rPr>
              <a:t>		</a:t>
            </a:r>
            <a:r>
              <a:rPr spc="-10" dirty="0">
                <a:latin typeface="Courier New"/>
                <a:cs typeface="Courier New"/>
              </a:rPr>
              <a:t>lock1=1,</a:t>
            </a:r>
            <a:r>
              <a:rPr dirty="0">
                <a:latin typeface="Courier New"/>
                <a:cs typeface="Courier New"/>
              </a:rPr>
              <a:t>	</a:t>
            </a:r>
            <a:r>
              <a:rPr spc="-10" dirty="0">
                <a:latin typeface="Courier New"/>
                <a:cs typeface="Courier New"/>
              </a:rPr>
              <a:t>lock2=1;</a:t>
            </a:r>
            <a:endParaRPr>
              <a:latin typeface="Courier New"/>
              <a:cs typeface="Courier New"/>
            </a:endParaRPr>
          </a:p>
        </p:txBody>
      </p:sp>
      <p:sp>
        <p:nvSpPr>
          <p:cNvPr id="9" name="object 9"/>
          <p:cNvSpPr/>
          <p:nvPr/>
        </p:nvSpPr>
        <p:spPr>
          <a:xfrm>
            <a:off x="4853471" y="1792025"/>
            <a:ext cx="2677795" cy="2390140"/>
          </a:xfrm>
          <a:custGeom>
            <a:avLst/>
            <a:gdLst/>
            <a:ahLst/>
            <a:cxnLst/>
            <a:rect l="l" t="t" r="r" b="b"/>
            <a:pathLst>
              <a:path w="2677795" h="2390140">
                <a:moveTo>
                  <a:pt x="0" y="0"/>
                </a:moveTo>
                <a:lnTo>
                  <a:pt x="2677576" y="0"/>
                </a:lnTo>
                <a:lnTo>
                  <a:pt x="2677576" y="2390140"/>
                </a:lnTo>
                <a:lnTo>
                  <a:pt x="0" y="2390140"/>
                </a:lnTo>
                <a:lnTo>
                  <a:pt x="0" y="0"/>
                </a:lnTo>
                <a:close/>
              </a:path>
            </a:pathLst>
          </a:custGeom>
          <a:ln w="12699">
            <a:solidFill>
              <a:srgbClr val="000000"/>
            </a:solidFill>
          </a:ln>
        </p:spPr>
        <p:txBody>
          <a:bodyPr wrap="square" lIns="0" tIns="0" rIns="0" bIns="0" rtlCol="0"/>
          <a:lstStyle/>
          <a:p>
            <a:endParaRPr/>
          </a:p>
        </p:txBody>
      </p:sp>
      <p:sp>
        <p:nvSpPr>
          <p:cNvPr id="10" name="object 10"/>
          <p:cNvSpPr txBox="1"/>
          <p:nvPr/>
        </p:nvSpPr>
        <p:spPr>
          <a:xfrm>
            <a:off x="1990929" y="1807011"/>
            <a:ext cx="4520565" cy="299720"/>
          </a:xfrm>
          <a:prstGeom prst="rect">
            <a:avLst/>
          </a:prstGeom>
        </p:spPr>
        <p:txBody>
          <a:bodyPr vert="horz" wrap="square" lIns="0" tIns="12700" rIns="0" bIns="0" rtlCol="0">
            <a:spAutoFit/>
          </a:bodyPr>
          <a:lstStyle/>
          <a:p>
            <a:pPr marL="50800">
              <a:spcBef>
                <a:spcPts val="100"/>
              </a:spcBef>
              <a:tabLst>
                <a:tab pos="782320" algn="l"/>
                <a:tab pos="1468120" algn="l"/>
                <a:tab pos="2914015" algn="l"/>
                <a:tab pos="3646170" algn="l"/>
                <a:tab pos="4331970" algn="l"/>
              </a:tabLst>
            </a:pPr>
            <a:r>
              <a:rPr baseline="-6944" dirty="0">
                <a:latin typeface="Courier New"/>
                <a:cs typeface="Courier New"/>
              </a:rPr>
              <a:t>1</a:t>
            </a:r>
            <a:r>
              <a:rPr spc="-15" baseline="-6944" dirty="0">
                <a:latin typeface="Courier New"/>
                <a:cs typeface="Courier New"/>
              </a:rPr>
              <a:t> </a:t>
            </a:r>
            <a:r>
              <a:rPr spc="-25" dirty="0">
                <a:latin typeface="Courier New"/>
                <a:cs typeface="Courier New"/>
              </a:rPr>
              <a:t>int</a:t>
            </a:r>
            <a:r>
              <a:rPr dirty="0">
                <a:latin typeface="Courier New"/>
                <a:cs typeface="Courier New"/>
              </a:rPr>
              <a:t>	</a:t>
            </a:r>
            <a:r>
              <a:rPr spc="-20" dirty="0">
                <a:latin typeface="Courier New"/>
                <a:cs typeface="Courier New"/>
              </a:rPr>
              <a:t>t1()</a:t>
            </a:r>
            <a:r>
              <a:rPr dirty="0">
                <a:latin typeface="Courier New"/>
                <a:cs typeface="Courier New"/>
              </a:rPr>
              <a:t>	</a:t>
            </a:r>
            <a:r>
              <a:rPr spc="-50" dirty="0">
                <a:latin typeface="Courier New"/>
                <a:cs typeface="Courier New"/>
              </a:rPr>
              <a:t>{</a:t>
            </a:r>
            <a:r>
              <a:rPr dirty="0">
                <a:latin typeface="Courier New"/>
                <a:cs typeface="Courier New"/>
              </a:rPr>
              <a:t>	</a:t>
            </a:r>
            <a:r>
              <a:rPr baseline="-6944" dirty="0">
                <a:latin typeface="Courier New"/>
                <a:cs typeface="Courier New"/>
              </a:rPr>
              <a:t>1</a:t>
            </a:r>
            <a:r>
              <a:rPr spc="-15" baseline="-6944" dirty="0">
                <a:latin typeface="Courier New"/>
                <a:cs typeface="Courier New"/>
              </a:rPr>
              <a:t> </a:t>
            </a:r>
            <a:r>
              <a:rPr spc="-25" dirty="0">
                <a:latin typeface="Courier New"/>
                <a:cs typeface="Courier New"/>
              </a:rPr>
              <a:t>int</a:t>
            </a:r>
            <a:r>
              <a:rPr dirty="0">
                <a:latin typeface="Courier New"/>
                <a:cs typeface="Courier New"/>
              </a:rPr>
              <a:t>	</a:t>
            </a:r>
            <a:r>
              <a:rPr spc="-20" dirty="0">
                <a:latin typeface="Courier New"/>
                <a:cs typeface="Courier New"/>
              </a:rPr>
              <a:t>t2()</a:t>
            </a:r>
            <a:r>
              <a:rPr dirty="0">
                <a:latin typeface="Courier New"/>
                <a:cs typeface="Courier New"/>
              </a:rPr>
              <a:t>	</a:t>
            </a:r>
            <a:r>
              <a:rPr spc="-50" dirty="0">
                <a:latin typeface="Courier New"/>
                <a:cs typeface="Courier New"/>
              </a:rPr>
              <a:t>{</a:t>
            </a:r>
            <a:endParaRPr>
              <a:latin typeface="Courier New"/>
              <a:cs typeface="Courier New"/>
            </a:endParaRPr>
          </a:p>
        </p:txBody>
      </p:sp>
      <p:sp>
        <p:nvSpPr>
          <p:cNvPr id="11" name="object 11"/>
          <p:cNvSpPr txBox="1"/>
          <p:nvPr/>
        </p:nvSpPr>
        <p:spPr>
          <a:xfrm>
            <a:off x="5395843" y="2061011"/>
            <a:ext cx="1809114" cy="299720"/>
          </a:xfrm>
          <a:prstGeom prst="rect">
            <a:avLst/>
          </a:prstGeom>
        </p:spPr>
        <p:txBody>
          <a:bodyPr vert="horz" wrap="square" lIns="0" tIns="12700" rIns="0" bIns="0" rtlCol="0">
            <a:spAutoFit/>
          </a:bodyPr>
          <a:lstStyle/>
          <a:p>
            <a:pPr marL="12700">
              <a:spcBef>
                <a:spcPts val="100"/>
              </a:spcBef>
            </a:pPr>
            <a:r>
              <a:rPr spc="-10" dirty="0">
                <a:latin typeface="Courier New"/>
                <a:cs typeface="Courier New"/>
              </a:rPr>
              <a:t>lock2.wait();</a:t>
            </a:r>
            <a:endParaRPr>
              <a:latin typeface="Courier New"/>
              <a:cs typeface="Courier New"/>
            </a:endParaRPr>
          </a:p>
        </p:txBody>
      </p:sp>
      <p:sp>
        <p:nvSpPr>
          <p:cNvPr id="12" name="object 12"/>
          <p:cNvSpPr txBox="1"/>
          <p:nvPr/>
        </p:nvSpPr>
        <p:spPr>
          <a:xfrm>
            <a:off x="5395842" y="2315011"/>
            <a:ext cx="2083435" cy="1569720"/>
          </a:xfrm>
          <a:prstGeom prst="rect">
            <a:avLst/>
          </a:prstGeom>
        </p:spPr>
        <p:txBody>
          <a:bodyPr vert="horz" wrap="square" lIns="0" tIns="38100" rIns="0" bIns="0" rtlCol="0">
            <a:spAutoFit/>
          </a:bodyPr>
          <a:lstStyle/>
          <a:p>
            <a:pPr marL="12700" marR="279400">
              <a:lnSpc>
                <a:spcPts val="2000"/>
              </a:lnSpc>
              <a:spcBef>
                <a:spcPts val="300"/>
              </a:spcBef>
              <a:tabLst>
                <a:tab pos="286385" algn="l"/>
                <a:tab pos="561340" algn="l"/>
                <a:tab pos="835660" algn="l"/>
                <a:tab pos="1109980" algn="l"/>
              </a:tabLst>
            </a:pPr>
            <a:r>
              <a:rPr spc="-50" dirty="0">
                <a:latin typeface="Courier New"/>
                <a:cs typeface="Courier New"/>
              </a:rPr>
              <a:t>y</a:t>
            </a:r>
            <a:r>
              <a:rPr dirty="0">
                <a:latin typeface="Courier New"/>
                <a:cs typeface="Courier New"/>
              </a:rPr>
              <a:t>	</a:t>
            </a:r>
            <a:r>
              <a:rPr spc="-60" dirty="0">
                <a:latin typeface="Courier New"/>
                <a:cs typeface="Courier New"/>
              </a:rPr>
              <a:t>=</a:t>
            </a:r>
            <a:r>
              <a:rPr dirty="0">
                <a:latin typeface="Courier New"/>
                <a:cs typeface="Courier New"/>
              </a:rPr>
              <a:t>	</a:t>
            </a:r>
            <a:r>
              <a:rPr spc="-50" dirty="0">
                <a:latin typeface="Courier New"/>
                <a:cs typeface="Courier New"/>
              </a:rPr>
              <a:t>y</a:t>
            </a:r>
            <a:r>
              <a:rPr dirty="0">
                <a:latin typeface="Courier New"/>
                <a:cs typeface="Courier New"/>
              </a:rPr>
              <a:t>	</a:t>
            </a:r>
            <a:r>
              <a:rPr spc="-50" dirty="0">
                <a:latin typeface="Courier New"/>
                <a:cs typeface="Courier New"/>
              </a:rPr>
              <a:t>+</a:t>
            </a:r>
            <a:r>
              <a:rPr dirty="0">
                <a:latin typeface="Courier New"/>
                <a:cs typeface="Courier New"/>
              </a:rPr>
              <a:t>	</a:t>
            </a:r>
            <a:r>
              <a:rPr spc="-25" dirty="0">
                <a:latin typeface="Courier New"/>
                <a:cs typeface="Courier New"/>
              </a:rPr>
              <a:t>1; </a:t>
            </a:r>
            <a:r>
              <a:rPr spc="-10" dirty="0">
                <a:solidFill>
                  <a:srgbClr val="FF2600"/>
                </a:solidFill>
                <a:latin typeface="Courier New"/>
                <a:cs typeface="Courier New"/>
              </a:rPr>
              <a:t>lock1.wait(); </a:t>
            </a:r>
            <a:r>
              <a:rPr spc="-50" dirty="0">
                <a:latin typeface="Courier New"/>
                <a:cs typeface="Courier New"/>
              </a:rPr>
              <a:t>x</a:t>
            </a:r>
            <a:r>
              <a:rPr dirty="0">
                <a:latin typeface="Courier New"/>
                <a:cs typeface="Courier New"/>
              </a:rPr>
              <a:t>	</a:t>
            </a:r>
            <a:r>
              <a:rPr spc="-60" dirty="0">
                <a:latin typeface="Courier New"/>
                <a:cs typeface="Courier New"/>
              </a:rPr>
              <a:t>=</a:t>
            </a:r>
            <a:r>
              <a:rPr dirty="0">
                <a:latin typeface="Courier New"/>
                <a:cs typeface="Courier New"/>
              </a:rPr>
              <a:t>	</a:t>
            </a:r>
            <a:r>
              <a:rPr spc="-50" dirty="0">
                <a:latin typeface="Courier New"/>
                <a:cs typeface="Courier New"/>
              </a:rPr>
              <a:t>x</a:t>
            </a:r>
            <a:r>
              <a:rPr dirty="0">
                <a:latin typeface="Courier New"/>
                <a:cs typeface="Courier New"/>
              </a:rPr>
              <a:t>	</a:t>
            </a:r>
            <a:r>
              <a:rPr spc="-50" dirty="0">
                <a:latin typeface="Courier New"/>
                <a:cs typeface="Courier New"/>
              </a:rPr>
              <a:t>+</a:t>
            </a:r>
            <a:r>
              <a:rPr dirty="0">
                <a:latin typeface="Courier New"/>
                <a:cs typeface="Courier New"/>
              </a:rPr>
              <a:t>	</a:t>
            </a:r>
            <a:r>
              <a:rPr spc="-25" dirty="0">
                <a:latin typeface="Courier New"/>
                <a:cs typeface="Courier New"/>
              </a:rPr>
              <a:t>1;</a:t>
            </a:r>
            <a:endParaRPr>
              <a:latin typeface="Courier New"/>
              <a:cs typeface="Courier New"/>
            </a:endParaRPr>
          </a:p>
          <a:p>
            <a:pPr marL="12700" marR="5080" algn="just">
              <a:lnSpc>
                <a:spcPts val="2000"/>
              </a:lnSpc>
            </a:pPr>
            <a:r>
              <a:rPr spc="-10" dirty="0">
                <a:latin typeface="Courier New"/>
                <a:cs typeface="Courier New"/>
              </a:rPr>
              <a:t>lock1.signal(); lock2.signal(); </a:t>
            </a:r>
            <a:r>
              <a:rPr dirty="0">
                <a:latin typeface="Courier New"/>
                <a:cs typeface="Courier New"/>
              </a:rPr>
              <a:t>z = z + </a:t>
            </a:r>
            <a:r>
              <a:rPr spc="-25" dirty="0">
                <a:latin typeface="Courier New"/>
                <a:cs typeface="Courier New"/>
              </a:rPr>
              <a:t>1;</a:t>
            </a:r>
            <a:endParaRPr>
              <a:latin typeface="Courier New"/>
              <a:cs typeface="Courier New"/>
            </a:endParaRPr>
          </a:p>
        </p:txBody>
      </p:sp>
      <p:sp>
        <p:nvSpPr>
          <p:cNvPr id="13" name="object 13"/>
          <p:cNvSpPr txBox="1"/>
          <p:nvPr/>
        </p:nvSpPr>
        <p:spPr>
          <a:xfrm>
            <a:off x="4867441" y="2082687"/>
            <a:ext cx="396875" cy="2105063"/>
          </a:xfrm>
          <a:prstGeom prst="rect">
            <a:avLst/>
          </a:prstGeom>
        </p:spPr>
        <p:txBody>
          <a:bodyPr vert="horz" wrap="square" lIns="0" tIns="83820" rIns="0" bIns="0" rtlCol="0">
            <a:spAutoFit/>
          </a:bodyPr>
          <a:lstStyle/>
          <a:p>
            <a:pPr marL="38100">
              <a:spcBef>
                <a:spcPts val="660"/>
              </a:spcBef>
            </a:pPr>
            <a:r>
              <a:rPr sz="1200" spc="-50" dirty="0">
                <a:latin typeface="Courier New"/>
                <a:cs typeface="Courier New"/>
              </a:rPr>
              <a:t>2</a:t>
            </a:r>
            <a:endParaRPr sz="1200">
              <a:latin typeface="Courier New"/>
              <a:cs typeface="Courier New"/>
            </a:endParaRPr>
          </a:p>
          <a:p>
            <a:pPr marL="38100">
              <a:spcBef>
                <a:spcPts val="560"/>
              </a:spcBef>
            </a:pPr>
            <a:r>
              <a:rPr sz="1200" spc="-50" dirty="0">
                <a:latin typeface="Courier New"/>
                <a:cs typeface="Courier New"/>
              </a:rPr>
              <a:t>3</a:t>
            </a:r>
            <a:endParaRPr sz="1200">
              <a:latin typeface="Courier New"/>
              <a:cs typeface="Courier New"/>
            </a:endParaRPr>
          </a:p>
          <a:p>
            <a:pPr marL="38100">
              <a:spcBef>
                <a:spcPts val="560"/>
              </a:spcBef>
            </a:pPr>
            <a:r>
              <a:rPr sz="1200" spc="-50" dirty="0">
                <a:latin typeface="Courier New"/>
                <a:cs typeface="Courier New"/>
              </a:rPr>
              <a:t>4</a:t>
            </a:r>
            <a:endParaRPr sz="1200">
              <a:latin typeface="Courier New"/>
              <a:cs typeface="Courier New"/>
            </a:endParaRPr>
          </a:p>
          <a:p>
            <a:pPr marL="38100">
              <a:spcBef>
                <a:spcPts val="560"/>
              </a:spcBef>
            </a:pPr>
            <a:r>
              <a:rPr sz="1200" spc="-50" dirty="0">
                <a:latin typeface="Courier New"/>
                <a:cs typeface="Courier New"/>
              </a:rPr>
              <a:t>5</a:t>
            </a:r>
            <a:endParaRPr sz="1200">
              <a:latin typeface="Courier New"/>
              <a:cs typeface="Courier New"/>
            </a:endParaRPr>
          </a:p>
          <a:p>
            <a:pPr marL="38100">
              <a:spcBef>
                <a:spcPts val="560"/>
              </a:spcBef>
            </a:pPr>
            <a:r>
              <a:rPr sz="1200" spc="-50" dirty="0">
                <a:latin typeface="Courier New"/>
                <a:cs typeface="Courier New"/>
              </a:rPr>
              <a:t>6</a:t>
            </a:r>
            <a:endParaRPr sz="1200">
              <a:latin typeface="Courier New"/>
              <a:cs typeface="Courier New"/>
            </a:endParaRPr>
          </a:p>
          <a:p>
            <a:pPr marL="38100">
              <a:spcBef>
                <a:spcPts val="560"/>
              </a:spcBef>
            </a:pPr>
            <a:r>
              <a:rPr sz="1200" spc="-50" dirty="0">
                <a:latin typeface="Courier New"/>
                <a:cs typeface="Courier New"/>
              </a:rPr>
              <a:t>7</a:t>
            </a:r>
            <a:endParaRPr sz="1200">
              <a:latin typeface="Courier New"/>
              <a:cs typeface="Courier New"/>
            </a:endParaRPr>
          </a:p>
          <a:p>
            <a:pPr marL="38100">
              <a:lnSpc>
                <a:spcPts val="1355"/>
              </a:lnSpc>
              <a:spcBef>
                <a:spcPts val="560"/>
              </a:spcBef>
            </a:pPr>
            <a:r>
              <a:rPr sz="1200" spc="-50" dirty="0">
                <a:latin typeface="Courier New"/>
                <a:cs typeface="Courier New"/>
              </a:rPr>
              <a:t>8</a:t>
            </a:r>
            <a:endParaRPr sz="1200">
              <a:latin typeface="Courier New"/>
              <a:cs typeface="Courier New"/>
            </a:endParaRPr>
          </a:p>
          <a:p>
            <a:pPr marL="38100">
              <a:lnSpc>
                <a:spcPts val="2075"/>
              </a:lnSpc>
            </a:pPr>
            <a:r>
              <a:rPr baseline="-6944" dirty="0">
                <a:latin typeface="Courier New"/>
                <a:cs typeface="Courier New"/>
              </a:rPr>
              <a:t>9</a:t>
            </a:r>
            <a:r>
              <a:rPr spc="-15" baseline="-6944" dirty="0">
                <a:latin typeface="Courier New"/>
                <a:cs typeface="Courier New"/>
              </a:rPr>
              <a:t> </a:t>
            </a:r>
            <a:r>
              <a:rPr spc="-50" dirty="0">
                <a:latin typeface="Courier New"/>
                <a:cs typeface="Courier New"/>
              </a:rPr>
              <a:t>}</a:t>
            </a:r>
            <a:endParaRPr>
              <a:latin typeface="Courier New"/>
              <a:cs typeface="Courier New"/>
            </a:endParaRPr>
          </a:p>
        </p:txBody>
      </p:sp>
      <p:grpSp>
        <p:nvGrpSpPr>
          <p:cNvPr id="14" name="object 14"/>
          <p:cNvGrpSpPr/>
          <p:nvPr/>
        </p:nvGrpSpPr>
        <p:grpSpPr>
          <a:xfrm>
            <a:off x="4326344" y="1984822"/>
            <a:ext cx="1076325" cy="1101090"/>
            <a:chOff x="2802343" y="1984822"/>
            <a:chExt cx="1076325" cy="1101090"/>
          </a:xfrm>
        </p:grpSpPr>
        <p:sp>
          <p:nvSpPr>
            <p:cNvPr id="15" name="object 15"/>
            <p:cNvSpPr/>
            <p:nvPr/>
          </p:nvSpPr>
          <p:spPr>
            <a:xfrm>
              <a:off x="2875335" y="2246624"/>
              <a:ext cx="805815" cy="491490"/>
            </a:xfrm>
            <a:custGeom>
              <a:avLst/>
              <a:gdLst/>
              <a:ahLst/>
              <a:cxnLst/>
              <a:rect l="l" t="t" r="r" b="b"/>
              <a:pathLst>
                <a:path w="805814" h="491489">
                  <a:moveTo>
                    <a:pt x="0" y="491435"/>
                  </a:moveTo>
                  <a:lnTo>
                    <a:pt x="794699" y="6614"/>
                  </a:lnTo>
                  <a:lnTo>
                    <a:pt x="805541" y="0"/>
                  </a:lnTo>
                </a:path>
              </a:pathLst>
            </a:custGeom>
            <a:ln w="25400">
              <a:solidFill>
                <a:srgbClr val="0365C0"/>
              </a:solidFill>
            </a:ln>
          </p:spPr>
          <p:txBody>
            <a:bodyPr wrap="square" lIns="0" tIns="0" rIns="0" bIns="0" rtlCol="0"/>
            <a:lstStyle/>
            <a:p>
              <a:endParaRPr/>
            </a:p>
          </p:txBody>
        </p:sp>
        <p:sp>
          <p:nvSpPr>
            <p:cNvPr id="16" name="object 16"/>
            <p:cNvSpPr/>
            <p:nvPr/>
          </p:nvSpPr>
          <p:spPr>
            <a:xfrm>
              <a:off x="3638287" y="2189742"/>
              <a:ext cx="135890" cy="115570"/>
            </a:xfrm>
            <a:custGeom>
              <a:avLst/>
              <a:gdLst/>
              <a:ahLst/>
              <a:cxnLst/>
              <a:rect l="l" t="t" r="r" b="b"/>
              <a:pathLst>
                <a:path w="135889" h="115569">
                  <a:moveTo>
                    <a:pt x="135829" y="0"/>
                  </a:moveTo>
                  <a:lnTo>
                    <a:pt x="0" y="11456"/>
                  </a:lnTo>
                  <a:lnTo>
                    <a:pt x="63496" y="115536"/>
                  </a:lnTo>
                  <a:lnTo>
                    <a:pt x="135829" y="0"/>
                  </a:lnTo>
                  <a:close/>
                </a:path>
              </a:pathLst>
            </a:custGeom>
            <a:solidFill>
              <a:srgbClr val="0365C0"/>
            </a:solidFill>
          </p:spPr>
          <p:txBody>
            <a:bodyPr wrap="square" lIns="0" tIns="0" rIns="0" bIns="0" rtlCol="0"/>
            <a:lstStyle/>
            <a:p>
              <a:endParaRPr/>
            </a:p>
          </p:txBody>
        </p:sp>
        <p:sp>
          <p:nvSpPr>
            <p:cNvPr id="17" name="object 17"/>
            <p:cNvSpPr/>
            <p:nvPr/>
          </p:nvSpPr>
          <p:spPr>
            <a:xfrm>
              <a:off x="2936119" y="2593287"/>
              <a:ext cx="796925" cy="302895"/>
            </a:xfrm>
            <a:custGeom>
              <a:avLst/>
              <a:gdLst/>
              <a:ahLst/>
              <a:cxnLst/>
              <a:rect l="l" t="t" r="r" b="b"/>
              <a:pathLst>
                <a:path w="796925" h="302894">
                  <a:moveTo>
                    <a:pt x="796387" y="0"/>
                  </a:moveTo>
                  <a:lnTo>
                    <a:pt x="11871" y="298247"/>
                  </a:lnTo>
                  <a:lnTo>
                    <a:pt x="0" y="302760"/>
                  </a:lnTo>
                </a:path>
              </a:pathLst>
            </a:custGeom>
            <a:ln w="25399">
              <a:solidFill>
                <a:srgbClr val="0365C0"/>
              </a:solidFill>
            </a:ln>
          </p:spPr>
          <p:txBody>
            <a:bodyPr wrap="square" lIns="0" tIns="0" rIns="0" bIns="0" rtlCol="0"/>
            <a:lstStyle/>
            <a:p>
              <a:endParaRPr/>
            </a:p>
          </p:txBody>
        </p:sp>
        <p:sp>
          <p:nvSpPr>
            <p:cNvPr id="18" name="object 18"/>
            <p:cNvSpPr/>
            <p:nvPr/>
          </p:nvSpPr>
          <p:spPr>
            <a:xfrm>
              <a:off x="2834027" y="2834554"/>
              <a:ext cx="135890" cy="114300"/>
            </a:xfrm>
            <a:custGeom>
              <a:avLst/>
              <a:gdLst/>
              <a:ahLst/>
              <a:cxnLst/>
              <a:rect l="l" t="t" r="r" b="b"/>
              <a:pathLst>
                <a:path w="135889" h="114300">
                  <a:moveTo>
                    <a:pt x="92299" y="0"/>
                  </a:moveTo>
                  <a:lnTo>
                    <a:pt x="0" y="100305"/>
                  </a:lnTo>
                  <a:lnTo>
                    <a:pt x="135624" y="113962"/>
                  </a:lnTo>
                  <a:lnTo>
                    <a:pt x="92299" y="0"/>
                  </a:lnTo>
                  <a:close/>
                </a:path>
              </a:pathLst>
            </a:custGeom>
            <a:solidFill>
              <a:srgbClr val="0365C0"/>
            </a:solidFill>
          </p:spPr>
          <p:txBody>
            <a:bodyPr wrap="square" lIns="0" tIns="0" rIns="0" bIns="0" rtlCol="0"/>
            <a:lstStyle/>
            <a:p>
              <a:endParaRPr/>
            </a:p>
          </p:txBody>
        </p:sp>
        <p:sp>
          <p:nvSpPr>
            <p:cNvPr id="19" name="object 19"/>
            <p:cNvSpPr/>
            <p:nvPr/>
          </p:nvSpPr>
          <p:spPr>
            <a:xfrm>
              <a:off x="2863303" y="1984822"/>
              <a:ext cx="0" cy="537210"/>
            </a:xfrm>
            <a:custGeom>
              <a:avLst/>
              <a:gdLst/>
              <a:ahLst/>
              <a:cxnLst/>
              <a:rect l="l" t="t" r="r" b="b"/>
              <a:pathLst>
                <a:path h="537210">
                  <a:moveTo>
                    <a:pt x="0" y="0"/>
                  </a:moveTo>
                  <a:lnTo>
                    <a:pt x="0" y="524411"/>
                  </a:lnTo>
                  <a:lnTo>
                    <a:pt x="0" y="537111"/>
                  </a:lnTo>
                </a:path>
              </a:pathLst>
            </a:custGeom>
            <a:ln w="25400">
              <a:solidFill>
                <a:srgbClr val="0365C0"/>
              </a:solidFill>
            </a:ln>
          </p:spPr>
          <p:txBody>
            <a:bodyPr wrap="square" lIns="0" tIns="0" rIns="0" bIns="0" rtlCol="0"/>
            <a:lstStyle/>
            <a:p>
              <a:endParaRPr/>
            </a:p>
          </p:txBody>
        </p:sp>
        <p:sp>
          <p:nvSpPr>
            <p:cNvPr id="20" name="object 20"/>
            <p:cNvSpPr/>
            <p:nvPr/>
          </p:nvSpPr>
          <p:spPr>
            <a:xfrm>
              <a:off x="2802343" y="2509232"/>
              <a:ext cx="121920" cy="121920"/>
            </a:xfrm>
            <a:custGeom>
              <a:avLst/>
              <a:gdLst/>
              <a:ahLst/>
              <a:cxnLst/>
              <a:rect l="l" t="t" r="r" b="b"/>
              <a:pathLst>
                <a:path w="121919" h="121919">
                  <a:moveTo>
                    <a:pt x="121919" y="0"/>
                  </a:moveTo>
                  <a:lnTo>
                    <a:pt x="0" y="0"/>
                  </a:lnTo>
                  <a:lnTo>
                    <a:pt x="60959" y="121919"/>
                  </a:lnTo>
                  <a:lnTo>
                    <a:pt x="121919" y="0"/>
                  </a:lnTo>
                  <a:close/>
                </a:path>
              </a:pathLst>
            </a:custGeom>
            <a:solidFill>
              <a:srgbClr val="0365C0"/>
            </a:solidFill>
          </p:spPr>
          <p:txBody>
            <a:bodyPr wrap="square" lIns="0" tIns="0" rIns="0" bIns="0" rtlCol="0"/>
            <a:lstStyle/>
            <a:p>
              <a:endParaRPr/>
            </a:p>
          </p:txBody>
        </p:sp>
        <p:sp>
          <p:nvSpPr>
            <p:cNvPr id="21" name="object 21"/>
            <p:cNvSpPr/>
            <p:nvPr/>
          </p:nvSpPr>
          <p:spPr>
            <a:xfrm>
              <a:off x="3735739" y="2335847"/>
              <a:ext cx="1270" cy="71120"/>
            </a:xfrm>
            <a:custGeom>
              <a:avLst/>
              <a:gdLst/>
              <a:ahLst/>
              <a:cxnLst/>
              <a:rect l="l" t="t" r="r" b="b"/>
              <a:pathLst>
                <a:path w="1270" h="71119">
                  <a:moveTo>
                    <a:pt x="0" y="0"/>
                  </a:moveTo>
                  <a:lnTo>
                    <a:pt x="697" y="57982"/>
                  </a:lnTo>
                  <a:lnTo>
                    <a:pt x="849" y="70681"/>
                  </a:lnTo>
                </a:path>
              </a:pathLst>
            </a:custGeom>
            <a:ln w="25399">
              <a:solidFill>
                <a:srgbClr val="0365C0"/>
              </a:solidFill>
            </a:ln>
          </p:spPr>
          <p:txBody>
            <a:bodyPr wrap="square" lIns="0" tIns="0" rIns="0" bIns="0" rtlCol="0"/>
            <a:lstStyle/>
            <a:p>
              <a:endParaRPr/>
            </a:p>
          </p:txBody>
        </p:sp>
        <p:sp>
          <p:nvSpPr>
            <p:cNvPr id="22" name="object 22"/>
            <p:cNvSpPr/>
            <p:nvPr/>
          </p:nvSpPr>
          <p:spPr>
            <a:xfrm>
              <a:off x="3675480" y="2393096"/>
              <a:ext cx="121920" cy="123189"/>
            </a:xfrm>
            <a:custGeom>
              <a:avLst/>
              <a:gdLst/>
              <a:ahLst/>
              <a:cxnLst/>
              <a:rect l="l" t="t" r="r" b="b"/>
              <a:pathLst>
                <a:path w="121920" h="123189">
                  <a:moveTo>
                    <a:pt x="121911" y="0"/>
                  </a:moveTo>
                  <a:lnTo>
                    <a:pt x="0" y="1465"/>
                  </a:lnTo>
                  <a:lnTo>
                    <a:pt x="62421" y="122643"/>
                  </a:lnTo>
                  <a:lnTo>
                    <a:pt x="121911" y="0"/>
                  </a:lnTo>
                  <a:close/>
                </a:path>
              </a:pathLst>
            </a:custGeom>
            <a:solidFill>
              <a:srgbClr val="0365C0"/>
            </a:solidFill>
          </p:spPr>
          <p:txBody>
            <a:bodyPr wrap="square" lIns="0" tIns="0" rIns="0" bIns="0" rtlCol="0"/>
            <a:lstStyle/>
            <a:p>
              <a:endParaRPr/>
            </a:p>
          </p:txBody>
        </p:sp>
        <p:sp>
          <p:nvSpPr>
            <p:cNvPr id="23" name="object 23"/>
            <p:cNvSpPr/>
            <p:nvPr/>
          </p:nvSpPr>
          <p:spPr>
            <a:xfrm>
              <a:off x="2875335" y="2791204"/>
              <a:ext cx="898525" cy="281940"/>
            </a:xfrm>
            <a:custGeom>
              <a:avLst/>
              <a:gdLst/>
              <a:ahLst/>
              <a:cxnLst/>
              <a:rect l="l" t="t" r="r" b="b"/>
              <a:pathLst>
                <a:path w="898525" h="281939">
                  <a:moveTo>
                    <a:pt x="0" y="281546"/>
                  </a:moveTo>
                  <a:lnTo>
                    <a:pt x="886391" y="3797"/>
                  </a:lnTo>
                  <a:lnTo>
                    <a:pt x="898510" y="0"/>
                  </a:lnTo>
                </a:path>
              </a:pathLst>
            </a:custGeom>
            <a:ln w="25400">
              <a:solidFill>
                <a:srgbClr val="0365C0"/>
              </a:solidFill>
            </a:ln>
          </p:spPr>
          <p:txBody>
            <a:bodyPr wrap="square" lIns="0" tIns="0" rIns="0" bIns="0" rtlCol="0"/>
            <a:lstStyle/>
            <a:p>
              <a:endParaRPr/>
            </a:p>
          </p:txBody>
        </p:sp>
        <p:sp>
          <p:nvSpPr>
            <p:cNvPr id="24" name="object 24"/>
            <p:cNvSpPr/>
            <p:nvPr/>
          </p:nvSpPr>
          <p:spPr>
            <a:xfrm>
              <a:off x="3743498" y="2736830"/>
              <a:ext cx="134620" cy="116839"/>
            </a:xfrm>
            <a:custGeom>
              <a:avLst/>
              <a:gdLst/>
              <a:ahLst/>
              <a:cxnLst/>
              <a:rect l="l" t="t" r="r" b="b"/>
              <a:pathLst>
                <a:path w="134620" h="116839">
                  <a:moveTo>
                    <a:pt x="0" y="0"/>
                  </a:moveTo>
                  <a:lnTo>
                    <a:pt x="36455" y="116342"/>
                  </a:lnTo>
                  <a:lnTo>
                    <a:pt x="134569" y="21714"/>
                  </a:lnTo>
                  <a:lnTo>
                    <a:pt x="0" y="0"/>
                  </a:lnTo>
                  <a:close/>
                </a:path>
              </a:pathLst>
            </a:custGeom>
            <a:solidFill>
              <a:srgbClr val="0365C0"/>
            </a:solidFill>
          </p:spPr>
          <p:txBody>
            <a:bodyPr wrap="square" lIns="0" tIns="0" rIns="0" bIns="0" rtlCol="0"/>
            <a:lstStyle/>
            <a:p>
              <a:endParaRPr/>
            </a:p>
          </p:txBody>
        </p:sp>
      </p:grpSp>
      <p:sp>
        <p:nvSpPr>
          <p:cNvPr id="25" name="object 25"/>
          <p:cNvSpPr txBox="1">
            <a:spLocks noGrp="1"/>
          </p:cNvSpPr>
          <p:nvPr>
            <p:ph type="ftr" sz="quarter" idx="5"/>
          </p:nvPr>
        </p:nvSpPr>
        <p:spPr>
          <a:xfrm>
            <a:off x="3869887" y="6432331"/>
            <a:ext cx="2799715" cy="224154"/>
          </a:xfrm>
          <a:prstGeom prst="rect">
            <a:avLst/>
          </a:prstGeom>
        </p:spPr>
        <p:txBody>
          <a:bodyPr vert="horz" wrap="square" lIns="0" tIns="0" rIns="0" bIns="0" rtlCol="0">
            <a:spAutoFit/>
          </a:bodyPr>
          <a:lstStyle>
            <a:defPPr>
              <a:defRPr kern="0"/>
            </a:defPPr>
            <a:lvl1pPr>
              <a:defRPr sz="1400" b="0" i="0">
                <a:solidFill>
                  <a:schemeClr val="tx1"/>
                </a:solidFill>
                <a:latin typeface="Arial MT"/>
                <a:cs typeface="Arial MT"/>
              </a:defRPr>
            </a:lvl1pPr>
          </a:lstStyle>
          <a:p>
            <a:pPr marL="12700">
              <a:lnSpc>
                <a:spcPts val="1645"/>
              </a:lnSpc>
            </a:pPr>
            <a:r>
              <a:rPr lang="en-GB"/>
              <a:t>Operating</a:t>
            </a:r>
            <a:r>
              <a:rPr lang="en-GB" spc="-15"/>
              <a:t> </a:t>
            </a:r>
            <a:r>
              <a:rPr lang="en-GB"/>
              <a:t>Systems</a:t>
            </a:r>
            <a:r>
              <a:rPr lang="en-GB" spc="-10"/>
              <a:t> </a:t>
            </a:r>
            <a:r>
              <a:rPr lang="en-GB"/>
              <a:t>–</a:t>
            </a:r>
            <a:r>
              <a:rPr lang="en-GB" spc="-15"/>
              <a:t> </a:t>
            </a:r>
            <a:r>
              <a:rPr lang="en-GB"/>
              <a:t>Solution</a:t>
            </a:r>
            <a:r>
              <a:rPr lang="en-GB" spc="-40"/>
              <a:t> </a:t>
            </a:r>
            <a:r>
              <a:rPr lang="en-GB"/>
              <a:t>TE</a:t>
            </a:r>
            <a:r>
              <a:rPr lang="en-GB" spc="-15"/>
              <a:t> </a:t>
            </a:r>
            <a:r>
              <a:rPr lang="en-GB" spc="-50"/>
              <a:t>2</a:t>
            </a:r>
            <a:endParaRPr spc="-50" dirty="0"/>
          </a:p>
        </p:txBody>
      </p:sp>
      <p:sp>
        <p:nvSpPr>
          <p:cNvPr id="26" name="object 26"/>
          <p:cNvSpPr txBox="1">
            <a:spLocks noGrp="1"/>
          </p:cNvSpPr>
          <p:nvPr>
            <p:ph type="sldNum" sz="quarter" idx="7"/>
          </p:nvPr>
        </p:nvSpPr>
        <p:spPr>
          <a:xfrm>
            <a:off x="8562509" y="6447929"/>
            <a:ext cx="169935" cy="167640"/>
          </a:xfrm>
          <a:prstGeom prst="rect">
            <a:avLst/>
          </a:prstGeom>
        </p:spPr>
        <p:txBody>
          <a:bodyPr vert="horz" wrap="square" lIns="0" tIns="0" rIns="0" bIns="0" rtlCol="0">
            <a:spAutoFit/>
          </a:bodyPr>
          <a:lstStyle>
            <a:defPPr>
              <a:defRPr kern="0"/>
            </a:defPPr>
            <a:lvl1pPr>
              <a:defRPr sz="1000" b="0" i="0">
                <a:solidFill>
                  <a:schemeClr val="tx1"/>
                </a:solidFill>
                <a:latin typeface="Arial MT"/>
                <a:cs typeface="Arial MT"/>
              </a:defRPr>
            </a:lvl1pPr>
          </a:lstStyle>
          <a:p>
            <a:pPr marL="47625">
              <a:spcBef>
                <a:spcPts val="5"/>
              </a:spcBef>
            </a:pPr>
            <a:fld id="{81D60167-4931-47E6-BA6A-407CBD079E47}" type="slidenum">
              <a:rPr lang="en-SE" spc="-50" smtClean="0"/>
              <a:pPr marL="47625">
                <a:spcBef>
                  <a:spcPts val="5"/>
                </a:spcBef>
              </a:pPr>
              <a:t>60</a:t>
            </a:fld>
            <a:endParaRPr spc="-50" dirty="0"/>
          </a:p>
        </p:txBody>
      </p:sp>
      <p:sp>
        <p:nvSpPr>
          <p:cNvPr id="29" name="object 2">
            <a:extLst>
              <a:ext uri="{FF2B5EF4-FFF2-40B4-BE49-F238E27FC236}">
                <a16:creationId xmlns:a16="http://schemas.microsoft.com/office/drawing/2014/main" id="{2AB0BA35-9132-9A7A-B521-AB0B2209B691}"/>
              </a:ext>
            </a:extLst>
          </p:cNvPr>
          <p:cNvSpPr txBox="1">
            <a:spLocks noGrp="1"/>
          </p:cNvSpPr>
          <p:nvPr>
            <p:ph type="title"/>
          </p:nvPr>
        </p:nvSpPr>
        <p:spPr>
          <a:xfrm>
            <a:off x="1320800" y="166203"/>
            <a:ext cx="9575800" cy="505267"/>
          </a:xfrm>
          <a:prstGeom prst="rect">
            <a:avLst/>
          </a:prstGeom>
        </p:spPr>
        <p:txBody>
          <a:bodyPr vert="horz" wrap="square" lIns="0" tIns="12700" rIns="0" bIns="0" numCol="1" rtlCol="0" anchor="ctr" anchorCtr="0" compatLnSpc="1">
            <a:prstTxWarp prst="textNoShape">
              <a:avLst/>
            </a:prstTxWarp>
            <a:spAutoFit/>
          </a:bodyPr>
          <a:lstStyle/>
          <a:p>
            <a:pPr marL="12700">
              <a:lnSpc>
                <a:spcPct val="100000"/>
              </a:lnSpc>
              <a:spcBef>
                <a:spcPts val="100"/>
              </a:spcBef>
            </a:pPr>
            <a:r>
              <a:rPr lang="en-US" altLang="zh-CN" dirty="0"/>
              <a:t>Quiz:</a:t>
            </a:r>
            <a:r>
              <a:rPr spc="-15" dirty="0"/>
              <a:t> </a:t>
            </a:r>
            <a:r>
              <a:rPr lang="en-GB" spc="-15" dirty="0"/>
              <a:t>Deadlocks</a:t>
            </a:r>
            <a:endParaRPr spc="-10" dirty="0"/>
          </a:p>
        </p:txBody>
      </p:sp>
    </p:spTree>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1322659" y="4012988"/>
            <a:ext cx="10132872" cy="2705228"/>
          </a:xfrm>
          <a:prstGeom prst="rect">
            <a:avLst/>
          </a:prstGeom>
        </p:spPr>
        <p:txBody>
          <a:bodyPr vert="horz" wrap="square" lIns="0" tIns="80645" rIns="0" bIns="0" rtlCol="0">
            <a:spAutoFit/>
          </a:bodyPr>
          <a:lstStyle/>
          <a:p>
            <a:pPr marL="12700">
              <a:spcBef>
                <a:spcPts val="635"/>
              </a:spcBef>
            </a:pPr>
            <a:r>
              <a:rPr lang="en-GB" sz="2150" b="0" dirty="0">
                <a:latin typeface="Gill Sans" panose="020B0502020104020203"/>
                <a:cs typeface="Arial MT"/>
              </a:rPr>
              <a:t>Q</a:t>
            </a:r>
            <a:r>
              <a:rPr sz="2150" b="0" dirty="0">
                <a:latin typeface="Gill Sans" panose="020B0502020104020203"/>
                <a:cs typeface="Arial MT"/>
              </a:rPr>
              <a:t>.</a:t>
            </a:r>
            <a:r>
              <a:rPr sz="2150" b="0" spc="40" dirty="0">
                <a:latin typeface="Gill Sans" panose="020B0502020104020203"/>
                <a:cs typeface="Arial MT"/>
              </a:rPr>
              <a:t> </a:t>
            </a:r>
            <a:r>
              <a:rPr sz="2150" b="0" dirty="0">
                <a:latin typeface="Gill Sans" panose="020B0502020104020203"/>
                <a:cs typeface="Arial MT"/>
              </a:rPr>
              <a:t>Executing</a:t>
            </a:r>
            <a:r>
              <a:rPr sz="2150" b="0" spc="55" dirty="0">
                <a:latin typeface="Gill Sans" panose="020B0502020104020203"/>
                <a:cs typeface="Arial MT"/>
              </a:rPr>
              <a:t> </a:t>
            </a:r>
            <a:r>
              <a:rPr sz="2150" b="0" dirty="0">
                <a:latin typeface="Gill Sans" panose="020B0502020104020203"/>
                <a:cs typeface="Arial MT"/>
              </a:rPr>
              <a:t>the</a:t>
            </a:r>
            <a:r>
              <a:rPr sz="2150" b="0" spc="50" dirty="0">
                <a:latin typeface="Gill Sans" panose="020B0502020104020203"/>
                <a:cs typeface="Arial MT"/>
              </a:rPr>
              <a:t> </a:t>
            </a:r>
            <a:r>
              <a:rPr sz="2150" b="0" dirty="0">
                <a:latin typeface="Gill Sans" panose="020B0502020104020203"/>
                <a:cs typeface="Arial MT"/>
              </a:rPr>
              <a:t>threads</a:t>
            </a:r>
            <a:r>
              <a:rPr sz="2150" b="0" spc="50" dirty="0">
                <a:latin typeface="Gill Sans" panose="020B0502020104020203"/>
                <a:cs typeface="Arial MT"/>
              </a:rPr>
              <a:t> </a:t>
            </a:r>
            <a:r>
              <a:rPr sz="2150" b="0" dirty="0">
                <a:latin typeface="Gill Sans" panose="020B0502020104020203"/>
                <a:cs typeface="Arial MT"/>
              </a:rPr>
              <a:t>in</a:t>
            </a:r>
            <a:r>
              <a:rPr sz="2150" b="0" spc="55" dirty="0">
                <a:latin typeface="Gill Sans" panose="020B0502020104020203"/>
                <a:cs typeface="Arial MT"/>
              </a:rPr>
              <a:t> </a:t>
            </a:r>
            <a:r>
              <a:rPr sz="2150" b="0" dirty="0">
                <a:latin typeface="Gill Sans" panose="020B0502020104020203"/>
                <a:cs typeface="Arial MT"/>
              </a:rPr>
              <a:t>parallel</a:t>
            </a:r>
            <a:r>
              <a:rPr sz="2150" b="0" spc="50" dirty="0">
                <a:latin typeface="Gill Sans" panose="020B0502020104020203"/>
                <a:cs typeface="Arial MT"/>
              </a:rPr>
              <a:t> </a:t>
            </a:r>
            <a:r>
              <a:rPr sz="2150" b="0" dirty="0">
                <a:latin typeface="Gill Sans" panose="020B0502020104020203"/>
                <a:cs typeface="Arial MT"/>
              </a:rPr>
              <a:t>could</a:t>
            </a:r>
            <a:r>
              <a:rPr sz="2150" b="0" spc="50" dirty="0">
                <a:latin typeface="Gill Sans" panose="020B0502020104020203"/>
                <a:cs typeface="Arial MT"/>
              </a:rPr>
              <a:t> </a:t>
            </a:r>
            <a:r>
              <a:rPr sz="2150" b="0" dirty="0">
                <a:latin typeface="Gill Sans" panose="020B0502020104020203"/>
                <a:cs typeface="Arial MT"/>
              </a:rPr>
              <a:t>result</a:t>
            </a:r>
            <a:r>
              <a:rPr sz="2150" b="0" spc="55" dirty="0">
                <a:latin typeface="Gill Sans" panose="020B0502020104020203"/>
                <a:cs typeface="Arial MT"/>
              </a:rPr>
              <a:t> </a:t>
            </a:r>
            <a:r>
              <a:rPr sz="2150" b="0" dirty="0">
                <a:latin typeface="Gill Sans" panose="020B0502020104020203"/>
                <a:cs typeface="Arial MT"/>
              </a:rPr>
              <a:t>in</a:t>
            </a:r>
            <a:r>
              <a:rPr sz="2150" b="0" spc="50" dirty="0">
                <a:latin typeface="Gill Sans" panose="020B0502020104020203"/>
                <a:cs typeface="Arial MT"/>
              </a:rPr>
              <a:t> </a:t>
            </a:r>
            <a:r>
              <a:rPr sz="2150" b="0" dirty="0">
                <a:latin typeface="Gill Sans" panose="020B0502020104020203"/>
                <a:cs typeface="Arial MT"/>
              </a:rPr>
              <a:t>a</a:t>
            </a:r>
            <a:r>
              <a:rPr sz="2150" b="0" spc="50" dirty="0">
                <a:latin typeface="Gill Sans" panose="020B0502020104020203"/>
                <a:cs typeface="Arial MT"/>
              </a:rPr>
              <a:t> </a:t>
            </a:r>
            <a:r>
              <a:rPr sz="2150" b="0" dirty="0">
                <a:latin typeface="Gill Sans" panose="020B0502020104020203"/>
                <a:cs typeface="Arial MT"/>
              </a:rPr>
              <a:t>deadlock.</a:t>
            </a:r>
            <a:r>
              <a:rPr sz="2150" b="0" spc="55" dirty="0">
                <a:latin typeface="Gill Sans" panose="020B0502020104020203"/>
                <a:cs typeface="Arial MT"/>
              </a:rPr>
              <a:t> </a:t>
            </a:r>
            <a:r>
              <a:rPr sz="2150" b="0" spc="-20" dirty="0">
                <a:latin typeface="Gill Sans" panose="020B0502020104020203"/>
                <a:cs typeface="Arial MT"/>
              </a:rPr>
              <a:t>Why?</a:t>
            </a:r>
            <a:endParaRPr sz="2150" b="0" dirty="0">
              <a:latin typeface="Gill Sans" panose="020B0502020104020203"/>
              <a:cs typeface="Arial MT"/>
            </a:endParaRPr>
          </a:p>
          <a:p>
            <a:pPr marL="231140" indent="-218440">
              <a:spcBef>
                <a:spcPts val="570"/>
              </a:spcBef>
              <a:buChar char="•"/>
              <a:tabLst>
                <a:tab pos="231140" algn="l"/>
              </a:tabLst>
            </a:pPr>
            <a:r>
              <a:rPr sz="3225" b="0" baseline="1291" dirty="0">
                <a:solidFill>
                  <a:srgbClr val="0365C0"/>
                </a:solidFill>
                <a:latin typeface="Gill Sans" panose="020B0502020104020203"/>
                <a:cs typeface="Arial MT"/>
              </a:rPr>
              <a:t>t2</a:t>
            </a:r>
            <a:r>
              <a:rPr sz="3225" b="0" spc="60" baseline="1291" dirty="0">
                <a:solidFill>
                  <a:srgbClr val="0365C0"/>
                </a:solidFill>
                <a:latin typeface="Gill Sans" panose="020B0502020104020203"/>
                <a:cs typeface="Arial MT"/>
              </a:rPr>
              <a:t> </a:t>
            </a:r>
            <a:r>
              <a:rPr sz="3225" b="0" baseline="1291" dirty="0">
                <a:solidFill>
                  <a:srgbClr val="0365C0"/>
                </a:solidFill>
                <a:latin typeface="Gill Sans" panose="020B0502020104020203"/>
                <a:cs typeface="Arial MT"/>
              </a:rPr>
              <a:t>runs</a:t>
            </a:r>
            <a:r>
              <a:rPr sz="3225" b="0" spc="60" baseline="1291" dirty="0">
                <a:solidFill>
                  <a:srgbClr val="0365C0"/>
                </a:solidFill>
                <a:latin typeface="Gill Sans" panose="020B0502020104020203"/>
                <a:cs typeface="Arial MT"/>
              </a:rPr>
              <a:t> </a:t>
            </a:r>
            <a:r>
              <a:rPr sz="3225" b="0" baseline="1291" dirty="0">
                <a:solidFill>
                  <a:srgbClr val="0365C0"/>
                </a:solidFill>
                <a:latin typeface="Gill Sans" panose="020B0502020104020203"/>
                <a:cs typeface="Arial MT"/>
              </a:rPr>
              <a:t>first</a:t>
            </a:r>
            <a:r>
              <a:rPr sz="3225" b="0" spc="60" baseline="1291" dirty="0">
                <a:solidFill>
                  <a:srgbClr val="0365C0"/>
                </a:solidFill>
                <a:latin typeface="Gill Sans" panose="020B0502020104020203"/>
                <a:cs typeface="Arial MT"/>
              </a:rPr>
              <a:t> </a:t>
            </a:r>
            <a:r>
              <a:rPr sz="3225" b="0" baseline="1291" dirty="0">
                <a:solidFill>
                  <a:srgbClr val="0365C0"/>
                </a:solidFill>
                <a:latin typeface="Gill Sans" panose="020B0502020104020203"/>
                <a:cs typeface="Arial MT"/>
              </a:rPr>
              <a:t>until</a:t>
            </a:r>
            <a:r>
              <a:rPr sz="3225" b="0" spc="60" baseline="1291" dirty="0">
                <a:solidFill>
                  <a:srgbClr val="0365C0"/>
                </a:solidFill>
                <a:latin typeface="Gill Sans" panose="020B0502020104020203"/>
                <a:cs typeface="Arial MT"/>
              </a:rPr>
              <a:t> </a:t>
            </a:r>
            <a:r>
              <a:rPr sz="3225" b="0" baseline="1291" dirty="0">
                <a:solidFill>
                  <a:srgbClr val="0365C0"/>
                </a:solidFill>
                <a:latin typeface="Gill Sans" panose="020B0502020104020203"/>
                <a:cs typeface="Arial MT"/>
              </a:rPr>
              <a:t>line</a:t>
            </a:r>
            <a:r>
              <a:rPr sz="3225" b="0" spc="60" baseline="1291" dirty="0">
                <a:solidFill>
                  <a:srgbClr val="0365C0"/>
                </a:solidFill>
                <a:latin typeface="Gill Sans" panose="020B0502020104020203"/>
                <a:cs typeface="Arial MT"/>
              </a:rPr>
              <a:t> </a:t>
            </a:r>
            <a:r>
              <a:rPr sz="3225" b="0" baseline="1291" dirty="0">
                <a:solidFill>
                  <a:srgbClr val="0365C0"/>
                </a:solidFill>
                <a:latin typeface="Gill Sans" panose="020B0502020104020203"/>
                <a:cs typeface="Arial MT"/>
              </a:rPr>
              <a:t>2</a:t>
            </a:r>
            <a:r>
              <a:rPr sz="3225" b="0" spc="60" baseline="1291" dirty="0">
                <a:solidFill>
                  <a:srgbClr val="0365C0"/>
                </a:solidFill>
                <a:latin typeface="Gill Sans" panose="020B0502020104020203"/>
                <a:cs typeface="Arial MT"/>
              </a:rPr>
              <a:t> </a:t>
            </a:r>
            <a:r>
              <a:rPr sz="3225" b="0" baseline="1291" dirty="0">
                <a:solidFill>
                  <a:srgbClr val="0365C0"/>
                </a:solidFill>
                <a:latin typeface="Gill Sans" panose="020B0502020104020203"/>
                <a:cs typeface="Arial MT"/>
              </a:rPr>
              <a:t>(so</a:t>
            </a:r>
            <a:r>
              <a:rPr sz="3225" b="0" spc="60" baseline="1291" dirty="0">
                <a:solidFill>
                  <a:srgbClr val="0365C0"/>
                </a:solidFill>
                <a:latin typeface="Gill Sans" panose="020B0502020104020203"/>
                <a:cs typeface="Arial MT"/>
              </a:rPr>
              <a:t> </a:t>
            </a:r>
            <a:r>
              <a:rPr sz="3225" b="0" baseline="1291" dirty="0">
                <a:solidFill>
                  <a:srgbClr val="0365C0"/>
                </a:solidFill>
                <a:latin typeface="Gill Sans" panose="020B0502020104020203"/>
                <a:cs typeface="Arial MT"/>
              </a:rPr>
              <a:t>lock2=0,</a:t>
            </a:r>
            <a:r>
              <a:rPr sz="3225" b="0" spc="60" baseline="1291" dirty="0">
                <a:solidFill>
                  <a:srgbClr val="0365C0"/>
                </a:solidFill>
                <a:latin typeface="Gill Sans" panose="020B0502020104020203"/>
                <a:cs typeface="Arial MT"/>
              </a:rPr>
              <a:t> </a:t>
            </a:r>
            <a:r>
              <a:rPr sz="3225" b="0" baseline="1291" dirty="0">
                <a:solidFill>
                  <a:srgbClr val="0365C0"/>
                </a:solidFill>
                <a:latin typeface="Gill Sans" panose="020B0502020104020203"/>
                <a:cs typeface="Arial MT"/>
              </a:rPr>
              <a:t>lock1=1)</a:t>
            </a:r>
            <a:r>
              <a:rPr lang="en-GB" sz="3225" b="0" spc="60" baseline="1291" dirty="0">
                <a:solidFill>
                  <a:srgbClr val="0365C0"/>
                </a:solidFill>
                <a:latin typeface="Gill Sans" panose="020B0502020104020203"/>
                <a:cs typeface="Arial MT"/>
              </a:rPr>
              <a:t>; </a:t>
            </a:r>
            <a:r>
              <a:rPr sz="3225" b="0" baseline="1291" dirty="0">
                <a:solidFill>
                  <a:srgbClr val="0365C0"/>
                </a:solidFill>
                <a:latin typeface="Gill Sans" panose="020B0502020104020203"/>
                <a:cs typeface="Arial MT"/>
              </a:rPr>
              <a:t>switch</a:t>
            </a:r>
            <a:r>
              <a:rPr sz="3225" b="0" spc="60" baseline="1291" dirty="0">
                <a:solidFill>
                  <a:srgbClr val="0365C0"/>
                </a:solidFill>
                <a:latin typeface="Gill Sans" panose="020B0502020104020203"/>
                <a:cs typeface="Arial MT"/>
              </a:rPr>
              <a:t> </a:t>
            </a:r>
            <a:r>
              <a:rPr sz="3225" b="0" baseline="1291" dirty="0">
                <a:solidFill>
                  <a:srgbClr val="0365C0"/>
                </a:solidFill>
                <a:latin typeface="Gill Sans" panose="020B0502020104020203"/>
                <a:cs typeface="Arial MT"/>
              </a:rPr>
              <a:t>to</a:t>
            </a:r>
            <a:r>
              <a:rPr sz="3225" b="0" spc="52" baseline="1291" dirty="0">
                <a:solidFill>
                  <a:srgbClr val="0365C0"/>
                </a:solidFill>
                <a:latin typeface="Gill Sans" panose="020B0502020104020203"/>
                <a:cs typeface="Arial MT"/>
              </a:rPr>
              <a:t> </a:t>
            </a:r>
            <a:r>
              <a:rPr sz="3225" b="0" spc="-37" baseline="1291" dirty="0">
                <a:solidFill>
                  <a:srgbClr val="0365C0"/>
                </a:solidFill>
                <a:latin typeface="Gill Sans" panose="020B0502020104020203"/>
                <a:cs typeface="Arial MT"/>
              </a:rPr>
              <a:t>t1</a:t>
            </a:r>
            <a:endParaRPr sz="3225" b="0" baseline="1291" dirty="0">
              <a:latin typeface="Gill Sans" panose="020B0502020104020203"/>
              <a:cs typeface="Arial MT"/>
            </a:endParaRPr>
          </a:p>
          <a:p>
            <a:pPr marL="231140" indent="-218440">
              <a:spcBef>
                <a:spcPts val="595"/>
              </a:spcBef>
              <a:buChar char="•"/>
              <a:tabLst>
                <a:tab pos="231140" algn="l"/>
              </a:tabLst>
            </a:pPr>
            <a:r>
              <a:rPr sz="3225" b="0" baseline="1291" dirty="0">
                <a:solidFill>
                  <a:srgbClr val="0365C0"/>
                </a:solidFill>
                <a:latin typeface="Gill Sans" panose="020B0502020104020203"/>
                <a:cs typeface="Arial MT"/>
              </a:rPr>
              <a:t>t1</a:t>
            </a:r>
            <a:r>
              <a:rPr sz="3225" b="0" spc="44" baseline="1291" dirty="0">
                <a:solidFill>
                  <a:srgbClr val="0365C0"/>
                </a:solidFill>
                <a:latin typeface="Gill Sans" panose="020B0502020104020203"/>
                <a:cs typeface="Arial MT"/>
              </a:rPr>
              <a:t> </a:t>
            </a:r>
            <a:r>
              <a:rPr sz="3225" b="0" baseline="1291" dirty="0">
                <a:solidFill>
                  <a:srgbClr val="0365C0"/>
                </a:solidFill>
                <a:latin typeface="Gill Sans" panose="020B0502020104020203"/>
                <a:cs typeface="Arial MT"/>
              </a:rPr>
              <a:t>starts</a:t>
            </a:r>
            <a:r>
              <a:rPr sz="3225" b="0" spc="60" baseline="1291" dirty="0">
                <a:solidFill>
                  <a:srgbClr val="0365C0"/>
                </a:solidFill>
                <a:latin typeface="Gill Sans" panose="020B0502020104020203"/>
                <a:cs typeface="Arial MT"/>
              </a:rPr>
              <a:t> </a:t>
            </a:r>
            <a:r>
              <a:rPr sz="3225" b="0" baseline="1291" dirty="0">
                <a:solidFill>
                  <a:srgbClr val="0365C0"/>
                </a:solidFill>
                <a:latin typeface="Gill Sans" panose="020B0502020104020203"/>
                <a:cs typeface="Arial MT"/>
              </a:rPr>
              <a:t>and</a:t>
            </a:r>
            <a:r>
              <a:rPr sz="3225" b="0" spc="60" baseline="1291" dirty="0">
                <a:solidFill>
                  <a:srgbClr val="0365C0"/>
                </a:solidFill>
                <a:latin typeface="Gill Sans" panose="020B0502020104020203"/>
                <a:cs typeface="Arial MT"/>
              </a:rPr>
              <a:t> </a:t>
            </a:r>
            <a:r>
              <a:rPr sz="3225" b="0" baseline="1291" dirty="0">
                <a:solidFill>
                  <a:srgbClr val="0365C0"/>
                </a:solidFill>
                <a:latin typeface="Gill Sans" panose="020B0502020104020203"/>
                <a:cs typeface="Arial MT"/>
              </a:rPr>
              <a:t>runs</a:t>
            </a:r>
            <a:r>
              <a:rPr sz="3225" b="0" spc="60" baseline="1291" dirty="0">
                <a:solidFill>
                  <a:srgbClr val="0365C0"/>
                </a:solidFill>
                <a:latin typeface="Gill Sans" panose="020B0502020104020203"/>
                <a:cs typeface="Arial MT"/>
              </a:rPr>
              <a:t> </a:t>
            </a:r>
            <a:r>
              <a:rPr sz="3225" b="0" baseline="1291" dirty="0">
                <a:solidFill>
                  <a:srgbClr val="0365C0"/>
                </a:solidFill>
                <a:latin typeface="Gill Sans" panose="020B0502020104020203"/>
                <a:cs typeface="Arial MT"/>
              </a:rPr>
              <a:t>until</a:t>
            </a:r>
            <a:r>
              <a:rPr sz="3225" b="0" spc="60" baseline="1291" dirty="0">
                <a:solidFill>
                  <a:srgbClr val="0365C0"/>
                </a:solidFill>
                <a:latin typeface="Gill Sans" panose="020B0502020104020203"/>
                <a:cs typeface="Arial MT"/>
              </a:rPr>
              <a:t> </a:t>
            </a:r>
            <a:r>
              <a:rPr sz="3225" b="0" baseline="1291" dirty="0">
                <a:solidFill>
                  <a:srgbClr val="0365C0"/>
                </a:solidFill>
                <a:latin typeface="Gill Sans" panose="020B0502020104020203"/>
                <a:cs typeface="Arial MT"/>
              </a:rPr>
              <a:t>line</a:t>
            </a:r>
            <a:r>
              <a:rPr sz="3225" b="0" spc="60" baseline="1291" dirty="0">
                <a:solidFill>
                  <a:srgbClr val="0365C0"/>
                </a:solidFill>
                <a:latin typeface="Gill Sans" panose="020B0502020104020203"/>
                <a:cs typeface="Arial MT"/>
              </a:rPr>
              <a:t> </a:t>
            </a:r>
            <a:r>
              <a:rPr sz="3225" b="0" baseline="1291" dirty="0">
                <a:solidFill>
                  <a:srgbClr val="0365C0"/>
                </a:solidFill>
                <a:latin typeface="Gill Sans" panose="020B0502020104020203"/>
                <a:cs typeface="Arial MT"/>
              </a:rPr>
              <a:t>3</a:t>
            </a:r>
            <a:r>
              <a:rPr sz="3225" b="0" spc="60" baseline="1291" dirty="0">
                <a:solidFill>
                  <a:srgbClr val="0365C0"/>
                </a:solidFill>
                <a:latin typeface="Gill Sans" panose="020B0502020104020203"/>
                <a:cs typeface="Arial MT"/>
              </a:rPr>
              <a:t> </a:t>
            </a:r>
            <a:r>
              <a:rPr sz="3225" b="0" baseline="1291" dirty="0">
                <a:solidFill>
                  <a:srgbClr val="0365C0"/>
                </a:solidFill>
                <a:latin typeface="Gill Sans" panose="020B0502020104020203"/>
                <a:cs typeface="Arial MT"/>
              </a:rPr>
              <a:t>(so</a:t>
            </a:r>
            <a:r>
              <a:rPr sz="3225" b="0" spc="60" baseline="1291" dirty="0">
                <a:solidFill>
                  <a:srgbClr val="0365C0"/>
                </a:solidFill>
                <a:latin typeface="Gill Sans" panose="020B0502020104020203"/>
                <a:cs typeface="Arial MT"/>
              </a:rPr>
              <a:t> </a:t>
            </a:r>
            <a:r>
              <a:rPr sz="3225" b="0" baseline="1291" dirty="0">
                <a:solidFill>
                  <a:srgbClr val="0365C0"/>
                </a:solidFill>
                <a:latin typeface="Gill Sans" panose="020B0502020104020203"/>
                <a:cs typeface="Arial MT"/>
              </a:rPr>
              <a:t>lock1=0,</a:t>
            </a:r>
            <a:r>
              <a:rPr sz="3225" b="0" spc="60" baseline="1291" dirty="0">
                <a:solidFill>
                  <a:srgbClr val="0365C0"/>
                </a:solidFill>
                <a:latin typeface="Gill Sans" panose="020B0502020104020203"/>
                <a:cs typeface="Arial MT"/>
              </a:rPr>
              <a:t> </a:t>
            </a:r>
            <a:r>
              <a:rPr sz="3225" b="0" baseline="1291" dirty="0">
                <a:solidFill>
                  <a:srgbClr val="0365C0"/>
                </a:solidFill>
                <a:latin typeface="Gill Sans" panose="020B0502020104020203"/>
                <a:cs typeface="Arial MT"/>
              </a:rPr>
              <a:t>lock2=0)</a:t>
            </a:r>
            <a:r>
              <a:rPr lang="en-GB" sz="3225" b="0" spc="67" baseline="1291" dirty="0">
                <a:solidFill>
                  <a:srgbClr val="0365C0"/>
                </a:solidFill>
                <a:latin typeface="Gill Sans" panose="020B0502020104020203"/>
                <a:cs typeface="Arial MT"/>
              </a:rPr>
              <a:t>; </a:t>
            </a:r>
            <a:r>
              <a:rPr sz="3225" b="0" baseline="1291" dirty="0">
                <a:solidFill>
                  <a:srgbClr val="0365C0"/>
                </a:solidFill>
                <a:latin typeface="Gill Sans" panose="020B0502020104020203"/>
                <a:cs typeface="Arial MT"/>
              </a:rPr>
              <a:t>back</a:t>
            </a:r>
            <a:r>
              <a:rPr sz="3225" b="0" spc="60" baseline="1291" dirty="0">
                <a:solidFill>
                  <a:srgbClr val="0365C0"/>
                </a:solidFill>
                <a:latin typeface="Gill Sans" panose="020B0502020104020203"/>
                <a:cs typeface="Arial MT"/>
              </a:rPr>
              <a:t> </a:t>
            </a:r>
            <a:r>
              <a:rPr sz="3225" b="0" baseline="1291" dirty="0">
                <a:solidFill>
                  <a:srgbClr val="0365C0"/>
                </a:solidFill>
                <a:latin typeface="Gill Sans" panose="020B0502020104020203"/>
                <a:cs typeface="Arial MT"/>
              </a:rPr>
              <a:t>to</a:t>
            </a:r>
            <a:r>
              <a:rPr sz="3225" b="0" spc="67" baseline="1291" dirty="0">
                <a:solidFill>
                  <a:srgbClr val="0365C0"/>
                </a:solidFill>
                <a:latin typeface="Gill Sans" panose="020B0502020104020203"/>
                <a:cs typeface="Arial MT"/>
              </a:rPr>
              <a:t> </a:t>
            </a:r>
            <a:r>
              <a:rPr sz="3225" b="0" spc="-37" baseline="1291" dirty="0">
                <a:solidFill>
                  <a:srgbClr val="0365C0"/>
                </a:solidFill>
                <a:latin typeface="Gill Sans" panose="020B0502020104020203"/>
                <a:cs typeface="Arial MT"/>
              </a:rPr>
              <a:t>t2</a:t>
            </a:r>
            <a:endParaRPr sz="3225" b="0" baseline="1291" dirty="0">
              <a:latin typeface="Gill Sans" panose="020B0502020104020203"/>
              <a:cs typeface="Arial MT"/>
            </a:endParaRPr>
          </a:p>
          <a:p>
            <a:pPr marL="231140" indent="-218440">
              <a:spcBef>
                <a:spcPts val="600"/>
              </a:spcBef>
              <a:buChar char="•"/>
              <a:tabLst>
                <a:tab pos="231140" algn="l"/>
              </a:tabLst>
            </a:pPr>
            <a:r>
              <a:rPr sz="3225" b="0" baseline="1291" dirty="0">
                <a:solidFill>
                  <a:srgbClr val="0365C0"/>
                </a:solidFill>
                <a:latin typeface="Gill Sans" panose="020B0502020104020203"/>
                <a:cs typeface="Arial MT"/>
              </a:rPr>
              <a:t>t2</a:t>
            </a:r>
            <a:r>
              <a:rPr sz="3225" b="0" spc="52" baseline="1291" dirty="0">
                <a:solidFill>
                  <a:srgbClr val="0365C0"/>
                </a:solidFill>
                <a:latin typeface="Gill Sans" panose="020B0502020104020203"/>
                <a:cs typeface="Arial MT"/>
              </a:rPr>
              <a:t> </a:t>
            </a:r>
            <a:r>
              <a:rPr sz="3225" b="0" baseline="1291" dirty="0">
                <a:solidFill>
                  <a:srgbClr val="0365C0"/>
                </a:solidFill>
                <a:latin typeface="Gill Sans" panose="020B0502020104020203"/>
                <a:cs typeface="Arial MT"/>
              </a:rPr>
              <a:t>waits</a:t>
            </a:r>
            <a:r>
              <a:rPr sz="3225" b="0" spc="52" baseline="1291" dirty="0">
                <a:solidFill>
                  <a:srgbClr val="0365C0"/>
                </a:solidFill>
                <a:latin typeface="Gill Sans" panose="020B0502020104020203"/>
                <a:cs typeface="Arial MT"/>
              </a:rPr>
              <a:t> </a:t>
            </a:r>
            <a:r>
              <a:rPr sz="3225" b="0" baseline="1291" dirty="0">
                <a:solidFill>
                  <a:srgbClr val="0365C0"/>
                </a:solidFill>
                <a:latin typeface="Gill Sans" panose="020B0502020104020203"/>
                <a:cs typeface="Arial MT"/>
              </a:rPr>
              <a:t>for</a:t>
            </a:r>
            <a:r>
              <a:rPr sz="3225" b="0" spc="52" baseline="1291" dirty="0">
                <a:solidFill>
                  <a:srgbClr val="0365C0"/>
                </a:solidFill>
                <a:latin typeface="Gill Sans" panose="020B0502020104020203"/>
                <a:cs typeface="Arial MT"/>
              </a:rPr>
              <a:t> </a:t>
            </a:r>
            <a:r>
              <a:rPr sz="3225" b="0" baseline="1291" dirty="0">
                <a:solidFill>
                  <a:srgbClr val="0365C0"/>
                </a:solidFill>
                <a:latin typeface="Gill Sans" panose="020B0502020104020203"/>
                <a:cs typeface="Arial MT"/>
              </a:rPr>
              <a:t>lock2</a:t>
            </a:r>
            <a:r>
              <a:rPr sz="3225" b="0" spc="52" baseline="1291" dirty="0">
                <a:solidFill>
                  <a:srgbClr val="0365C0"/>
                </a:solidFill>
                <a:latin typeface="Gill Sans" panose="020B0502020104020203"/>
                <a:cs typeface="Arial MT"/>
              </a:rPr>
              <a:t> </a:t>
            </a:r>
            <a:r>
              <a:rPr sz="3225" b="0" baseline="1291" dirty="0">
                <a:solidFill>
                  <a:srgbClr val="0365C0"/>
                </a:solidFill>
                <a:latin typeface="Gill Sans" panose="020B0502020104020203"/>
                <a:cs typeface="Arial MT"/>
              </a:rPr>
              <a:t>in</a:t>
            </a:r>
            <a:r>
              <a:rPr sz="3225" b="0" spc="52" baseline="1291" dirty="0">
                <a:solidFill>
                  <a:srgbClr val="0365C0"/>
                </a:solidFill>
                <a:latin typeface="Gill Sans" panose="020B0502020104020203"/>
                <a:cs typeface="Arial MT"/>
              </a:rPr>
              <a:t> </a:t>
            </a:r>
            <a:r>
              <a:rPr sz="3225" b="0" baseline="1291" dirty="0">
                <a:solidFill>
                  <a:srgbClr val="0365C0"/>
                </a:solidFill>
                <a:latin typeface="Gill Sans" panose="020B0502020104020203"/>
                <a:cs typeface="Arial MT"/>
              </a:rPr>
              <a:t>line</a:t>
            </a:r>
            <a:r>
              <a:rPr sz="3225" b="0" spc="52" baseline="1291" dirty="0">
                <a:solidFill>
                  <a:srgbClr val="0365C0"/>
                </a:solidFill>
                <a:latin typeface="Gill Sans" panose="020B0502020104020203"/>
                <a:cs typeface="Arial MT"/>
              </a:rPr>
              <a:t> </a:t>
            </a:r>
            <a:r>
              <a:rPr sz="3225" b="0" baseline="1291" dirty="0">
                <a:solidFill>
                  <a:srgbClr val="0365C0"/>
                </a:solidFill>
                <a:latin typeface="Gill Sans" panose="020B0502020104020203"/>
                <a:cs typeface="Arial MT"/>
              </a:rPr>
              <a:t>4</a:t>
            </a:r>
            <a:r>
              <a:rPr lang="en-GB" sz="3225" b="0" spc="52" baseline="1291" dirty="0">
                <a:solidFill>
                  <a:srgbClr val="0365C0"/>
                </a:solidFill>
                <a:latin typeface="Gill Sans" panose="020B0502020104020203"/>
                <a:cs typeface="Arial MT"/>
              </a:rPr>
              <a:t>;</a:t>
            </a:r>
            <a:r>
              <a:rPr sz="3225" b="0" spc="240" baseline="1291" dirty="0">
                <a:solidFill>
                  <a:srgbClr val="0365C0"/>
                </a:solidFill>
                <a:latin typeface="Gill Sans" panose="020B0502020104020203"/>
                <a:cs typeface="Cambria"/>
              </a:rPr>
              <a:t> </a:t>
            </a:r>
            <a:r>
              <a:rPr sz="3225" b="0" baseline="1291" dirty="0">
                <a:solidFill>
                  <a:srgbClr val="0365C0"/>
                </a:solidFill>
                <a:latin typeface="Gill Sans" panose="020B0502020104020203"/>
                <a:cs typeface="Arial MT"/>
              </a:rPr>
              <a:t>switch</a:t>
            </a:r>
            <a:r>
              <a:rPr sz="3225" b="0" spc="52" baseline="1291" dirty="0">
                <a:solidFill>
                  <a:srgbClr val="0365C0"/>
                </a:solidFill>
                <a:latin typeface="Gill Sans" panose="020B0502020104020203"/>
                <a:cs typeface="Arial MT"/>
              </a:rPr>
              <a:t> </a:t>
            </a:r>
            <a:r>
              <a:rPr sz="3225" b="0" baseline="1291" dirty="0">
                <a:solidFill>
                  <a:srgbClr val="0365C0"/>
                </a:solidFill>
                <a:latin typeface="Gill Sans" panose="020B0502020104020203"/>
                <a:cs typeface="Arial MT"/>
              </a:rPr>
              <a:t>to</a:t>
            </a:r>
            <a:r>
              <a:rPr sz="3225" b="0" spc="52" baseline="1291" dirty="0">
                <a:solidFill>
                  <a:srgbClr val="0365C0"/>
                </a:solidFill>
                <a:latin typeface="Gill Sans" panose="020B0502020104020203"/>
                <a:cs typeface="Arial MT"/>
              </a:rPr>
              <a:t> </a:t>
            </a:r>
            <a:r>
              <a:rPr sz="3225" b="0" baseline="1291" dirty="0">
                <a:solidFill>
                  <a:srgbClr val="0365C0"/>
                </a:solidFill>
                <a:latin typeface="Gill Sans" panose="020B0502020104020203"/>
                <a:cs typeface="Arial MT"/>
              </a:rPr>
              <a:t>t1,</a:t>
            </a:r>
            <a:r>
              <a:rPr sz="3225" b="0" spc="52" baseline="1291" dirty="0">
                <a:solidFill>
                  <a:srgbClr val="0365C0"/>
                </a:solidFill>
                <a:latin typeface="Gill Sans" panose="020B0502020104020203"/>
                <a:cs typeface="Arial MT"/>
              </a:rPr>
              <a:t> </a:t>
            </a:r>
            <a:r>
              <a:rPr sz="3225" b="0" baseline="1291" dirty="0">
                <a:solidFill>
                  <a:srgbClr val="0365C0"/>
                </a:solidFill>
                <a:latin typeface="Gill Sans" panose="020B0502020104020203"/>
                <a:cs typeface="Arial MT"/>
              </a:rPr>
              <a:t>waits</a:t>
            </a:r>
            <a:r>
              <a:rPr sz="3225" b="0" spc="52" baseline="1291" dirty="0">
                <a:solidFill>
                  <a:srgbClr val="0365C0"/>
                </a:solidFill>
                <a:latin typeface="Gill Sans" panose="020B0502020104020203"/>
                <a:cs typeface="Arial MT"/>
              </a:rPr>
              <a:t> </a:t>
            </a:r>
            <a:r>
              <a:rPr sz="3225" b="0" baseline="1291" dirty="0">
                <a:solidFill>
                  <a:srgbClr val="0365C0"/>
                </a:solidFill>
                <a:latin typeface="Gill Sans" panose="020B0502020104020203"/>
                <a:cs typeface="Arial MT"/>
              </a:rPr>
              <a:t>for</a:t>
            </a:r>
            <a:r>
              <a:rPr sz="3225" b="0" spc="52" baseline="1291" dirty="0">
                <a:solidFill>
                  <a:srgbClr val="0365C0"/>
                </a:solidFill>
                <a:latin typeface="Gill Sans" panose="020B0502020104020203"/>
                <a:cs typeface="Arial MT"/>
              </a:rPr>
              <a:t> </a:t>
            </a:r>
            <a:r>
              <a:rPr sz="3225" b="0" baseline="1291" dirty="0">
                <a:solidFill>
                  <a:srgbClr val="0365C0"/>
                </a:solidFill>
                <a:latin typeface="Gill Sans" panose="020B0502020104020203"/>
                <a:cs typeface="Arial MT"/>
              </a:rPr>
              <a:t>lock1</a:t>
            </a:r>
            <a:r>
              <a:rPr sz="3225" b="0" spc="52" baseline="1291" dirty="0">
                <a:solidFill>
                  <a:srgbClr val="0365C0"/>
                </a:solidFill>
                <a:latin typeface="Gill Sans" panose="020B0502020104020203"/>
                <a:cs typeface="Arial MT"/>
              </a:rPr>
              <a:t> </a:t>
            </a:r>
            <a:r>
              <a:rPr sz="3225" b="0" baseline="1291" dirty="0">
                <a:solidFill>
                  <a:srgbClr val="0365C0"/>
                </a:solidFill>
                <a:latin typeface="Gill Sans" panose="020B0502020104020203"/>
                <a:cs typeface="Arial MT"/>
              </a:rPr>
              <a:t>in</a:t>
            </a:r>
            <a:r>
              <a:rPr sz="3225" b="0" spc="52" baseline="1291" dirty="0">
                <a:solidFill>
                  <a:srgbClr val="0365C0"/>
                </a:solidFill>
                <a:latin typeface="Gill Sans" panose="020B0502020104020203"/>
                <a:cs typeface="Arial MT"/>
              </a:rPr>
              <a:t> </a:t>
            </a:r>
            <a:r>
              <a:rPr sz="3225" b="0" baseline="1291" dirty="0">
                <a:solidFill>
                  <a:srgbClr val="0365C0"/>
                </a:solidFill>
                <a:latin typeface="Gill Sans" panose="020B0502020104020203"/>
                <a:cs typeface="Arial MT"/>
              </a:rPr>
              <a:t>line</a:t>
            </a:r>
            <a:r>
              <a:rPr sz="3225" b="0" spc="52" baseline="1291" dirty="0">
                <a:solidFill>
                  <a:srgbClr val="0365C0"/>
                </a:solidFill>
                <a:latin typeface="Gill Sans" panose="020B0502020104020203"/>
                <a:cs typeface="Arial MT"/>
              </a:rPr>
              <a:t> </a:t>
            </a:r>
            <a:r>
              <a:rPr sz="3225" b="0" spc="-75" baseline="1291" dirty="0">
                <a:solidFill>
                  <a:srgbClr val="0365C0"/>
                </a:solidFill>
                <a:latin typeface="Gill Sans" panose="020B0502020104020203"/>
                <a:cs typeface="Arial MT"/>
              </a:rPr>
              <a:t>5</a:t>
            </a:r>
            <a:endParaRPr lang="en-GB" sz="3225" b="0" spc="-75" baseline="1291" dirty="0">
              <a:solidFill>
                <a:srgbClr val="0365C0"/>
              </a:solidFill>
              <a:latin typeface="Gill Sans" panose="020B0502020104020203"/>
              <a:cs typeface="Arial MT"/>
            </a:endParaRPr>
          </a:p>
          <a:p>
            <a:pPr marL="12700">
              <a:spcBef>
                <a:spcPts val="600"/>
              </a:spcBef>
              <a:tabLst>
                <a:tab pos="231140" algn="l"/>
              </a:tabLst>
            </a:pPr>
            <a:r>
              <a:rPr lang="en-GB" sz="3225" b="0" spc="-75" baseline="1291" dirty="0">
                <a:solidFill>
                  <a:srgbClr val="0365C0"/>
                </a:solidFill>
                <a:latin typeface="Gill Sans" panose="020B0502020104020203"/>
                <a:cs typeface="Arial MT"/>
              </a:rPr>
              <a:t>Note: There are other possible </a:t>
            </a:r>
            <a:r>
              <a:rPr lang="en-GB" sz="3225" b="0" spc="-75" baseline="1291" dirty="0" err="1">
                <a:solidFill>
                  <a:srgbClr val="0365C0"/>
                </a:solidFill>
                <a:latin typeface="Gill Sans" panose="020B0502020104020203"/>
                <a:cs typeface="Arial MT"/>
              </a:rPr>
              <a:t>interleavings</a:t>
            </a:r>
            <a:r>
              <a:rPr lang="en-GB" sz="3225" b="0" spc="-75" baseline="1291" dirty="0">
                <a:solidFill>
                  <a:srgbClr val="0365C0"/>
                </a:solidFill>
                <a:latin typeface="Gill Sans" panose="020B0502020104020203"/>
                <a:cs typeface="Arial MT"/>
              </a:rPr>
              <a:t>, as long as each thread grabs one lock and requests the other. You can remove all other statements and only leave the lock wait() instructions and get into this deadlock.)</a:t>
            </a:r>
          </a:p>
        </p:txBody>
      </p:sp>
      <p:sp>
        <p:nvSpPr>
          <p:cNvPr id="4" name="object 4"/>
          <p:cNvSpPr/>
          <p:nvPr/>
        </p:nvSpPr>
        <p:spPr>
          <a:xfrm>
            <a:off x="3308388" y="1634792"/>
            <a:ext cx="2677795" cy="2390140"/>
          </a:xfrm>
          <a:custGeom>
            <a:avLst/>
            <a:gdLst/>
            <a:ahLst/>
            <a:cxnLst/>
            <a:rect l="l" t="t" r="r" b="b"/>
            <a:pathLst>
              <a:path w="2677795" h="2390140">
                <a:moveTo>
                  <a:pt x="0" y="0"/>
                </a:moveTo>
                <a:lnTo>
                  <a:pt x="2677576" y="0"/>
                </a:lnTo>
                <a:lnTo>
                  <a:pt x="2677576" y="2390140"/>
                </a:lnTo>
                <a:lnTo>
                  <a:pt x="0" y="2390140"/>
                </a:lnTo>
                <a:lnTo>
                  <a:pt x="0" y="0"/>
                </a:lnTo>
                <a:close/>
              </a:path>
            </a:pathLst>
          </a:custGeom>
          <a:ln w="12699">
            <a:solidFill>
              <a:srgbClr val="000000"/>
            </a:solidFill>
          </a:ln>
        </p:spPr>
        <p:txBody>
          <a:bodyPr wrap="square" lIns="0" tIns="0" rIns="0" bIns="0" rtlCol="0"/>
          <a:lstStyle/>
          <a:p>
            <a:endParaRPr/>
          </a:p>
        </p:txBody>
      </p:sp>
      <p:sp>
        <p:nvSpPr>
          <p:cNvPr id="5" name="object 5"/>
          <p:cNvSpPr txBox="1"/>
          <p:nvPr/>
        </p:nvSpPr>
        <p:spPr>
          <a:xfrm>
            <a:off x="3289338" y="1649778"/>
            <a:ext cx="2715895" cy="2331720"/>
          </a:xfrm>
          <a:prstGeom prst="rect">
            <a:avLst/>
          </a:prstGeom>
        </p:spPr>
        <p:txBody>
          <a:bodyPr vert="horz" wrap="square" lIns="0" tIns="12700" rIns="0" bIns="0" rtlCol="0">
            <a:spAutoFit/>
          </a:bodyPr>
          <a:lstStyle/>
          <a:p>
            <a:pPr marL="71120">
              <a:lnSpc>
                <a:spcPts val="2080"/>
              </a:lnSpc>
              <a:spcBef>
                <a:spcPts val="100"/>
              </a:spcBef>
              <a:tabLst>
                <a:tab pos="802640" algn="l"/>
                <a:tab pos="1488440" algn="l"/>
              </a:tabLst>
            </a:pPr>
            <a:r>
              <a:rPr baseline="-6944" dirty="0">
                <a:latin typeface="Courier New"/>
                <a:cs typeface="Courier New"/>
              </a:rPr>
              <a:t>1</a:t>
            </a:r>
            <a:r>
              <a:rPr spc="-15" baseline="-6944" dirty="0">
                <a:latin typeface="Courier New"/>
                <a:cs typeface="Courier New"/>
              </a:rPr>
              <a:t> </a:t>
            </a:r>
            <a:r>
              <a:rPr spc="-25" dirty="0">
                <a:latin typeface="Courier New"/>
                <a:cs typeface="Courier New"/>
              </a:rPr>
              <a:t>int</a:t>
            </a:r>
            <a:r>
              <a:rPr dirty="0">
                <a:latin typeface="Courier New"/>
                <a:cs typeface="Courier New"/>
              </a:rPr>
              <a:t>	</a:t>
            </a:r>
            <a:r>
              <a:rPr spc="-20" dirty="0">
                <a:latin typeface="Courier New"/>
                <a:cs typeface="Courier New"/>
              </a:rPr>
              <a:t>t1()</a:t>
            </a:r>
            <a:r>
              <a:rPr dirty="0">
                <a:latin typeface="Courier New"/>
                <a:cs typeface="Courier New"/>
              </a:rPr>
              <a:t>	</a:t>
            </a:r>
            <a:r>
              <a:rPr spc="-50" dirty="0">
                <a:latin typeface="Courier New"/>
                <a:cs typeface="Courier New"/>
              </a:rPr>
              <a:t>{</a:t>
            </a:r>
            <a:endParaRPr>
              <a:latin typeface="Courier New"/>
              <a:cs typeface="Courier New"/>
            </a:endParaRPr>
          </a:p>
          <a:p>
            <a:pPr marL="71120">
              <a:lnSpc>
                <a:spcPts val="2000"/>
              </a:lnSpc>
              <a:tabLst>
                <a:tab pos="574040" algn="l"/>
                <a:tab pos="848360" algn="l"/>
                <a:tab pos="1122680" algn="l"/>
                <a:tab pos="1397000" algn="l"/>
                <a:tab pos="1671320" algn="l"/>
              </a:tabLst>
            </a:pPr>
            <a:r>
              <a:rPr spc="-75" baseline="-6944" dirty="0">
                <a:latin typeface="Courier New"/>
                <a:cs typeface="Courier New"/>
              </a:rPr>
              <a:t>2</a:t>
            </a:r>
            <a:r>
              <a:rPr baseline="-6944" dirty="0">
                <a:latin typeface="Courier New"/>
                <a:cs typeface="Courier New"/>
              </a:rPr>
              <a:t>	</a:t>
            </a:r>
            <a:r>
              <a:rPr spc="-50" dirty="0">
                <a:latin typeface="Courier New"/>
                <a:cs typeface="Courier New"/>
              </a:rPr>
              <a:t>z</a:t>
            </a:r>
            <a:r>
              <a:rPr dirty="0">
                <a:latin typeface="Courier New"/>
                <a:cs typeface="Courier New"/>
              </a:rPr>
              <a:t>	</a:t>
            </a:r>
            <a:r>
              <a:rPr spc="-50" dirty="0">
                <a:latin typeface="Courier New"/>
                <a:cs typeface="Courier New"/>
              </a:rPr>
              <a:t>=</a:t>
            </a:r>
            <a:r>
              <a:rPr dirty="0">
                <a:latin typeface="Courier New"/>
                <a:cs typeface="Courier New"/>
              </a:rPr>
              <a:t>	</a:t>
            </a:r>
            <a:r>
              <a:rPr spc="-50" dirty="0">
                <a:latin typeface="Courier New"/>
                <a:cs typeface="Courier New"/>
              </a:rPr>
              <a:t>z</a:t>
            </a:r>
            <a:r>
              <a:rPr dirty="0">
                <a:latin typeface="Courier New"/>
                <a:cs typeface="Courier New"/>
              </a:rPr>
              <a:t>	</a:t>
            </a:r>
            <a:r>
              <a:rPr spc="-50" dirty="0">
                <a:latin typeface="Courier New"/>
                <a:cs typeface="Courier New"/>
              </a:rPr>
              <a:t>+</a:t>
            </a:r>
            <a:r>
              <a:rPr dirty="0">
                <a:latin typeface="Courier New"/>
                <a:cs typeface="Courier New"/>
              </a:rPr>
              <a:t>	</a:t>
            </a:r>
            <a:r>
              <a:rPr spc="-25" dirty="0">
                <a:latin typeface="Courier New"/>
                <a:cs typeface="Courier New"/>
              </a:rPr>
              <a:t>2;</a:t>
            </a:r>
            <a:endParaRPr>
              <a:latin typeface="Courier New"/>
              <a:cs typeface="Courier New"/>
            </a:endParaRPr>
          </a:p>
          <a:p>
            <a:pPr marL="574040" indent="-502920">
              <a:lnSpc>
                <a:spcPts val="2000"/>
              </a:lnSpc>
              <a:buSzPct val="66666"/>
              <a:buAutoNum type="arabicPlain" startAt="3"/>
              <a:tabLst>
                <a:tab pos="574040" algn="l"/>
              </a:tabLst>
            </a:pPr>
            <a:r>
              <a:rPr spc="-10" dirty="0">
                <a:latin typeface="Courier New"/>
                <a:cs typeface="Courier New"/>
              </a:rPr>
              <a:t>lock1.wait();</a:t>
            </a:r>
            <a:endParaRPr>
              <a:latin typeface="Courier New"/>
              <a:cs typeface="Courier New"/>
            </a:endParaRPr>
          </a:p>
          <a:p>
            <a:pPr marL="574040" indent="-502920">
              <a:lnSpc>
                <a:spcPts val="2000"/>
              </a:lnSpc>
              <a:buSzPct val="66666"/>
              <a:buAutoNum type="arabicPlain" startAt="3"/>
              <a:tabLst>
                <a:tab pos="574040" algn="l"/>
                <a:tab pos="848360" algn="l"/>
                <a:tab pos="1122680" algn="l"/>
                <a:tab pos="1397000" algn="l"/>
                <a:tab pos="1671320" algn="l"/>
              </a:tabLst>
            </a:pPr>
            <a:r>
              <a:rPr spc="-50" dirty="0">
                <a:latin typeface="Courier New"/>
                <a:cs typeface="Courier New"/>
              </a:rPr>
              <a:t>x</a:t>
            </a:r>
            <a:r>
              <a:rPr dirty="0">
                <a:latin typeface="Courier New"/>
                <a:cs typeface="Courier New"/>
              </a:rPr>
              <a:t>	</a:t>
            </a:r>
            <a:r>
              <a:rPr spc="-50" dirty="0">
                <a:latin typeface="Courier New"/>
                <a:cs typeface="Courier New"/>
              </a:rPr>
              <a:t>=</a:t>
            </a:r>
            <a:r>
              <a:rPr dirty="0">
                <a:latin typeface="Courier New"/>
                <a:cs typeface="Courier New"/>
              </a:rPr>
              <a:t>	</a:t>
            </a:r>
            <a:r>
              <a:rPr spc="-50" dirty="0">
                <a:latin typeface="Courier New"/>
                <a:cs typeface="Courier New"/>
              </a:rPr>
              <a:t>x</a:t>
            </a:r>
            <a:r>
              <a:rPr dirty="0">
                <a:latin typeface="Courier New"/>
                <a:cs typeface="Courier New"/>
              </a:rPr>
              <a:t>	</a:t>
            </a:r>
            <a:r>
              <a:rPr spc="-50" dirty="0">
                <a:latin typeface="Courier New"/>
                <a:cs typeface="Courier New"/>
              </a:rPr>
              <a:t>+</a:t>
            </a:r>
            <a:r>
              <a:rPr dirty="0">
                <a:latin typeface="Courier New"/>
                <a:cs typeface="Courier New"/>
              </a:rPr>
              <a:t>	</a:t>
            </a:r>
            <a:r>
              <a:rPr spc="-25" dirty="0">
                <a:latin typeface="Courier New"/>
                <a:cs typeface="Courier New"/>
              </a:rPr>
              <a:t>2;</a:t>
            </a:r>
            <a:endParaRPr>
              <a:latin typeface="Courier New"/>
              <a:cs typeface="Courier New"/>
            </a:endParaRPr>
          </a:p>
          <a:p>
            <a:pPr marL="574040" indent="-502920">
              <a:lnSpc>
                <a:spcPts val="2000"/>
              </a:lnSpc>
              <a:buSzPct val="66666"/>
              <a:buAutoNum type="arabicPlain" startAt="3"/>
              <a:tabLst>
                <a:tab pos="574040" algn="l"/>
              </a:tabLst>
            </a:pPr>
            <a:r>
              <a:rPr spc="-10" dirty="0">
                <a:solidFill>
                  <a:srgbClr val="FF2600"/>
                </a:solidFill>
                <a:latin typeface="Courier New"/>
                <a:cs typeface="Courier New"/>
              </a:rPr>
              <a:t>lock2.wait();</a:t>
            </a:r>
            <a:endParaRPr>
              <a:latin typeface="Courier New"/>
              <a:cs typeface="Courier New"/>
            </a:endParaRPr>
          </a:p>
          <a:p>
            <a:pPr marL="574040" indent="-502920">
              <a:lnSpc>
                <a:spcPts val="2000"/>
              </a:lnSpc>
              <a:buSzPct val="66666"/>
              <a:buAutoNum type="arabicPlain" startAt="3"/>
              <a:tabLst>
                <a:tab pos="574040" algn="l"/>
              </a:tabLst>
            </a:pPr>
            <a:r>
              <a:rPr spc="-10" dirty="0">
                <a:latin typeface="Courier New"/>
                <a:cs typeface="Courier New"/>
              </a:rPr>
              <a:t>lock1.signal();</a:t>
            </a:r>
            <a:endParaRPr>
              <a:latin typeface="Courier New"/>
              <a:cs typeface="Courier New"/>
            </a:endParaRPr>
          </a:p>
          <a:p>
            <a:pPr marL="574040" indent="-502920">
              <a:lnSpc>
                <a:spcPts val="2000"/>
              </a:lnSpc>
              <a:buSzPct val="66666"/>
              <a:buAutoNum type="arabicPlain" startAt="3"/>
              <a:tabLst>
                <a:tab pos="574040" algn="l"/>
                <a:tab pos="848360" algn="l"/>
                <a:tab pos="1122680" algn="l"/>
                <a:tab pos="1397000" algn="l"/>
                <a:tab pos="1671320" algn="l"/>
              </a:tabLst>
            </a:pPr>
            <a:r>
              <a:rPr spc="-50" dirty="0">
                <a:latin typeface="Courier New"/>
                <a:cs typeface="Courier New"/>
              </a:rPr>
              <a:t>y</a:t>
            </a:r>
            <a:r>
              <a:rPr dirty="0">
                <a:latin typeface="Courier New"/>
                <a:cs typeface="Courier New"/>
              </a:rPr>
              <a:t>	</a:t>
            </a:r>
            <a:r>
              <a:rPr spc="-50" dirty="0">
                <a:latin typeface="Courier New"/>
                <a:cs typeface="Courier New"/>
              </a:rPr>
              <a:t>=</a:t>
            </a:r>
            <a:r>
              <a:rPr dirty="0">
                <a:latin typeface="Courier New"/>
                <a:cs typeface="Courier New"/>
              </a:rPr>
              <a:t>	</a:t>
            </a:r>
            <a:r>
              <a:rPr spc="-50" dirty="0">
                <a:latin typeface="Courier New"/>
                <a:cs typeface="Courier New"/>
              </a:rPr>
              <a:t>y</a:t>
            </a:r>
            <a:r>
              <a:rPr dirty="0">
                <a:latin typeface="Courier New"/>
                <a:cs typeface="Courier New"/>
              </a:rPr>
              <a:t>	</a:t>
            </a:r>
            <a:r>
              <a:rPr spc="-50" dirty="0">
                <a:latin typeface="Courier New"/>
                <a:cs typeface="Courier New"/>
              </a:rPr>
              <a:t>+</a:t>
            </a:r>
            <a:r>
              <a:rPr dirty="0">
                <a:latin typeface="Courier New"/>
                <a:cs typeface="Courier New"/>
              </a:rPr>
              <a:t>	</a:t>
            </a:r>
            <a:r>
              <a:rPr spc="-25" dirty="0">
                <a:latin typeface="Courier New"/>
                <a:cs typeface="Courier New"/>
              </a:rPr>
              <a:t>2;</a:t>
            </a:r>
            <a:endParaRPr>
              <a:latin typeface="Courier New"/>
              <a:cs typeface="Courier New"/>
            </a:endParaRPr>
          </a:p>
          <a:p>
            <a:pPr marL="574040" indent="-502920">
              <a:lnSpc>
                <a:spcPts val="2000"/>
              </a:lnSpc>
              <a:buSzPct val="66666"/>
              <a:buAutoNum type="arabicPlain" startAt="3"/>
              <a:tabLst>
                <a:tab pos="574040" algn="l"/>
              </a:tabLst>
            </a:pPr>
            <a:r>
              <a:rPr spc="-10" dirty="0">
                <a:latin typeface="Courier New"/>
                <a:cs typeface="Courier New"/>
              </a:rPr>
              <a:t>lock2.signal();</a:t>
            </a:r>
            <a:endParaRPr>
              <a:latin typeface="Courier New"/>
              <a:cs typeface="Courier New"/>
            </a:endParaRPr>
          </a:p>
          <a:p>
            <a:pPr marL="71120">
              <a:lnSpc>
                <a:spcPts val="2080"/>
              </a:lnSpc>
            </a:pPr>
            <a:r>
              <a:rPr baseline="-6944" dirty="0">
                <a:latin typeface="Courier New"/>
                <a:cs typeface="Courier New"/>
              </a:rPr>
              <a:t>9</a:t>
            </a:r>
            <a:r>
              <a:rPr spc="-15" baseline="-6944" dirty="0">
                <a:latin typeface="Courier New"/>
                <a:cs typeface="Courier New"/>
              </a:rPr>
              <a:t> </a:t>
            </a:r>
            <a:r>
              <a:rPr spc="-50" dirty="0">
                <a:latin typeface="Courier New"/>
                <a:cs typeface="Courier New"/>
              </a:rPr>
              <a:t>}</a:t>
            </a:r>
            <a:endParaRPr>
              <a:latin typeface="Courier New"/>
              <a:cs typeface="Courier New"/>
            </a:endParaRPr>
          </a:p>
        </p:txBody>
      </p:sp>
      <p:sp>
        <p:nvSpPr>
          <p:cNvPr id="6" name="object 6"/>
          <p:cNvSpPr txBox="1"/>
          <p:nvPr/>
        </p:nvSpPr>
        <p:spPr>
          <a:xfrm>
            <a:off x="3308876" y="846634"/>
            <a:ext cx="3820795" cy="571310"/>
          </a:xfrm>
          <a:prstGeom prst="rect">
            <a:avLst/>
          </a:prstGeom>
          <a:ln w="12700">
            <a:solidFill>
              <a:srgbClr val="000000"/>
            </a:solidFill>
          </a:ln>
        </p:spPr>
        <p:txBody>
          <a:bodyPr vert="horz" wrap="square" lIns="0" tIns="52705" rIns="0" bIns="0" rtlCol="0">
            <a:spAutoFit/>
          </a:bodyPr>
          <a:lstStyle/>
          <a:p>
            <a:pPr marL="52069" marR="56515">
              <a:lnSpc>
                <a:spcPts val="2000"/>
              </a:lnSpc>
              <a:spcBef>
                <a:spcPts val="415"/>
              </a:spcBef>
              <a:tabLst>
                <a:tab pos="600710" algn="l"/>
                <a:tab pos="1286510" algn="l"/>
                <a:tab pos="1423670" algn="l"/>
                <a:tab pos="1972310" algn="l"/>
                <a:tab pos="2658110" algn="l"/>
              </a:tabLst>
            </a:pPr>
            <a:r>
              <a:rPr spc="-25" dirty="0">
                <a:latin typeface="Courier New"/>
                <a:cs typeface="Courier New"/>
              </a:rPr>
              <a:t>int</a:t>
            </a:r>
            <a:r>
              <a:rPr dirty="0">
                <a:latin typeface="Courier New"/>
                <a:cs typeface="Courier New"/>
              </a:rPr>
              <a:t>	</a:t>
            </a:r>
            <a:r>
              <a:rPr spc="-20" dirty="0">
                <a:latin typeface="Courier New"/>
                <a:cs typeface="Courier New"/>
              </a:rPr>
              <a:t>x=0,</a:t>
            </a:r>
            <a:r>
              <a:rPr dirty="0">
                <a:latin typeface="Courier New"/>
                <a:cs typeface="Courier New"/>
              </a:rPr>
              <a:t>	</a:t>
            </a:r>
            <a:r>
              <a:rPr spc="-20" dirty="0">
                <a:latin typeface="Courier New"/>
                <a:cs typeface="Courier New"/>
              </a:rPr>
              <a:t>y=0,</a:t>
            </a:r>
            <a:r>
              <a:rPr dirty="0">
                <a:latin typeface="Courier New"/>
                <a:cs typeface="Courier New"/>
              </a:rPr>
              <a:t>	</a:t>
            </a:r>
            <a:r>
              <a:rPr spc="-20" dirty="0">
                <a:latin typeface="Courier New"/>
                <a:cs typeface="Courier New"/>
              </a:rPr>
              <a:t>z=0; </a:t>
            </a:r>
            <a:r>
              <a:rPr spc="-10" dirty="0">
                <a:latin typeface="Courier New"/>
                <a:cs typeface="Courier New"/>
              </a:rPr>
              <a:t>semaphore</a:t>
            </a:r>
            <a:r>
              <a:rPr dirty="0">
                <a:latin typeface="Courier New"/>
                <a:cs typeface="Courier New"/>
              </a:rPr>
              <a:t>		</a:t>
            </a:r>
            <a:r>
              <a:rPr spc="-10" dirty="0">
                <a:latin typeface="Courier New"/>
                <a:cs typeface="Courier New"/>
              </a:rPr>
              <a:t>lock1=1,</a:t>
            </a:r>
            <a:r>
              <a:rPr dirty="0">
                <a:latin typeface="Courier New"/>
                <a:cs typeface="Courier New"/>
              </a:rPr>
              <a:t>	</a:t>
            </a:r>
            <a:r>
              <a:rPr spc="-10" dirty="0">
                <a:latin typeface="Courier New"/>
                <a:cs typeface="Courier New"/>
              </a:rPr>
              <a:t>lock2=1;</a:t>
            </a:r>
            <a:endParaRPr>
              <a:latin typeface="Courier New"/>
              <a:cs typeface="Courier New"/>
            </a:endParaRPr>
          </a:p>
        </p:txBody>
      </p:sp>
      <p:sp>
        <p:nvSpPr>
          <p:cNvPr id="7" name="object 7"/>
          <p:cNvSpPr/>
          <p:nvPr/>
        </p:nvSpPr>
        <p:spPr>
          <a:xfrm>
            <a:off x="6172200" y="1634792"/>
            <a:ext cx="2677795" cy="2390140"/>
          </a:xfrm>
          <a:custGeom>
            <a:avLst/>
            <a:gdLst/>
            <a:ahLst/>
            <a:cxnLst/>
            <a:rect l="l" t="t" r="r" b="b"/>
            <a:pathLst>
              <a:path w="2677795" h="2390140">
                <a:moveTo>
                  <a:pt x="0" y="0"/>
                </a:moveTo>
                <a:lnTo>
                  <a:pt x="2677576" y="0"/>
                </a:lnTo>
                <a:lnTo>
                  <a:pt x="2677576" y="2390140"/>
                </a:lnTo>
                <a:lnTo>
                  <a:pt x="0" y="2390140"/>
                </a:lnTo>
                <a:lnTo>
                  <a:pt x="0" y="0"/>
                </a:lnTo>
                <a:close/>
              </a:path>
            </a:pathLst>
          </a:custGeom>
          <a:ln w="12699">
            <a:solidFill>
              <a:srgbClr val="000000"/>
            </a:solidFill>
          </a:ln>
        </p:spPr>
        <p:txBody>
          <a:bodyPr wrap="square" lIns="0" tIns="0" rIns="0" bIns="0" rtlCol="0"/>
          <a:lstStyle/>
          <a:p>
            <a:endParaRPr/>
          </a:p>
        </p:txBody>
      </p:sp>
      <p:sp>
        <p:nvSpPr>
          <p:cNvPr id="8" name="object 8"/>
          <p:cNvSpPr txBox="1"/>
          <p:nvPr/>
        </p:nvSpPr>
        <p:spPr>
          <a:xfrm>
            <a:off x="6186169" y="1649778"/>
            <a:ext cx="1631314" cy="299720"/>
          </a:xfrm>
          <a:prstGeom prst="rect">
            <a:avLst/>
          </a:prstGeom>
        </p:spPr>
        <p:txBody>
          <a:bodyPr vert="horz" wrap="square" lIns="0" tIns="12700" rIns="0" bIns="0" rtlCol="0">
            <a:spAutoFit/>
          </a:bodyPr>
          <a:lstStyle/>
          <a:p>
            <a:pPr marL="38100">
              <a:spcBef>
                <a:spcPts val="100"/>
              </a:spcBef>
              <a:tabLst>
                <a:tab pos="769620" algn="l"/>
                <a:tab pos="1455420" algn="l"/>
              </a:tabLst>
            </a:pPr>
            <a:r>
              <a:rPr baseline="-6944" dirty="0">
                <a:latin typeface="Courier New"/>
                <a:cs typeface="Courier New"/>
              </a:rPr>
              <a:t>1</a:t>
            </a:r>
            <a:r>
              <a:rPr spc="-15" baseline="-6944" dirty="0">
                <a:latin typeface="Courier New"/>
                <a:cs typeface="Courier New"/>
              </a:rPr>
              <a:t> </a:t>
            </a:r>
            <a:r>
              <a:rPr spc="-25" dirty="0">
                <a:latin typeface="Courier New"/>
                <a:cs typeface="Courier New"/>
              </a:rPr>
              <a:t>int</a:t>
            </a:r>
            <a:r>
              <a:rPr dirty="0">
                <a:latin typeface="Courier New"/>
                <a:cs typeface="Courier New"/>
              </a:rPr>
              <a:t>	</a:t>
            </a:r>
            <a:r>
              <a:rPr spc="-20" dirty="0">
                <a:latin typeface="Courier New"/>
                <a:cs typeface="Courier New"/>
              </a:rPr>
              <a:t>t2()</a:t>
            </a:r>
            <a:r>
              <a:rPr dirty="0">
                <a:latin typeface="Courier New"/>
                <a:cs typeface="Courier New"/>
              </a:rPr>
              <a:t>	</a:t>
            </a:r>
            <a:r>
              <a:rPr spc="-50" dirty="0">
                <a:latin typeface="Courier New"/>
                <a:cs typeface="Courier New"/>
              </a:rPr>
              <a:t>{</a:t>
            </a:r>
            <a:endParaRPr>
              <a:latin typeface="Courier New"/>
              <a:cs typeface="Courier New"/>
            </a:endParaRPr>
          </a:p>
        </p:txBody>
      </p:sp>
      <p:sp>
        <p:nvSpPr>
          <p:cNvPr id="9" name="object 9"/>
          <p:cNvSpPr txBox="1"/>
          <p:nvPr/>
        </p:nvSpPr>
        <p:spPr>
          <a:xfrm>
            <a:off x="6714572" y="1903778"/>
            <a:ext cx="1809114" cy="299720"/>
          </a:xfrm>
          <a:prstGeom prst="rect">
            <a:avLst/>
          </a:prstGeom>
        </p:spPr>
        <p:txBody>
          <a:bodyPr vert="horz" wrap="square" lIns="0" tIns="12700" rIns="0" bIns="0" rtlCol="0">
            <a:spAutoFit/>
          </a:bodyPr>
          <a:lstStyle/>
          <a:p>
            <a:pPr marL="12700">
              <a:spcBef>
                <a:spcPts val="100"/>
              </a:spcBef>
            </a:pPr>
            <a:r>
              <a:rPr spc="-10" dirty="0">
                <a:latin typeface="Courier New"/>
                <a:cs typeface="Courier New"/>
              </a:rPr>
              <a:t>lock2.wait();</a:t>
            </a:r>
            <a:endParaRPr>
              <a:latin typeface="Courier New"/>
              <a:cs typeface="Courier New"/>
            </a:endParaRPr>
          </a:p>
        </p:txBody>
      </p:sp>
      <p:sp>
        <p:nvSpPr>
          <p:cNvPr id="10" name="object 10"/>
          <p:cNvSpPr txBox="1"/>
          <p:nvPr/>
        </p:nvSpPr>
        <p:spPr>
          <a:xfrm>
            <a:off x="6211570" y="1925453"/>
            <a:ext cx="117475" cy="533400"/>
          </a:xfrm>
          <a:prstGeom prst="rect">
            <a:avLst/>
          </a:prstGeom>
        </p:spPr>
        <p:txBody>
          <a:bodyPr vert="horz" wrap="square" lIns="0" tIns="83820" rIns="0" bIns="0" rtlCol="0">
            <a:spAutoFit/>
          </a:bodyPr>
          <a:lstStyle/>
          <a:p>
            <a:pPr marL="12700">
              <a:spcBef>
                <a:spcPts val="660"/>
              </a:spcBef>
            </a:pPr>
            <a:r>
              <a:rPr sz="1200" spc="-50" dirty="0">
                <a:latin typeface="Courier New"/>
                <a:cs typeface="Courier New"/>
              </a:rPr>
              <a:t>2</a:t>
            </a:r>
            <a:endParaRPr sz="1200">
              <a:latin typeface="Courier New"/>
              <a:cs typeface="Courier New"/>
            </a:endParaRPr>
          </a:p>
          <a:p>
            <a:pPr marL="12700">
              <a:spcBef>
                <a:spcPts val="560"/>
              </a:spcBef>
            </a:pPr>
            <a:r>
              <a:rPr sz="1200" spc="-50" dirty="0">
                <a:latin typeface="Courier New"/>
                <a:cs typeface="Courier New"/>
              </a:rPr>
              <a:t>3</a:t>
            </a:r>
            <a:endParaRPr sz="1200">
              <a:latin typeface="Courier New"/>
              <a:cs typeface="Courier New"/>
            </a:endParaRPr>
          </a:p>
        </p:txBody>
      </p:sp>
      <p:sp>
        <p:nvSpPr>
          <p:cNvPr id="11" name="object 11"/>
          <p:cNvSpPr txBox="1"/>
          <p:nvPr/>
        </p:nvSpPr>
        <p:spPr>
          <a:xfrm>
            <a:off x="6714571" y="2157778"/>
            <a:ext cx="2083435" cy="1569720"/>
          </a:xfrm>
          <a:prstGeom prst="rect">
            <a:avLst/>
          </a:prstGeom>
        </p:spPr>
        <p:txBody>
          <a:bodyPr vert="horz" wrap="square" lIns="0" tIns="38100" rIns="0" bIns="0" rtlCol="0">
            <a:spAutoFit/>
          </a:bodyPr>
          <a:lstStyle/>
          <a:p>
            <a:pPr marL="12700" marR="279400">
              <a:lnSpc>
                <a:spcPts val="2000"/>
              </a:lnSpc>
              <a:spcBef>
                <a:spcPts val="300"/>
              </a:spcBef>
              <a:tabLst>
                <a:tab pos="286385" algn="l"/>
                <a:tab pos="561340" algn="l"/>
                <a:tab pos="835660" algn="l"/>
                <a:tab pos="1109980" algn="l"/>
              </a:tabLst>
            </a:pPr>
            <a:r>
              <a:rPr spc="-50" dirty="0">
                <a:latin typeface="Courier New"/>
                <a:cs typeface="Courier New"/>
              </a:rPr>
              <a:t>y</a:t>
            </a:r>
            <a:r>
              <a:rPr dirty="0">
                <a:latin typeface="Courier New"/>
                <a:cs typeface="Courier New"/>
              </a:rPr>
              <a:t>	</a:t>
            </a:r>
            <a:r>
              <a:rPr spc="-60" dirty="0">
                <a:latin typeface="Courier New"/>
                <a:cs typeface="Courier New"/>
              </a:rPr>
              <a:t>=</a:t>
            </a:r>
            <a:r>
              <a:rPr dirty="0">
                <a:latin typeface="Courier New"/>
                <a:cs typeface="Courier New"/>
              </a:rPr>
              <a:t>	</a:t>
            </a:r>
            <a:r>
              <a:rPr spc="-50" dirty="0">
                <a:latin typeface="Courier New"/>
                <a:cs typeface="Courier New"/>
              </a:rPr>
              <a:t>y</a:t>
            </a:r>
            <a:r>
              <a:rPr dirty="0">
                <a:latin typeface="Courier New"/>
                <a:cs typeface="Courier New"/>
              </a:rPr>
              <a:t>	</a:t>
            </a:r>
            <a:r>
              <a:rPr spc="-50" dirty="0">
                <a:latin typeface="Courier New"/>
                <a:cs typeface="Courier New"/>
              </a:rPr>
              <a:t>+</a:t>
            </a:r>
            <a:r>
              <a:rPr dirty="0">
                <a:latin typeface="Courier New"/>
                <a:cs typeface="Courier New"/>
              </a:rPr>
              <a:t>	</a:t>
            </a:r>
            <a:r>
              <a:rPr spc="-25" dirty="0">
                <a:latin typeface="Courier New"/>
                <a:cs typeface="Courier New"/>
              </a:rPr>
              <a:t>1; </a:t>
            </a:r>
            <a:r>
              <a:rPr spc="-10" dirty="0">
                <a:solidFill>
                  <a:srgbClr val="FF2600"/>
                </a:solidFill>
                <a:latin typeface="Courier New"/>
                <a:cs typeface="Courier New"/>
              </a:rPr>
              <a:t>lock1.wait(); </a:t>
            </a:r>
            <a:r>
              <a:rPr spc="-50" dirty="0">
                <a:latin typeface="Courier New"/>
                <a:cs typeface="Courier New"/>
              </a:rPr>
              <a:t>x</a:t>
            </a:r>
            <a:r>
              <a:rPr dirty="0">
                <a:latin typeface="Courier New"/>
                <a:cs typeface="Courier New"/>
              </a:rPr>
              <a:t>	</a:t>
            </a:r>
            <a:r>
              <a:rPr spc="-60" dirty="0">
                <a:latin typeface="Courier New"/>
                <a:cs typeface="Courier New"/>
              </a:rPr>
              <a:t>=</a:t>
            </a:r>
            <a:r>
              <a:rPr dirty="0">
                <a:latin typeface="Courier New"/>
                <a:cs typeface="Courier New"/>
              </a:rPr>
              <a:t>	</a:t>
            </a:r>
            <a:r>
              <a:rPr spc="-50" dirty="0">
                <a:latin typeface="Courier New"/>
                <a:cs typeface="Courier New"/>
              </a:rPr>
              <a:t>x</a:t>
            </a:r>
            <a:r>
              <a:rPr dirty="0">
                <a:latin typeface="Courier New"/>
                <a:cs typeface="Courier New"/>
              </a:rPr>
              <a:t>	</a:t>
            </a:r>
            <a:r>
              <a:rPr spc="-50" dirty="0">
                <a:latin typeface="Courier New"/>
                <a:cs typeface="Courier New"/>
              </a:rPr>
              <a:t>+</a:t>
            </a:r>
            <a:r>
              <a:rPr dirty="0">
                <a:latin typeface="Courier New"/>
                <a:cs typeface="Courier New"/>
              </a:rPr>
              <a:t>	</a:t>
            </a:r>
            <a:r>
              <a:rPr spc="-25" dirty="0">
                <a:latin typeface="Courier New"/>
                <a:cs typeface="Courier New"/>
              </a:rPr>
              <a:t>1;</a:t>
            </a:r>
            <a:endParaRPr>
              <a:latin typeface="Courier New"/>
              <a:cs typeface="Courier New"/>
            </a:endParaRPr>
          </a:p>
          <a:p>
            <a:pPr marL="12700" marR="5080" algn="just">
              <a:lnSpc>
                <a:spcPts val="2000"/>
              </a:lnSpc>
            </a:pPr>
            <a:r>
              <a:rPr spc="-10" dirty="0">
                <a:latin typeface="Courier New"/>
                <a:cs typeface="Courier New"/>
              </a:rPr>
              <a:t>lock1.signal(); lock2.signal(); </a:t>
            </a:r>
            <a:r>
              <a:rPr dirty="0">
                <a:latin typeface="Courier New"/>
                <a:cs typeface="Courier New"/>
              </a:rPr>
              <a:t>z = z + </a:t>
            </a:r>
            <a:r>
              <a:rPr spc="-25" dirty="0">
                <a:latin typeface="Courier New"/>
                <a:cs typeface="Courier New"/>
              </a:rPr>
              <a:t>1;</a:t>
            </a:r>
            <a:endParaRPr>
              <a:latin typeface="Courier New"/>
              <a:cs typeface="Courier New"/>
            </a:endParaRPr>
          </a:p>
        </p:txBody>
      </p:sp>
      <p:sp>
        <p:nvSpPr>
          <p:cNvPr id="12" name="object 12"/>
          <p:cNvSpPr txBox="1"/>
          <p:nvPr/>
        </p:nvSpPr>
        <p:spPr>
          <a:xfrm>
            <a:off x="6186170" y="2433454"/>
            <a:ext cx="396875" cy="1581843"/>
          </a:xfrm>
          <a:prstGeom prst="rect">
            <a:avLst/>
          </a:prstGeom>
        </p:spPr>
        <p:txBody>
          <a:bodyPr vert="horz" wrap="square" lIns="0" tIns="83820" rIns="0" bIns="0" rtlCol="0">
            <a:spAutoFit/>
          </a:bodyPr>
          <a:lstStyle/>
          <a:p>
            <a:pPr marL="38100">
              <a:spcBef>
                <a:spcPts val="660"/>
              </a:spcBef>
            </a:pPr>
            <a:r>
              <a:rPr sz="1200" spc="-50" dirty="0">
                <a:latin typeface="Courier New"/>
                <a:cs typeface="Courier New"/>
              </a:rPr>
              <a:t>4</a:t>
            </a:r>
            <a:endParaRPr sz="1200">
              <a:latin typeface="Courier New"/>
              <a:cs typeface="Courier New"/>
            </a:endParaRPr>
          </a:p>
          <a:p>
            <a:pPr marL="38100">
              <a:spcBef>
                <a:spcPts val="560"/>
              </a:spcBef>
            </a:pPr>
            <a:r>
              <a:rPr sz="1200" spc="-50" dirty="0">
                <a:latin typeface="Courier New"/>
                <a:cs typeface="Courier New"/>
              </a:rPr>
              <a:t>5</a:t>
            </a:r>
            <a:endParaRPr sz="1200">
              <a:latin typeface="Courier New"/>
              <a:cs typeface="Courier New"/>
            </a:endParaRPr>
          </a:p>
          <a:p>
            <a:pPr marL="38100">
              <a:spcBef>
                <a:spcPts val="560"/>
              </a:spcBef>
            </a:pPr>
            <a:r>
              <a:rPr sz="1200" spc="-50" dirty="0">
                <a:latin typeface="Courier New"/>
                <a:cs typeface="Courier New"/>
              </a:rPr>
              <a:t>6</a:t>
            </a:r>
            <a:endParaRPr sz="1200">
              <a:latin typeface="Courier New"/>
              <a:cs typeface="Courier New"/>
            </a:endParaRPr>
          </a:p>
          <a:p>
            <a:pPr marL="38100">
              <a:spcBef>
                <a:spcPts val="560"/>
              </a:spcBef>
            </a:pPr>
            <a:r>
              <a:rPr sz="1200" spc="-50" dirty="0">
                <a:latin typeface="Courier New"/>
                <a:cs typeface="Courier New"/>
              </a:rPr>
              <a:t>7</a:t>
            </a:r>
            <a:endParaRPr sz="1200">
              <a:latin typeface="Courier New"/>
              <a:cs typeface="Courier New"/>
            </a:endParaRPr>
          </a:p>
          <a:p>
            <a:pPr marL="38100">
              <a:lnSpc>
                <a:spcPts val="1355"/>
              </a:lnSpc>
              <a:spcBef>
                <a:spcPts val="560"/>
              </a:spcBef>
            </a:pPr>
            <a:r>
              <a:rPr sz="1200" spc="-50" dirty="0">
                <a:latin typeface="Courier New"/>
                <a:cs typeface="Courier New"/>
              </a:rPr>
              <a:t>8</a:t>
            </a:r>
            <a:endParaRPr sz="1200">
              <a:latin typeface="Courier New"/>
              <a:cs typeface="Courier New"/>
            </a:endParaRPr>
          </a:p>
          <a:p>
            <a:pPr marL="38100">
              <a:lnSpc>
                <a:spcPts val="2075"/>
              </a:lnSpc>
            </a:pPr>
            <a:r>
              <a:rPr baseline="-6944" dirty="0">
                <a:latin typeface="Courier New"/>
                <a:cs typeface="Courier New"/>
              </a:rPr>
              <a:t>9</a:t>
            </a:r>
            <a:r>
              <a:rPr spc="-15" baseline="-6944" dirty="0">
                <a:latin typeface="Courier New"/>
                <a:cs typeface="Courier New"/>
              </a:rPr>
              <a:t> </a:t>
            </a:r>
            <a:r>
              <a:rPr spc="-50" dirty="0">
                <a:latin typeface="Courier New"/>
                <a:cs typeface="Courier New"/>
              </a:rPr>
              <a:t>}</a:t>
            </a:r>
            <a:endParaRPr>
              <a:latin typeface="Courier New"/>
              <a:cs typeface="Courier New"/>
            </a:endParaRPr>
          </a:p>
        </p:txBody>
      </p:sp>
      <p:grpSp>
        <p:nvGrpSpPr>
          <p:cNvPr id="13" name="object 13"/>
          <p:cNvGrpSpPr/>
          <p:nvPr/>
        </p:nvGrpSpPr>
        <p:grpSpPr>
          <a:xfrm>
            <a:off x="5666285" y="1733945"/>
            <a:ext cx="1091565" cy="1150620"/>
            <a:chOff x="2823555" y="1891178"/>
            <a:chExt cx="1091565" cy="1150620"/>
          </a:xfrm>
        </p:grpSpPr>
        <p:sp>
          <p:nvSpPr>
            <p:cNvPr id="14" name="object 14"/>
            <p:cNvSpPr/>
            <p:nvPr/>
          </p:nvSpPr>
          <p:spPr>
            <a:xfrm>
              <a:off x="3011353" y="2260026"/>
              <a:ext cx="810895" cy="3175"/>
            </a:xfrm>
            <a:custGeom>
              <a:avLst/>
              <a:gdLst/>
              <a:ahLst/>
              <a:cxnLst/>
              <a:rect l="l" t="t" r="r" b="b"/>
              <a:pathLst>
                <a:path w="810895" h="3175">
                  <a:moveTo>
                    <a:pt x="810433" y="3141"/>
                  </a:moveTo>
                  <a:lnTo>
                    <a:pt x="12699" y="49"/>
                  </a:lnTo>
                  <a:lnTo>
                    <a:pt x="0" y="0"/>
                  </a:lnTo>
                </a:path>
              </a:pathLst>
            </a:custGeom>
            <a:ln w="25400">
              <a:solidFill>
                <a:srgbClr val="0365C0"/>
              </a:solidFill>
            </a:ln>
          </p:spPr>
          <p:txBody>
            <a:bodyPr wrap="square" lIns="0" tIns="0" rIns="0" bIns="0" rtlCol="0"/>
            <a:lstStyle/>
            <a:p>
              <a:endParaRPr/>
            </a:p>
          </p:txBody>
        </p:sp>
        <p:sp>
          <p:nvSpPr>
            <p:cNvPr id="15" name="object 15"/>
            <p:cNvSpPr/>
            <p:nvPr/>
          </p:nvSpPr>
          <p:spPr>
            <a:xfrm>
              <a:off x="2902134" y="2199115"/>
              <a:ext cx="122555" cy="121920"/>
            </a:xfrm>
            <a:custGeom>
              <a:avLst/>
              <a:gdLst/>
              <a:ahLst/>
              <a:cxnLst/>
              <a:rect l="l" t="t" r="r" b="b"/>
              <a:pathLst>
                <a:path w="122555" h="121919">
                  <a:moveTo>
                    <a:pt x="122154" y="0"/>
                  </a:moveTo>
                  <a:lnTo>
                    <a:pt x="0" y="60486"/>
                  </a:lnTo>
                  <a:lnTo>
                    <a:pt x="121682" y="121918"/>
                  </a:lnTo>
                  <a:lnTo>
                    <a:pt x="122154" y="0"/>
                  </a:lnTo>
                  <a:close/>
                </a:path>
              </a:pathLst>
            </a:custGeom>
            <a:solidFill>
              <a:srgbClr val="0365C0"/>
            </a:solidFill>
          </p:spPr>
          <p:txBody>
            <a:bodyPr wrap="square" lIns="0" tIns="0" rIns="0" bIns="0" rtlCol="0"/>
            <a:lstStyle/>
            <a:p>
              <a:endParaRPr/>
            </a:p>
          </p:txBody>
        </p:sp>
        <p:sp>
          <p:nvSpPr>
            <p:cNvPr id="16" name="object 16"/>
            <p:cNvSpPr/>
            <p:nvPr/>
          </p:nvSpPr>
          <p:spPr>
            <a:xfrm>
              <a:off x="3853667" y="1891178"/>
              <a:ext cx="0" cy="236854"/>
            </a:xfrm>
            <a:custGeom>
              <a:avLst/>
              <a:gdLst/>
              <a:ahLst/>
              <a:cxnLst/>
              <a:rect l="l" t="t" r="r" b="b"/>
              <a:pathLst>
                <a:path h="236855">
                  <a:moveTo>
                    <a:pt x="0" y="0"/>
                  </a:moveTo>
                  <a:lnTo>
                    <a:pt x="0" y="224158"/>
                  </a:lnTo>
                  <a:lnTo>
                    <a:pt x="0" y="236858"/>
                  </a:lnTo>
                </a:path>
              </a:pathLst>
            </a:custGeom>
            <a:ln w="25400">
              <a:solidFill>
                <a:srgbClr val="0365C0"/>
              </a:solidFill>
            </a:ln>
          </p:spPr>
          <p:txBody>
            <a:bodyPr wrap="square" lIns="0" tIns="0" rIns="0" bIns="0" rtlCol="0"/>
            <a:lstStyle/>
            <a:p>
              <a:endParaRPr/>
            </a:p>
          </p:txBody>
        </p:sp>
        <p:sp>
          <p:nvSpPr>
            <p:cNvPr id="17" name="object 17"/>
            <p:cNvSpPr/>
            <p:nvPr/>
          </p:nvSpPr>
          <p:spPr>
            <a:xfrm>
              <a:off x="3792707" y="2115337"/>
              <a:ext cx="121920" cy="121920"/>
            </a:xfrm>
            <a:custGeom>
              <a:avLst/>
              <a:gdLst/>
              <a:ahLst/>
              <a:cxnLst/>
              <a:rect l="l" t="t" r="r" b="b"/>
              <a:pathLst>
                <a:path w="121920" h="121919">
                  <a:moveTo>
                    <a:pt x="121920" y="0"/>
                  </a:moveTo>
                  <a:lnTo>
                    <a:pt x="0" y="0"/>
                  </a:lnTo>
                  <a:lnTo>
                    <a:pt x="60960" y="121919"/>
                  </a:lnTo>
                  <a:lnTo>
                    <a:pt x="121920" y="0"/>
                  </a:lnTo>
                  <a:close/>
                </a:path>
              </a:pathLst>
            </a:custGeom>
            <a:solidFill>
              <a:srgbClr val="0365C0"/>
            </a:solidFill>
          </p:spPr>
          <p:txBody>
            <a:bodyPr wrap="square" lIns="0" tIns="0" rIns="0" bIns="0" rtlCol="0"/>
            <a:lstStyle/>
            <a:p>
              <a:endParaRPr/>
            </a:p>
          </p:txBody>
        </p:sp>
        <p:sp>
          <p:nvSpPr>
            <p:cNvPr id="18" name="object 18"/>
            <p:cNvSpPr/>
            <p:nvPr/>
          </p:nvSpPr>
          <p:spPr>
            <a:xfrm>
              <a:off x="2848504" y="2514173"/>
              <a:ext cx="844550" cy="11430"/>
            </a:xfrm>
            <a:custGeom>
              <a:avLst/>
              <a:gdLst/>
              <a:ahLst/>
              <a:cxnLst/>
              <a:rect l="l" t="t" r="r" b="b"/>
              <a:pathLst>
                <a:path w="844550" h="11430">
                  <a:moveTo>
                    <a:pt x="0" y="0"/>
                  </a:moveTo>
                  <a:lnTo>
                    <a:pt x="831238" y="10724"/>
                  </a:lnTo>
                  <a:lnTo>
                    <a:pt x="843937" y="10888"/>
                  </a:lnTo>
                </a:path>
              </a:pathLst>
            </a:custGeom>
            <a:ln w="25400">
              <a:solidFill>
                <a:srgbClr val="0365C0"/>
              </a:solidFill>
            </a:ln>
          </p:spPr>
          <p:txBody>
            <a:bodyPr wrap="square" lIns="0" tIns="0" rIns="0" bIns="0" rtlCol="0"/>
            <a:lstStyle/>
            <a:p>
              <a:endParaRPr/>
            </a:p>
          </p:txBody>
        </p:sp>
        <p:sp>
          <p:nvSpPr>
            <p:cNvPr id="19" name="object 19"/>
            <p:cNvSpPr/>
            <p:nvPr/>
          </p:nvSpPr>
          <p:spPr>
            <a:xfrm>
              <a:off x="3678956" y="2463943"/>
              <a:ext cx="123189" cy="121920"/>
            </a:xfrm>
            <a:custGeom>
              <a:avLst/>
              <a:gdLst/>
              <a:ahLst/>
              <a:cxnLst/>
              <a:rect l="l" t="t" r="r" b="b"/>
              <a:pathLst>
                <a:path w="123189" h="121919">
                  <a:moveTo>
                    <a:pt x="1573" y="0"/>
                  </a:moveTo>
                  <a:lnTo>
                    <a:pt x="0" y="121909"/>
                  </a:lnTo>
                  <a:lnTo>
                    <a:pt x="122697" y="62527"/>
                  </a:lnTo>
                  <a:lnTo>
                    <a:pt x="1573" y="0"/>
                  </a:lnTo>
                  <a:close/>
                </a:path>
              </a:pathLst>
            </a:custGeom>
            <a:solidFill>
              <a:srgbClr val="0365C0"/>
            </a:solidFill>
          </p:spPr>
          <p:txBody>
            <a:bodyPr wrap="square" lIns="0" tIns="0" rIns="0" bIns="0" rtlCol="0"/>
            <a:lstStyle/>
            <a:p>
              <a:endParaRPr/>
            </a:p>
          </p:txBody>
        </p:sp>
        <p:sp>
          <p:nvSpPr>
            <p:cNvPr id="20" name="object 20"/>
            <p:cNvSpPr/>
            <p:nvPr/>
          </p:nvSpPr>
          <p:spPr>
            <a:xfrm>
              <a:off x="3009273" y="2732989"/>
              <a:ext cx="825500" cy="13335"/>
            </a:xfrm>
            <a:custGeom>
              <a:avLst/>
              <a:gdLst/>
              <a:ahLst/>
              <a:cxnLst/>
              <a:rect l="l" t="t" r="r" b="b"/>
              <a:pathLst>
                <a:path w="825500" h="13335">
                  <a:moveTo>
                    <a:pt x="825213" y="0"/>
                  </a:moveTo>
                  <a:lnTo>
                    <a:pt x="12698" y="12779"/>
                  </a:lnTo>
                  <a:lnTo>
                    <a:pt x="0" y="12978"/>
                  </a:lnTo>
                </a:path>
              </a:pathLst>
            </a:custGeom>
            <a:ln w="25399">
              <a:solidFill>
                <a:srgbClr val="0365C0"/>
              </a:solidFill>
            </a:ln>
          </p:spPr>
          <p:txBody>
            <a:bodyPr wrap="square" lIns="0" tIns="0" rIns="0" bIns="0" rtlCol="0"/>
            <a:lstStyle/>
            <a:p>
              <a:endParaRPr/>
            </a:p>
          </p:txBody>
        </p:sp>
        <p:sp>
          <p:nvSpPr>
            <p:cNvPr id="21" name="object 21"/>
            <p:cNvSpPr/>
            <p:nvPr/>
          </p:nvSpPr>
          <p:spPr>
            <a:xfrm>
              <a:off x="2900066" y="2684815"/>
              <a:ext cx="123189" cy="121920"/>
            </a:xfrm>
            <a:custGeom>
              <a:avLst/>
              <a:gdLst/>
              <a:ahLst/>
              <a:cxnLst/>
              <a:rect l="l" t="t" r="r" b="b"/>
              <a:pathLst>
                <a:path w="123189" h="121919">
                  <a:moveTo>
                    <a:pt x="120945" y="0"/>
                  </a:moveTo>
                  <a:lnTo>
                    <a:pt x="0" y="62868"/>
                  </a:lnTo>
                  <a:lnTo>
                    <a:pt x="122863" y="121904"/>
                  </a:lnTo>
                  <a:lnTo>
                    <a:pt x="120945" y="0"/>
                  </a:lnTo>
                  <a:close/>
                </a:path>
              </a:pathLst>
            </a:custGeom>
            <a:solidFill>
              <a:srgbClr val="0365C0"/>
            </a:solidFill>
          </p:spPr>
          <p:txBody>
            <a:bodyPr wrap="square" lIns="0" tIns="0" rIns="0" bIns="0" rtlCol="0"/>
            <a:lstStyle/>
            <a:p>
              <a:endParaRPr/>
            </a:p>
          </p:txBody>
        </p:sp>
        <p:sp>
          <p:nvSpPr>
            <p:cNvPr id="22" name="object 22"/>
            <p:cNvSpPr/>
            <p:nvPr/>
          </p:nvSpPr>
          <p:spPr>
            <a:xfrm>
              <a:off x="2883813" y="2861517"/>
              <a:ext cx="1270" cy="71120"/>
            </a:xfrm>
            <a:custGeom>
              <a:avLst/>
              <a:gdLst/>
              <a:ahLst/>
              <a:cxnLst/>
              <a:rect l="l" t="t" r="r" b="b"/>
              <a:pathLst>
                <a:path w="1269" h="71119">
                  <a:moveTo>
                    <a:pt x="0" y="0"/>
                  </a:moveTo>
                  <a:lnTo>
                    <a:pt x="697" y="57982"/>
                  </a:lnTo>
                  <a:lnTo>
                    <a:pt x="849" y="70681"/>
                  </a:lnTo>
                </a:path>
              </a:pathLst>
            </a:custGeom>
            <a:ln w="25399">
              <a:solidFill>
                <a:srgbClr val="0365C0"/>
              </a:solidFill>
            </a:ln>
          </p:spPr>
          <p:txBody>
            <a:bodyPr wrap="square" lIns="0" tIns="0" rIns="0" bIns="0" rtlCol="0"/>
            <a:lstStyle/>
            <a:p>
              <a:endParaRPr/>
            </a:p>
          </p:txBody>
        </p:sp>
        <p:sp>
          <p:nvSpPr>
            <p:cNvPr id="23" name="object 23"/>
            <p:cNvSpPr/>
            <p:nvPr/>
          </p:nvSpPr>
          <p:spPr>
            <a:xfrm>
              <a:off x="2823555" y="2918766"/>
              <a:ext cx="121920" cy="123189"/>
            </a:xfrm>
            <a:custGeom>
              <a:avLst/>
              <a:gdLst/>
              <a:ahLst/>
              <a:cxnLst/>
              <a:rect l="l" t="t" r="r" b="b"/>
              <a:pathLst>
                <a:path w="121919" h="123189">
                  <a:moveTo>
                    <a:pt x="121911" y="0"/>
                  </a:moveTo>
                  <a:lnTo>
                    <a:pt x="0" y="1465"/>
                  </a:lnTo>
                  <a:lnTo>
                    <a:pt x="62421" y="122643"/>
                  </a:lnTo>
                  <a:lnTo>
                    <a:pt x="121911" y="0"/>
                  </a:lnTo>
                  <a:close/>
                </a:path>
              </a:pathLst>
            </a:custGeom>
            <a:solidFill>
              <a:srgbClr val="0365C0"/>
            </a:solidFill>
          </p:spPr>
          <p:txBody>
            <a:bodyPr wrap="square" lIns="0" tIns="0" rIns="0" bIns="0" rtlCol="0"/>
            <a:lstStyle/>
            <a:p>
              <a:endParaRPr/>
            </a:p>
          </p:txBody>
        </p:sp>
        <p:sp>
          <p:nvSpPr>
            <p:cNvPr id="24" name="object 24"/>
            <p:cNvSpPr/>
            <p:nvPr/>
          </p:nvSpPr>
          <p:spPr>
            <a:xfrm>
              <a:off x="2883813" y="2285678"/>
              <a:ext cx="1270" cy="71120"/>
            </a:xfrm>
            <a:custGeom>
              <a:avLst/>
              <a:gdLst/>
              <a:ahLst/>
              <a:cxnLst/>
              <a:rect l="l" t="t" r="r" b="b"/>
              <a:pathLst>
                <a:path w="1269" h="71119">
                  <a:moveTo>
                    <a:pt x="0" y="0"/>
                  </a:moveTo>
                  <a:lnTo>
                    <a:pt x="697" y="57982"/>
                  </a:lnTo>
                  <a:lnTo>
                    <a:pt x="849" y="70681"/>
                  </a:lnTo>
                </a:path>
              </a:pathLst>
            </a:custGeom>
            <a:ln w="25399">
              <a:solidFill>
                <a:srgbClr val="0365C0"/>
              </a:solidFill>
            </a:ln>
          </p:spPr>
          <p:txBody>
            <a:bodyPr wrap="square" lIns="0" tIns="0" rIns="0" bIns="0" rtlCol="0"/>
            <a:lstStyle/>
            <a:p>
              <a:endParaRPr/>
            </a:p>
          </p:txBody>
        </p:sp>
        <p:sp>
          <p:nvSpPr>
            <p:cNvPr id="25" name="object 25"/>
            <p:cNvSpPr/>
            <p:nvPr/>
          </p:nvSpPr>
          <p:spPr>
            <a:xfrm>
              <a:off x="2823555" y="2342927"/>
              <a:ext cx="121920" cy="123189"/>
            </a:xfrm>
            <a:custGeom>
              <a:avLst/>
              <a:gdLst/>
              <a:ahLst/>
              <a:cxnLst/>
              <a:rect l="l" t="t" r="r" b="b"/>
              <a:pathLst>
                <a:path w="121919" h="123189">
                  <a:moveTo>
                    <a:pt x="121911" y="0"/>
                  </a:moveTo>
                  <a:lnTo>
                    <a:pt x="0" y="1465"/>
                  </a:lnTo>
                  <a:lnTo>
                    <a:pt x="62421" y="122643"/>
                  </a:lnTo>
                  <a:lnTo>
                    <a:pt x="121911" y="0"/>
                  </a:lnTo>
                  <a:close/>
                </a:path>
              </a:pathLst>
            </a:custGeom>
            <a:solidFill>
              <a:srgbClr val="0365C0"/>
            </a:solidFill>
          </p:spPr>
          <p:txBody>
            <a:bodyPr wrap="square" lIns="0" tIns="0" rIns="0" bIns="0" rtlCol="0"/>
            <a:lstStyle/>
            <a:p>
              <a:endParaRPr/>
            </a:p>
          </p:txBody>
        </p:sp>
      </p:grpSp>
      <p:sp>
        <p:nvSpPr>
          <p:cNvPr id="30" name="object 2">
            <a:extLst>
              <a:ext uri="{FF2B5EF4-FFF2-40B4-BE49-F238E27FC236}">
                <a16:creationId xmlns:a16="http://schemas.microsoft.com/office/drawing/2014/main" id="{F61B5378-28DB-A883-4E17-CAB8FD7AC301}"/>
              </a:ext>
            </a:extLst>
          </p:cNvPr>
          <p:cNvSpPr txBox="1">
            <a:spLocks noGrp="1"/>
          </p:cNvSpPr>
          <p:nvPr>
            <p:ph type="title"/>
          </p:nvPr>
        </p:nvSpPr>
        <p:spPr>
          <a:xfrm>
            <a:off x="1320800" y="166203"/>
            <a:ext cx="9575800" cy="505267"/>
          </a:xfrm>
          <a:prstGeom prst="rect">
            <a:avLst/>
          </a:prstGeom>
        </p:spPr>
        <p:txBody>
          <a:bodyPr vert="horz" wrap="square" lIns="0" tIns="12700" rIns="0" bIns="0" numCol="1" rtlCol="0" anchor="ctr" anchorCtr="0" compatLnSpc="1">
            <a:prstTxWarp prst="textNoShape">
              <a:avLst/>
            </a:prstTxWarp>
            <a:spAutoFit/>
          </a:bodyPr>
          <a:lstStyle/>
          <a:p>
            <a:pPr marL="12700">
              <a:lnSpc>
                <a:spcPct val="100000"/>
              </a:lnSpc>
              <a:spcBef>
                <a:spcPts val="100"/>
              </a:spcBef>
            </a:pPr>
            <a:r>
              <a:rPr lang="en-US" altLang="zh-CN" dirty="0"/>
              <a:t>Quiz:</a:t>
            </a:r>
            <a:r>
              <a:rPr spc="-15" dirty="0"/>
              <a:t> </a:t>
            </a:r>
            <a:r>
              <a:rPr lang="en-GB" spc="-15" dirty="0"/>
              <a:t>Deadlocks</a:t>
            </a:r>
            <a:endParaRPr spc="-10" dirty="0"/>
          </a:p>
        </p:txBody>
      </p:sp>
    </p:spTree>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B9D0719-335C-D878-3D17-47DE62456CDE}"/>
              </a:ext>
            </a:extLst>
          </p:cNvPr>
          <p:cNvSpPr>
            <a:spLocks noGrp="1"/>
          </p:cNvSpPr>
          <p:nvPr>
            <p:ph idx="1"/>
          </p:nvPr>
        </p:nvSpPr>
        <p:spPr>
          <a:xfrm>
            <a:off x="812800" y="914400"/>
            <a:ext cx="7264400" cy="5334000"/>
          </a:xfrm>
        </p:spPr>
        <p:txBody>
          <a:bodyPr>
            <a:normAutofit fontScale="92500" lnSpcReduction="20000"/>
          </a:bodyPr>
          <a:lstStyle/>
          <a:p>
            <a:r>
              <a:rPr lang="en-GB" dirty="0">
                <a:latin typeface="Gill Sans" panose="020B0502020104020203"/>
              </a:rPr>
              <a:t>Q. What are the possible values of x, y and z in the deadlock state?</a:t>
            </a:r>
          </a:p>
          <a:p>
            <a:r>
              <a:rPr lang="en-GB" sz="2300" kern="1200" dirty="0">
                <a:solidFill>
                  <a:srgbClr val="0365C0"/>
                </a:solidFill>
                <a:latin typeface="Gill Sans" panose="020B0502020104020203"/>
                <a:ea typeface="ＭＳ Ｐゴシック" charset="0"/>
              </a:rPr>
              <a:t>t1 runs until Line 5 lock2.wait() and t2 runs until Line 4 lock1.wait(), so x = 2, y = 1, z = 2</a:t>
            </a:r>
          </a:p>
          <a:p>
            <a:r>
              <a:rPr lang="en-GB" dirty="0">
                <a:latin typeface="Gill Sans" panose="020B0502020104020203"/>
              </a:rPr>
              <a:t>Q. What are the possible values of x, y and z if the program finishes successfully without a deadlock?</a:t>
            </a:r>
          </a:p>
          <a:p>
            <a:r>
              <a:rPr lang="en-GB" sz="2300" kern="1200" dirty="0">
                <a:solidFill>
                  <a:srgbClr val="0365C0"/>
                </a:solidFill>
                <a:latin typeface="Gill Sans" panose="020B0502020104020203"/>
                <a:ea typeface="ＭＳ Ｐゴシック" charset="0"/>
              </a:rPr>
              <a:t>t1 runs first to the end, then t2 (or vice versa): x=3, y=3, z=3</a:t>
            </a:r>
          </a:p>
          <a:p>
            <a:r>
              <a:rPr lang="en-GB" sz="2300" kern="1200" dirty="0">
                <a:solidFill>
                  <a:srgbClr val="0365C0"/>
                </a:solidFill>
                <a:latin typeface="Gill Sans" panose="020B0502020104020203"/>
                <a:ea typeface="ＭＳ Ｐゴシック" charset="0"/>
              </a:rPr>
              <a:t>In t1, lock1.signal() sets lock1=1, lock2.signal() sets lock2=1, this exiting the critical sections protected by lock1 and lock2.</a:t>
            </a:r>
          </a:p>
          <a:p>
            <a:r>
              <a:rPr lang="en-GB" sz="2300" kern="1200" dirty="0">
                <a:solidFill>
                  <a:srgbClr val="0365C0"/>
                </a:solidFill>
                <a:latin typeface="Gill Sans" panose="020B0502020104020203"/>
                <a:ea typeface="ＭＳ Ｐゴシック" charset="0"/>
              </a:rPr>
              <a:t>Since Line 2 of t1 “z=z+2”, and Line 8 of t2 “z=z+1” are not protected within a critical section, a thread switch may occur in the middle of each line, e.g., </a:t>
            </a:r>
          </a:p>
          <a:p>
            <a:pPr lvl="1"/>
            <a:r>
              <a:rPr lang="en-GB" sz="2100" kern="1200" dirty="0">
                <a:solidFill>
                  <a:srgbClr val="0365C0"/>
                </a:solidFill>
                <a:latin typeface="Gill Sans" panose="020B0502020104020203"/>
                <a:ea typeface="ＭＳ Ｐゴシック" charset="0"/>
              </a:rPr>
              <a:t>t2 Line 8 reads z=0; before z is written back; switch to t1 Line 2, run t1 to the end; switch to t2 Line 8, write back z=0+1=1. </a:t>
            </a:r>
          </a:p>
          <a:p>
            <a:pPr lvl="1"/>
            <a:r>
              <a:rPr lang="en-GB" sz="2100" kern="1200" dirty="0">
                <a:solidFill>
                  <a:srgbClr val="0365C0"/>
                </a:solidFill>
                <a:latin typeface="Gill Sans" panose="020B0502020104020203"/>
                <a:ea typeface="ＭＳ Ｐゴシック" charset="0"/>
              </a:rPr>
              <a:t>Or, t1 Line 2 reads z=0; before z is written back; switch to t2 Line 2, run t2 to the end; switch to t1 Line 2, write back z=0+2=2. </a:t>
            </a:r>
          </a:p>
          <a:p>
            <a:r>
              <a:rPr lang="en-GB" sz="2300" kern="1200" dirty="0">
                <a:solidFill>
                  <a:srgbClr val="0365C0"/>
                </a:solidFill>
                <a:latin typeface="Gill Sans" panose="020B0502020104020203"/>
                <a:ea typeface="ＭＳ Ｐゴシック" charset="0"/>
              </a:rPr>
              <a:t>Note: to prevent deadlocks, every thread should acquire locks in the same order, e.g. both acquire lock1 before lock2, or both acquire lock2 before lock1</a:t>
            </a:r>
          </a:p>
        </p:txBody>
      </p:sp>
      <p:graphicFrame>
        <p:nvGraphicFramePr>
          <p:cNvPr id="4" name="object 4">
            <a:extLst>
              <a:ext uri="{FF2B5EF4-FFF2-40B4-BE49-F238E27FC236}">
                <a16:creationId xmlns:a16="http://schemas.microsoft.com/office/drawing/2014/main" id="{0264738C-6349-0043-BFF4-ADBEBF561292}"/>
              </a:ext>
            </a:extLst>
          </p:cNvPr>
          <p:cNvGraphicFramePr>
            <a:graphicFrameLocks noGrp="1"/>
          </p:cNvGraphicFramePr>
          <p:nvPr>
            <p:extLst>
              <p:ext uri="{D42A27DB-BD31-4B8C-83A1-F6EECF244321}">
                <p14:modId xmlns:p14="http://schemas.microsoft.com/office/powerpoint/2010/main" val="3020378315"/>
              </p:ext>
            </p:extLst>
          </p:nvPr>
        </p:nvGraphicFramePr>
        <p:xfrm>
          <a:off x="8001000" y="1295400"/>
          <a:ext cx="4020183" cy="1818004"/>
        </p:xfrm>
        <a:graphic>
          <a:graphicData uri="http://schemas.openxmlformats.org/drawingml/2006/table">
            <a:tbl>
              <a:tblPr firstRow="1" bandRow="1">
                <a:tableStyleId>{2D5ABB26-0587-4C30-8999-92F81FD0307C}</a:tableStyleId>
              </a:tblPr>
              <a:tblGrid>
                <a:gridCol w="349250">
                  <a:extLst>
                    <a:ext uri="{9D8B030D-6E8A-4147-A177-3AD203B41FA5}">
                      <a16:colId xmlns:a16="http://schemas.microsoft.com/office/drawing/2014/main" val="20000"/>
                    </a:ext>
                  </a:extLst>
                </a:gridCol>
                <a:gridCol w="1616710">
                  <a:extLst>
                    <a:ext uri="{9D8B030D-6E8A-4147-A177-3AD203B41FA5}">
                      <a16:colId xmlns:a16="http://schemas.microsoft.com/office/drawing/2014/main" val="20001"/>
                    </a:ext>
                  </a:extLst>
                </a:gridCol>
                <a:gridCol w="90169">
                  <a:extLst>
                    <a:ext uri="{9D8B030D-6E8A-4147-A177-3AD203B41FA5}">
                      <a16:colId xmlns:a16="http://schemas.microsoft.com/office/drawing/2014/main" val="20002"/>
                    </a:ext>
                  </a:extLst>
                </a:gridCol>
                <a:gridCol w="150494">
                  <a:extLst>
                    <a:ext uri="{9D8B030D-6E8A-4147-A177-3AD203B41FA5}">
                      <a16:colId xmlns:a16="http://schemas.microsoft.com/office/drawing/2014/main" val="20003"/>
                    </a:ext>
                  </a:extLst>
                </a:gridCol>
                <a:gridCol w="197485">
                  <a:extLst>
                    <a:ext uri="{9D8B030D-6E8A-4147-A177-3AD203B41FA5}">
                      <a16:colId xmlns:a16="http://schemas.microsoft.com/office/drawing/2014/main" val="20004"/>
                    </a:ext>
                  </a:extLst>
                </a:gridCol>
                <a:gridCol w="1616075">
                  <a:extLst>
                    <a:ext uri="{9D8B030D-6E8A-4147-A177-3AD203B41FA5}">
                      <a16:colId xmlns:a16="http://schemas.microsoft.com/office/drawing/2014/main" val="20005"/>
                    </a:ext>
                  </a:extLst>
                </a:gridCol>
              </a:tblGrid>
              <a:tr h="244475">
                <a:tc gridSpan="2">
                  <a:txBody>
                    <a:bodyPr/>
                    <a:lstStyle/>
                    <a:p>
                      <a:pPr marL="52069">
                        <a:lnSpc>
                          <a:spcPts val="1405"/>
                        </a:lnSpc>
                        <a:spcBef>
                          <a:spcPts val="420"/>
                        </a:spcBef>
                      </a:pPr>
                      <a:r>
                        <a:rPr sz="850" dirty="0">
                          <a:latin typeface="Courier New"/>
                          <a:cs typeface="Courier New"/>
                        </a:rPr>
                        <a:t>1</a:t>
                      </a:r>
                      <a:r>
                        <a:rPr sz="850" spc="10" dirty="0">
                          <a:latin typeface="Courier New"/>
                          <a:cs typeface="Courier New"/>
                        </a:rPr>
                        <a:t> </a:t>
                      </a:r>
                      <a:r>
                        <a:rPr sz="1950" baseline="4273" dirty="0">
                          <a:latin typeface="Courier New"/>
                          <a:cs typeface="Courier New"/>
                        </a:rPr>
                        <a:t>int t1()</a:t>
                      </a:r>
                      <a:r>
                        <a:rPr sz="1950" spc="7" baseline="4273" dirty="0">
                          <a:latin typeface="Courier New"/>
                          <a:cs typeface="Courier New"/>
                        </a:rPr>
                        <a:t> </a:t>
                      </a:r>
                      <a:r>
                        <a:rPr sz="1950" spc="-75" baseline="4273" dirty="0">
                          <a:latin typeface="Courier New"/>
                          <a:cs typeface="Courier New"/>
                        </a:rPr>
                        <a:t>{</a:t>
                      </a:r>
                      <a:endParaRPr sz="1950" baseline="4273">
                        <a:latin typeface="Courier New"/>
                        <a:cs typeface="Courier New"/>
                      </a:endParaRPr>
                    </a:p>
                  </a:txBody>
                  <a:tcPr marL="0" marR="0" marT="53340" marB="0">
                    <a:lnL w="12700">
                      <a:solidFill>
                        <a:srgbClr val="000000"/>
                      </a:solidFill>
                      <a:prstDash val="solid"/>
                    </a:lnL>
                    <a:lnR w="12700">
                      <a:solidFill>
                        <a:srgbClr val="000000"/>
                      </a:solidFill>
                      <a:prstDash val="solid"/>
                    </a:lnR>
                    <a:lnT w="12700">
                      <a:solidFill>
                        <a:srgbClr val="000000"/>
                      </a:solidFill>
                      <a:prstDash val="solid"/>
                    </a:lnT>
                  </a:tcPr>
                </a:tc>
                <a:tc hMerge="1">
                  <a:txBody>
                    <a:bodyPr/>
                    <a:lstStyle/>
                    <a:p>
                      <a:endParaRPr/>
                    </a:p>
                  </a:txBody>
                  <a:tcPr marL="0" marR="0" marT="0" marB="0"/>
                </a:tc>
                <a:tc>
                  <a:txBody>
                    <a:bodyPr/>
                    <a:lstStyle/>
                    <a:p>
                      <a:pPr>
                        <a:lnSpc>
                          <a:spcPct val="100000"/>
                        </a:lnSpc>
                      </a:pPr>
                      <a:endParaRPr sz="1500">
                        <a:latin typeface="Times New Roman"/>
                        <a:cs typeface="Times New Roman"/>
                      </a:endParaRPr>
                    </a:p>
                  </a:txBody>
                  <a:tcPr marL="0" marR="0" marT="0" marB="0">
                    <a:lnL w="12700">
                      <a:solidFill>
                        <a:srgbClr val="000000"/>
                      </a:solidFill>
                      <a:prstDash val="solid"/>
                    </a:lnL>
                    <a:lnR w="12700">
                      <a:solidFill>
                        <a:srgbClr val="000000"/>
                      </a:solidFill>
                      <a:prstDash val="solid"/>
                    </a:lnR>
                  </a:tcPr>
                </a:tc>
                <a:tc>
                  <a:txBody>
                    <a:bodyPr/>
                    <a:lstStyle/>
                    <a:p>
                      <a:pPr marL="18415" algn="ctr">
                        <a:lnSpc>
                          <a:spcPts val="955"/>
                        </a:lnSpc>
                        <a:spcBef>
                          <a:spcPts val="869"/>
                        </a:spcBef>
                      </a:pPr>
                      <a:r>
                        <a:rPr sz="850" spc="-50" dirty="0">
                          <a:latin typeface="Courier New"/>
                          <a:cs typeface="Courier New"/>
                        </a:rPr>
                        <a:t>1</a:t>
                      </a:r>
                      <a:endParaRPr sz="850">
                        <a:latin typeface="Courier New"/>
                        <a:cs typeface="Courier New"/>
                      </a:endParaRPr>
                    </a:p>
                  </a:txBody>
                  <a:tcPr marL="0" marR="0" marT="110489" marB="0">
                    <a:lnL w="12700">
                      <a:solidFill>
                        <a:srgbClr val="000000"/>
                      </a:solidFill>
                      <a:prstDash val="solid"/>
                    </a:lnL>
                    <a:lnT w="12700">
                      <a:solidFill>
                        <a:srgbClr val="000000"/>
                      </a:solidFill>
                      <a:prstDash val="solid"/>
                    </a:lnT>
                  </a:tcPr>
                </a:tc>
                <a:tc gridSpan="2">
                  <a:txBody>
                    <a:bodyPr/>
                    <a:lstStyle/>
                    <a:p>
                      <a:pPr marL="33020">
                        <a:lnSpc>
                          <a:spcPts val="1500"/>
                        </a:lnSpc>
                        <a:spcBef>
                          <a:spcPts val="325"/>
                        </a:spcBef>
                      </a:pPr>
                      <a:r>
                        <a:rPr sz="1300" dirty="0">
                          <a:latin typeface="Courier New"/>
                          <a:cs typeface="Courier New"/>
                        </a:rPr>
                        <a:t>int t2() </a:t>
                      </a:r>
                      <a:r>
                        <a:rPr sz="1300" spc="-50" dirty="0">
                          <a:latin typeface="Courier New"/>
                          <a:cs typeface="Courier New"/>
                        </a:rPr>
                        <a:t>{</a:t>
                      </a:r>
                      <a:endParaRPr sz="1300">
                        <a:latin typeface="Courier New"/>
                        <a:cs typeface="Courier New"/>
                      </a:endParaRPr>
                    </a:p>
                  </a:txBody>
                  <a:tcPr marL="0" marR="0" marT="41275" marB="0">
                    <a:lnR w="12700">
                      <a:solidFill>
                        <a:srgbClr val="000000"/>
                      </a:solidFill>
                      <a:prstDash val="solid"/>
                    </a:lnR>
                    <a:lnT w="12700">
                      <a:solidFill>
                        <a:srgbClr val="000000"/>
                      </a:solidFill>
                      <a:prstDash val="solid"/>
                    </a:lnT>
                  </a:tcPr>
                </a:tc>
                <a:tc hMerge="1">
                  <a:txBody>
                    <a:bodyPr/>
                    <a:lstStyle/>
                    <a:p>
                      <a:endParaRPr/>
                    </a:p>
                  </a:txBody>
                  <a:tcPr marL="0" marR="0" marT="0" marB="0"/>
                </a:tc>
                <a:extLst>
                  <a:ext uri="{0D108BD9-81ED-4DB2-BD59-A6C34878D82A}">
                    <a16:rowId xmlns:a16="http://schemas.microsoft.com/office/drawing/2014/main" val="10000"/>
                  </a:ext>
                </a:extLst>
              </a:tr>
              <a:tr h="190500">
                <a:tc>
                  <a:txBody>
                    <a:bodyPr/>
                    <a:lstStyle/>
                    <a:p>
                      <a:pPr marL="52069">
                        <a:lnSpc>
                          <a:spcPts val="955"/>
                        </a:lnSpc>
                        <a:spcBef>
                          <a:spcPts val="440"/>
                        </a:spcBef>
                      </a:pPr>
                      <a:r>
                        <a:rPr sz="850" spc="-50" dirty="0">
                          <a:latin typeface="Courier New"/>
                          <a:cs typeface="Courier New"/>
                        </a:rPr>
                        <a:t>2</a:t>
                      </a:r>
                      <a:endParaRPr sz="850">
                        <a:latin typeface="Courier New"/>
                        <a:cs typeface="Courier New"/>
                      </a:endParaRPr>
                    </a:p>
                  </a:txBody>
                  <a:tcPr marL="0" marR="0" marT="55880" marB="0">
                    <a:lnL w="12700">
                      <a:solidFill>
                        <a:srgbClr val="000000"/>
                      </a:solidFill>
                      <a:prstDash val="solid"/>
                    </a:lnL>
                  </a:tcPr>
                </a:tc>
                <a:tc>
                  <a:txBody>
                    <a:bodyPr/>
                    <a:lstStyle/>
                    <a:p>
                      <a:pPr marL="66040">
                        <a:lnSpc>
                          <a:spcPts val="1400"/>
                        </a:lnSpc>
                      </a:pPr>
                      <a:r>
                        <a:rPr sz="1300" dirty="0">
                          <a:latin typeface="Courier New"/>
                          <a:cs typeface="Courier New"/>
                        </a:rPr>
                        <a:t>z = z + </a:t>
                      </a:r>
                      <a:r>
                        <a:rPr sz="1300" spc="-25" dirty="0">
                          <a:latin typeface="Courier New"/>
                          <a:cs typeface="Courier New"/>
                        </a:rPr>
                        <a:t>2;</a:t>
                      </a:r>
                      <a:endParaRPr sz="1300">
                        <a:latin typeface="Courier New"/>
                        <a:cs typeface="Courier New"/>
                      </a:endParaRPr>
                    </a:p>
                  </a:txBody>
                  <a:tcPr marL="0" marR="0" marT="0" marB="0">
                    <a:lnR w="12700">
                      <a:solidFill>
                        <a:srgbClr val="000000"/>
                      </a:solidFill>
                      <a:prstDash val="solid"/>
                    </a:lnR>
                  </a:tcPr>
                </a:tc>
                <a:tc>
                  <a:txBody>
                    <a:bodyPr/>
                    <a:lstStyle/>
                    <a:p>
                      <a:pPr>
                        <a:lnSpc>
                          <a:spcPct val="100000"/>
                        </a:lnSpc>
                      </a:pPr>
                      <a:endParaRPr sz="1100">
                        <a:latin typeface="Times New Roman"/>
                        <a:cs typeface="Times New Roman"/>
                      </a:endParaRPr>
                    </a:p>
                  </a:txBody>
                  <a:tcPr marL="0" marR="0" marT="0" marB="0">
                    <a:lnL w="12700">
                      <a:solidFill>
                        <a:srgbClr val="000000"/>
                      </a:solidFill>
                      <a:prstDash val="solid"/>
                    </a:lnL>
                    <a:lnR w="12700">
                      <a:solidFill>
                        <a:srgbClr val="000000"/>
                      </a:solidFill>
                      <a:prstDash val="solid"/>
                    </a:lnR>
                  </a:tcPr>
                </a:tc>
                <a:tc>
                  <a:txBody>
                    <a:bodyPr/>
                    <a:lstStyle/>
                    <a:p>
                      <a:pPr marL="18415" algn="ctr">
                        <a:lnSpc>
                          <a:spcPts val="955"/>
                        </a:lnSpc>
                        <a:spcBef>
                          <a:spcPts val="440"/>
                        </a:spcBef>
                      </a:pPr>
                      <a:r>
                        <a:rPr sz="850" spc="-50" dirty="0">
                          <a:latin typeface="Courier New"/>
                          <a:cs typeface="Courier New"/>
                        </a:rPr>
                        <a:t>2</a:t>
                      </a:r>
                      <a:endParaRPr sz="850">
                        <a:latin typeface="Courier New"/>
                        <a:cs typeface="Courier New"/>
                      </a:endParaRPr>
                    </a:p>
                  </a:txBody>
                  <a:tcPr marL="0" marR="0" marT="55880" marB="0">
                    <a:lnL w="12700">
                      <a:solidFill>
                        <a:srgbClr val="000000"/>
                      </a:solidFill>
                      <a:prstDash val="solid"/>
                    </a:lnL>
                  </a:tcPr>
                </a:tc>
                <a:tc>
                  <a:txBody>
                    <a:bodyPr/>
                    <a:lstStyle/>
                    <a:p>
                      <a:pPr>
                        <a:lnSpc>
                          <a:spcPct val="100000"/>
                        </a:lnSpc>
                      </a:pPr>
                      <a:endParaRPr sz="1100">
                        <a:latin typeface="Times New Roman"/>
                        <a:cs typeface="Times New Roman"/>
                      </a:endParaRPr>
                    </a:p>
                  </a:txBody>
                  <a:tcPr marL="0" marR="0" marT="0" marB="0"/>
                </a:tc>
                <a:tc>
                  <a:txBody>
                    <a:bodyPr/>
                    <a:lstStyle/>
                    <a:p>
                      <a:pPr marL="66040">
                        <a:lnSpc>
                          <a:spcPts val="1400"/>
                        </a:lnSpc>
                      </a:pPr>
                      <a:r>
                        <a:rPr sz="1300" spc="-10" dirty="0">
                          <a:latin typeface="Courier New"/>
                          <a:cs typeface="Courier New"/>
                        </a:rPr>
                        <a:t>lock2.wait();</a:t>
                      </a:r>
                      <a:endParaRPr sz="1300">
                        <a:latin typeface="Courier New"/>
                        <a:cs typeface="Courier New"/>
                      </a:endParaRPr>
                    </a:p>
                  </a:txBody>
                  <a:tcPr marL="0" marR="0" marT="0" marB="0">
                    <a:lnR w="12700">
                      <a:solidFill>
                        <a:srgbClr val="000000"/>
                      </a:solidFill>
                      <a:prstDash val="solid"/>
                    </a:lnR>
                  </a:tcPr>
                </a:tc>
                <a:extLst>
                  <a:ext uri="{0D108BD9-81ED-4DB2-BD59-A6C34878D82A}">
                    <a16:rowId xmlns:a16="http://schemas.microsoft.com/office/drawing/2014/main" val="10001"/>
                  </a:ext>
                </a:extLst>
              </a:tr>
              <a:tr h="190500">
                <a:tc>
                  <a:txBody>
                    <a:bodyPr/>
                    <a:lstStyle/>
                    <a:p>
                      <a:pPr marL="52069">
                        <a:lnSpc>
                          <a:spcPts val="955"/>
                        </a:lnSpc>
                        <a:spcBef>
                          <a:spcPts val="440"/>
                        </a:spcBef>
                      </a:pPr>
                      <a:r>
                        <a:rPr sz="850" spc="-50" dirty="0">
                          <a:latin typeface="Courier New"/>
                          <a:cs typeface="Courier New"/>
                        </a:rPr>
                        <a:t>3</a:t>
                      </a:r>
                      <a:endParaRPr sz="850">
                        <a:latin typeface="Courier New"/>
                        <a:cs typeface="Courier New"/>
                      </a:endParaRPr>
                    </a:p>
                  </a:txBody>
                  <a:tcPr marL="0" marR="0" marT="55880" marB="0">
                    <a:lnL w="12700">
                      <a:solidFill>
                        <a:srgbClr val="000000"/>
                      </a:solidFill>
                      <a:prstDash val="solid"/>
                    </a:lnL>
                  </a:tcPr>
                </a:tc>
                <a:tc>
                  <a:txBody>
                    <a:bodyPr/>
                    <a:lstStyle/>
                    <a:p>
                      <a:pPr marL="66040">
                        <a:lnSpc>
                          <a:spcPts val="1400"/>
                        </a:lnSpc>
                      </a:pPr>
                      <a:r>
                        <a:rPr sz="1300" spc="-10" dirty="0">
                          <a:latin typeface="Courier New"/>
                          <a:cs typeface="Courier New"/>
                        </a:rPr>
                        <a:t>lock1.wait();</a:t>
                      </a:r>
                      <a:endParaRPr sz="1300">
                        <a:latin typeface="Courier New"/>
                        <a:cs typeface="Courier New"/>
                      </a:endParaRPr>
                    </a:p>
                  </a:txBody>
                  <a:tcPr marL="0" marR="0" marT="0" marB="0">
                    <a:lnR w="12700">
                      <a:solidFill>
                        <a:srgbClr val="000000"/>
                      </a:solidFill>
                      <a:prstDash val="solid"/>
                    </a:lnR>
                  </a:tcPr>
                </a:tc>
                <a:tc>
                  <a:txBody>
                    <a:bodyPr/>
                    <a:lstStyle/>
                    <a:p>
                      <a:pPr>
                        <a:lnSpc>
                          <a:spcPct val="100000"/>
                        </a:lnSpc>
                      </a:pPr>
                      <a:endParaRPr sz="1100">
                        <a:latin typeface="Times New Roman"/>
                        <a:cs typeface="Times New Roman"/>
                      </a:endParaRPr>
                    </a:p>
                  </a:txBody>
                  <a:tcPr marL="0" marR="0" marT="0" marB="0">
                    <a:lnL w="12700">
                      <a:solidFill>
                        <a:srgbClr val="000000"/>
                      </a:solidFill>
                      <a:prstDash val="solid"/>
                    </a:lnL>
                    <a:lnR w="12700">
                      <a:solidFill>
                        <a:srgbClr val="000000"/>
                      </a:solidFill>
                      <a:prstDash val="solid"/>
                    </a:lnR>
                  </a:tcPr>
                </a:tc>
                <a:tc>
                  <a:txBody>
                    <a:bodyPr/>
                    <a:lstStyle/>
                    <a:p>
                      <a:pPr marL="18415" algn="ctr">
                        <a:lnSpc>
                          <a:spcPts val="955"/>
                        </a:lnSpc>
                        <a:spcBef>
                          <a:spcPts val="440"/>
                        </a:spcBef>
                      </a:pPr>
                      <a:r>
                        <a:rPr sz="850" spc="-50" dirty="0">
                          <a:latin typeface="Courier New"/>
                          <a:cs typeface="Courier New"/>
                        </a:rPr>
                        <a:t>3</a:t>
                      </a:r>
                      <a:endParaRPr sz="850">
                        <a:latin typeface="Courier New"/>
                        <a:cs typeface="Courier New"/>
                      </a:endParaRPr>
                    </a:p>
                  </a:txBody>
                  <a:tcPr marL="0" marR="0" marT="55880" marB="0">
                    <a:lnL w="12700">
                      <a:solidFill>
                        <a:srgbClr val="000000"/>
                      </a:solidFill>
                      <a:prstDash val="solid"/>
                    </a:lnL>
                  </a:tcPr>
                </a:tc>
                <a:tc>
                  <a:txBody>
                    <a:bodyPr/>
                    <a:lstStyle/>
                    <a:p>
                      <a:pPr>
                        <a:lnSpc>
                          <a:spcPct val="100000"/>
                        </a:lnSpc>
                      </a:pPr>
                      <a:endParaRPr sz="1100">
                        <a:latin typeface="Times New Roman"/>
                        <a:cs typeface="Times New Roman"/>
                      </a:endParaRPr>
                    </a:p>
                  </a:txBody>
                  <a:tcPr marL="0" marR="0" marT="0" marB="0"/>
                </a:tc>
                <a:tc>
                  <a:txBody>
                    <a:bodyPr/>
                    <a:lstStyle/>
                    <a:p>
                      <a:pPr marL="66040">
                        <a:lnSpc>
                          <a:spcPts val="1400"/>
                        </a:lnSpc>
                      </a:pPr>
                      <a:r>
                        <a:rPr sz="1300" dirty="0">
                          <a:latin typeface="Courier New"/>
                          <a:cs typeface="Courier New"/>
                        </a:rPr>
                        <a:t>y = y + </a:t>
                      </a:r>
                      <a:r>
                        <a:rPr sz="1300" spc="-25" dirty="0">
                          <a:latin typeface="Courier New"/>
                          <a:cs typeface="Courier New"/>
                        </a:rPr>
                        <a:t>1;</a:t>
                      </a:r>
                      <a:endParaRPr sz="1300">
                        <a:latin typeface="Courier New"/>
                        <a:cs typeface="Courier New"/>
                      </a:endParaRPr>
                    </a:p>
                  </a:txBody>
                  <a:tcPr marL="0" marR="0" marT="0" marB="0">
                    <a:lnR w="12700">
                      <a:solidFill>
                        <a:srgbClr val="000000"/>
                      </a:solidFill>
                      <a:prstDash val="solid"/>
                    </a:lnR>
                  </a:tcPr>
                </a:tc>
                <a:extLst>
                  <a:ext uri="{0D108BD9-81ED-4DB2-BD59-A6C34878D82A}">
                    <a16:rowId xmlns:a16="http://schemas.microsoft.com/office/drawing/2014/main" val="10002"/>
                  </a:ext>
                </a:extLst>
              </a:tr>
              <a:tr h="190500">
                <a:tc>
                  <a:txBody>
                    <a:bodyPr/>
                    <a:lstStyle/>
                    <a:p>
                      <a:pPr marL="52069">
                        <a:lnSpc>
                          <a:spcPts val="955"/>
                        </a:lnSpc>
                        <a:spcBef>
                          <a:spcPts val="440"/>
                        </a:spcBef>
                      </a:pPr>
                      <a:r>
                        <a:rPr sz="850" spc="-50" dirty="0">
                          <a:latin typeface="Courier New"/>
                          <a:cs typeface="Courier New"/>
                        </a:rPr>
                        <a:t>4</a:t>
                      </a:r>
                      <a:endParaRPr sz="850">
                        <a:latin typeface="Courier New"/>
                        <a:cs typeface="Courier New"/>
                      </a:endParaRPr>
                    </a:p>
                  </a:txBody>
                  <a:tcPr marL="0" marR="0" marT="55880" marB="0">
                    <a:lnL w="12700">
                      <a:solidFill>
                        <a:srgbClr val="000000"/>
                      </a:solidFill>
                      <a:prstDash val="solid"/>
                    </a:lnL>
                  </a:tcPr>
                </a:tc>
                <a:tc>
                  <a:txBody>
                    <a:bodyPr/>
                    <a:lstStyle/>
                    <a:p>
                      <a:pPr marL="66040">
                        <a:lnSpc>
                          <a:spcPts val="1400"/>
                        </a:lnSpc>
                      </a:pPr>
                      <a:r>
                        <a:rPr sz="1300" dirty="0">
                          <a:latin typeface="Courier New"/>
                          <a:cs typeface="Courier New"/>
                        </a:rPr>
                        <a:t>x = x + </a:t>
                      </a:r>
                      <a:r>
                        <a:rPr sz="1300" spc="-25" dirty="0">
                          <a:latin typeface="Courier New"/>
                          <a:cs typeface="Courier New"/>
                        </a:rPr>
                        <a:t>2;</a:t>
                      </a:r>
                      <a:endParaRPr sz="1300">
                        <a:latin typeface="Courier New"/>
                        <a:cs typeface="Courier New"/>
                      </a:endParaRPr>
                    </a:p>
                  </a:txBody>
                  <a:tcPr marL="0" marR="0" marT="0" marB="0">
                    <a:lnR w="12700">
                      <a:solidFill>
                        <a:srgbClr val="000000"/>
                      </a:solidFill>
                      <a:prstDash val="solid"/>
                    </a:lnR>
                  </a:tcPr>
                </a:tc>
                <a:tc>
                  <a:txBody>
                    <a:bodyPr/>
                    <a:lstStyle/>
                    <a:p>
                      <a:pPr>
                        <a:lnSpc>
                          <a:spcPct val="100000"/>
                        </a:lnSpc>
                      </a:pPr>
                      <a:endParaRPr sz="1100">
                        <a:latin typeface="Times New Roman"/>
                        <a:cs typeface="Times New Roman"/>
                      </a:endParaRPr>
                    </a:p>
                  </a:txBody>
                  <a:tcPr marL="0" marR="0" marT="0" marB="0">
                    <a:lnL w="12700">
                      <a:solidFill>
                        <a:srgbClr val="000000"/>
                      </a:solidFill>
                      <a:prstDash val="solid"/>
                    </a:lnL>
                    <a:lnR w="12700">
                      <a:solidFill>
                        <a:srgbClr val="000000"/>
                      </a:solidFill>
                      <a:prstDash val="solid"/>
                    </a:lnR>
                  </a:tcPr>
                </a:tc>
                <a:tc>
                  <a:txBody>
                    <a:bodyPr/>
                    <a:lstStyle/>
                    <a:p>
                      <a:pPr marL="18415" algn="ctr">
                        <a:lnSpc>
                          <a:spcPts val="955"/>
                        </a:lnSpc>
                        <a:spcBef>
                          <a:spcPts val="440"/>
                        </a:spcBef>
                      </a:pPr>
                      <a:r>
                        <a:rPr sz="850" spc="-50" dirty="0">
                          <a:latin typeface="Courier New"/>
                          <a:cs typeface="Courier New"/>
                        </a:rPr>
                        <a:t>4</a:t>
                      </a:r>
                      <a:endParaRPr sz="850">
                        <a:latin typeface="Courier New"/>
                        <a:cs typeface="Courier New"/>
                      </a:endParaRPr>
                    </a:p>
                  </a:txBody>
                  <a:tcPr marL="0" marR="0" marT="55880" marB="0">
                    <a:lnL w="12700">
                      <a:solidFill>
                        <a:srgbClr val="000000"/>
                      </a:solidFill>
                      <a:prstDash val="solid"/>
                    </a:lnL>
                  </a:tcPr>
                </a:tc>
                <a:tc>
                  <a:txBody>
                    <a:bodyPr/>
                    <a:lstStyle/>
                    <a:p>
                      <a:pPr>
                        <a:lnSpc>
                          <a:spcPct val="100000"/>
                        </a:lnSpc>
                      </a:pPr>
                      <a:endParaRPr sz="1100">
                        <a:latin typeface="Times New Roman"/>
                        <a:cs typeface="Times New Roman"/>
                      </a:endParaRPr>
                    </a:p>
                  </a:txBody>
                  <a:tcPr marL="0" marR="0" marT="0" marB="0"/>
                </a:tc>
                <a:tc>
                  <a:txBody>
                    <a:bodyPr/>
                    <a:lstStyle/>
                    <a:p>
                      <a:pPr marL="66040">
                        <a:lnSpc>
                          <a:spcPts val="1400"/>
                        </a:lnSpc>
                      </a:pPr>
                      <a:r>
                        <a:rPr sz="1300" spc="-10" dirty="0">
                          <a:latin typeface="Courier New"/>
                          <a:cs typeface="Courier New"/>
                        </a:rPr>
                        <a:t>lock1.wait();</a:t>
                      </a:r>
                      <a:endParaRPr sz="1300">
                        <a:latin typeface="Courier New"/>
                        <a:cs typeface="Courier New"/>
                      </a:endParaRPr>
                    </a:p>
                  </a:txBody>
                  <a:tcPr marL="0" marR="0" marT="0" marB="0">
                    <a:lnR w="12700">
                      <a:solidFill>
                        <a:srgbClr val="000000"/>
                      </a:solidFill>
                      <a:prstDash val="solid"/>
                    </a:lnR>
                  </a:tcPr>
                </a:tc>
                <a:extLst>
                  <a:ext uri="{0D108BD9-81ED-4DB2-BD59-A6C34878D82A}">
                    <a16:rowId xmlns:a16="http://schemas.microsoft.com/office/drawing/2014/main" val="10003"/>
                  </a:ext>
                </a:extLst>
              </a:tr>
              <a:tr h="190500">
                <a:tc>
                  <a:txBody>
                    <a:bodyPr/>
                    <a:lstStyle/>
                    <a:p>
                      <a:pPr marL="52069">
                        <a:lnSpc>
                          <a:spcPts val="955"/>
                        </a:lnSpc>
                        <a:spcBef>
                          <a:spcPts val="440"/>
                        </a:spcBef>
                      </a:pPr>
                      <a:r>
                        <a:rPr sz="850" spc="-50" dirty="0">
                          <a:latin typeface="Courier New"/>
                          <a:cs typeface="Courier New"/>
                        </a:rPr>
                        <a:t>5</a:t>
                      </a:r>
                      <a:endParaRPr sz="850">
                        <a:latin typeface="Courier New"/>
                        <a:cs typeface="Courier New"/>
                      </a:endParaRPr>
                    </a:p>
                  </a:txBody>
                  <a:tcPr marL="0" marR="0" marT="55880" marB="0">
                    <a:lnL w="12700">
                      <a:solidFill>
                        <a:srgbClr val="000000"/>
                      </a:solidFill>
                      <a:prstDash val="solid"/>
                    </a:lnL>
                  </a:tcPr>
                </a:tc>
                <a:tc>
                  <a:txBody>
                    <a:bodyPr/>
                    <a:lstStyle/>
                    <a:p>
                      <a:pPr marL="66040">
                        <a:lnSpc>
                          <a:spcPts val="1400"/>
                        </a:lnSpc>
                      </a:pPr>
                      <a:r>
                        <a:rPr sz="1300" spc="-10" dirty="0">
                          <a:latin typeface="Courier New"/>
                          <a:cs typeface="Courier New"/>
                        </a:rPr>
                        <a:t>lock2.wait();</a:t>
                      </a:r>
                      <a:endParaRPr sz="1300">
                        <a:latin typeface="Courier New"/>
                        <a:cs typeface="Courier New"/>
                      </a:endParaRPr>
                    </a:p>
                  </a:txBody>
                  <a:tcPr marL="0" marR="0" marT="0" marB="0">
                    <a:lnR w="12700">
                      <a:solidFill>
                        <a:srgbClr val="000000"/>
                      </a:solidFill>
                      <a:prstDash val="solid"/>
                    </a:lnR>
                  </a:tcPr>
                </a:tc>
                <a:tc>
                  <a:txBody>
                    <a:bodyPr/>
                    <a:lstStyle/>
                    <a:p>
                      <a:pPr>
                        <a:lnSpc>
                          <a:spcPct val="100000"/>
                        </a:lnSpc>
                      </a:pPr>
                      <a:endParaRPr sz="1100">
                        <a:latin typeface="Times New Roman"/>
                        <a:cs typeface="Times New Roman"/>
                      </a:endParaRPr>
                    </a:p>
                  </a:txBody>
                  <a:tcPr marL="0" marR="0" marT="0" marB="0">
                    <a:lnL w="12700">
                      <a:solidFill>
                        <a:srgbClr val="000000"/>
                      </a:solidFill>
                      <a:prstDash val="solid"/>
                    </a:lnL>
                    <a:lnR w="12700">
                      <a:solidFill>
                        <a:srgbClr val="000000"/>
                      </a:solidFill>
                      <a:prstDash val="solid"/>
                    </a:lnR>
                  </a:tcPr>
                </a:tc>
                <a:tc>
                  <a:txBody>
                    <a:bodyPr/>
                    <a:lstStyle/>
                    <a:p>
                      <a:pPr marL="18415" algn="ctr">
                        <a:lnSpc>
                          <a:spcPts val="955"/>
                        </a:lnSpc>
                        <a:spcBef>
                          <a:spcPts val="440"/>
                        </a:spcBef>
                      </a:pPr>
                      <a:r>
                        <a:rPr sz="850" spc="-50" dirty="0">
                          <a:latin typeface="Courier New"/>
                          <a:cs typeface="Courier New"/>
                        </a:rPr>
                        <a:t>5</a:t>
                      </a:r>
                      <a:endParaRPr sz="850">
                        <a:latin typeface="Courier New"/>
                        <a:cs typeface="Courier New"/>
                      </a:endParaRPr>
                    </a:p>
                  </a:txBody>
                  <a:tcPr marL="0" marR="0" marT="55880" marB="0">
                    <a:lnL w="12700">
                      <a:solidFill>
                        <a:srgbClr val="000000"/>
                      </a:solidFill>
                      <a:prstDash val="solid"/>
                    </a:lnL>
                  </a:tcPr>
                </a:tc>
                <a:tc>
                  <a:txBody>
                    <a:bodyPr/>
                    <a:lstStyle/>
                    <a:p>
                      <a:pPr>
                        <a:lnSpc>
                          <a:spcPct val="100000"/>
                        </a:lnSpc>
                      </a:pPr>
                      <a:endParaRPr sz="1100">
                        <a:latin typeface="Times New Roman"/>
                        <a:cs typeface="Times New Roman"/>
                      </a:endParaRPr>
                    </a:p>
                  </a:txBody>
                  <a:tcPr marL="0" marR="0" marT="0" marB="0"/>
                </a:tc>
                <a:tc>
                  <a:txBody>
                    <a:bodyPr/>
                    <a:lstStyle/>
                    <a:p>
                      <a:pPr marL="66040">
                        <a:lnSpc>
                          <a:spcPts val="1400"/>
                        </a:lnSpc>
                      </a:pPr>
                      <a:r>
                        <a:rPr sz="1300" dirty="0">
                          <a:latin typeface="Courier New"/>
                          <a:cs typeface="Courier New"/>
                        </a:rPr>
                        <a:t>x = x + </a:t>
                      </a:r>
                      <a:r>
                        <a:rPr sz="1300" spc="-25" dirty="0">
                          <a:latin typeface="Courier New"/>
                          <a:cs typeface="Courier New"/>
                        </a:rPr>
                        <a:t>1;</a:t>
                      </a:r>
                      <a:endParaRPr sz="1300">
                        <a:latin typeface="Courier New"/>
                        <a:cs typeface="Courier New"/>
                      </a:endParaRPr>
                    </a:p>
                  </a:txBody>
                  <a:tcPr marL="0" marR="0" marT="0" marB="0">
                    <a:lnR w="12700">
                      <a:solidFill>
                        <a:srgbClr val="000000"/>
                      </a:solidFill>
                      <a:prstDash val="solid"/>
                    </a:lnR>
                  </a:tcPr>
                </a:tc>
                <a:extLst>
                  <a:ext uri="{0D108BD9-81ED-4DB2-BD59-A6C34878D82A}">
                    <a16:rowId xmlns:a16="http://schemas.microsoft.com/office/drawing/2014/main" val="10004"/>
                  </a:ext>
                </a:extLst>
              </a:tr>
              <a:tr h="190500">
                <a:tc>
                  <a:txBody>
                    <a:bodyPr/>
                    <a:lstStyle/>
                    <a:p>
                      <a:pPr marL="52069">
                        <a:lnSpc>
                          <a:spcPts val="955"/>
                        </a:lnSpc>
                        <a:spcBef>
                          <a:spcPts val="440"/>
                        </a:spcBef>
                      </a:pPr>
                      <a:r>
                        <a:rPr sz="850" spc="-50" dirty="0">
                          <a:latin typeface="Courier New"/>
                          <a:cs typeface="Courier New"/>
                        </a:rPr>
                        <a:t>6</a:t>
                      </a:r>
                      <a:endParaRPr sz="850">
                        <a:latin typeface="Courier New"/>
                        <a:cs typeface="Courier New"/>
                      </a:endParaRPr>
                    </a:p>
                  </a:txBody>
                  <a:tcPr marL="0" marR="0" marT="55880" marB="0">
                    <a:lnL w="12700">
                      <a:solidFill>
                        <a:srgbClr val="000000"/>
                      </a:solidFill>
                      <a:prstDash val="solid"/>
                    </a:lnL>
                  </a:tcPr>
                </a:tc>
                <a:tc>
                  <a:txBody>
                    <a:bodyPr/>
                    <a:lstStyle/>
                    <a:p>
                      <a:pPr marL="66040">
                        <a:lnSpc>
                          <a:spcPts val="1400"/>
                        </a:lnSpc>
                      </a:pPr>
                      <a:r>
                        <a:rPr sz="1300" spc="-10" dirty="0">
                          <a:latin typeface="Courier New"/>
                          <a:cs typeface="Courier New"/>
                        </a:rPr>
                        <a:t>lock1.signal();</a:t>
                      </a:r>
                      <a:endParaRPr sz="1300">
                        <a:latin typeface="Courier New"/>
                        <a:cs typeface="Courier New"/>
                      </a:endParaRPr>
                    </a:p>
                  </a:txBody>
                  <a:tcPr marL="0" marR="0" marT="0" marB="0">
                    <a:lnR w="12700">
                      <a:solidFill>
                        <a:srgbClr val="000000"/>
                      </a:solidFill>
                      <a:prstDash val="solid"/>
                    </a:lnR>
                  </a:tcPr>
                </a:tc>
                <a:tc>
                  <a:txBody>
                    <a:bodyPr/>
                    <a:lstStyle/>
                    <a:p>
                      <a:pPr>
                        <a:lnSpc>
                          <a:spcPct val="100000"/>
                        </a:lnSpc>
                      </a:pPr>
                      <a:endParaRPr sz="1100">
                        <a:latin typeface="Times New Roman"/>
                        <a:cs typeface="Times New Roman"/>
                      </a:endParaRPr>
                    </a:p>
                  </a:txBody>
                  <a:tcPr marL="0" marR="0" marT="0" marB="0">
                    <a:lnL w="12700">
                      <a:solidFill>
                        <a:srgbClr val="000000"/>
                      </a:solidFill>
                      <a:prstDash val="solid"/>
                    </a:lnL>
                    <a:lnR w="12700">
                      <a:solidFill>
                        <a:srgbClr val="000000"/>
                      </a:solidFill>
                      <a:prstDash val="solid"/>
                    </a:lnR>
                  </a:tcPr>
                </a:tc>
                <a:tc>
                  <a:txBody>
                    <a:bodyPr/>
                    <a:lstStyle/>
                    <a:p>
                      <a:pPr marL="18415" algn="ctr">
                        <a:lnSpc>
                          <a:spcPts val="955"/>
                        </a:lnSpc>
                        <a:spcBef>
                          <a:spcPts val="440"/>
                        </a:spcBef>
                      </a:pPr>
                      <a:r>
                        <a:rPr sz="850" spc="-50" dirty="0">
                          <a:latin typeface="Courier New"/>
                          <a:cs typeface="Courier New"/>
                        </a:rPr>
                        <a:t>6</a:t>
                      </a:r>
                      <a:endParaRPr sz="850">
                        <a:latin typeface="Courier New"/>
                        <a:cs typeface="Courier New"/>
                      </a:endParaRPr>
                    </a:p>
                  </a:txBody>
                  <a:tcPr marL="0" marR="0" marT="55880" marB="0">
                    <a:lnL w="12700">
                      <a:solidFill>
                        <a:srgbClr val="000000"/>
                      </a:solidFill>
                      <a:prstDash val="solid"/>
                    </a:lnL>
                  </a:tcPr>
                </a:tc>
                <a:tc>
                  <a:txBody>
                    <a:bodyPr/>
                    <a:lstStyle/>
                    <a:p>
                      <a:pPr>
                        <a:lnSpc>
                          <a:spcPct val="100000"/>
                        </a:lnSpc>
                      </a:pPr>
                      <a:endParaRPr sz="1100">
                        <a:latin typeface="Times New Roman"/>
                        <a:cs typeface="Times New Roman"/>
                      </a:endParaRPr>
                    </a:p>
                  </a:txBody>
                  <a:tcPr marL="0" marR="0" marT="0" marB="0"/>
                </a:tc>
                <a:tc>
                  <a:txBody>
                    <a:bodyPr/>
                    <a:lstStyle/>
                    <a:p>
                      <a:pPr marL="66040">
                        <a:lnSpc>
                          <a:spcPts val="1400"/>
                        </a:lnSpc>
                      </a:pPr>
                      <a:r>
                        <a:rPr sz="1300" spc="-10" dirty="0">
                          <a:latin typeface="Courier New"/>
                          <a:cs typeface="Courier New"/>
                        </a:rPr>
                        <a:t>lock1.signal();</a:t>
                      </a:r>
                      <a:endParaRPr sz="1300">
                        <a:latin typeface="Courier New"/>
                        <a:cs typeface="Courier New"/>
                      </a:endParaRPr>
                    </a:p>
                  </a:txBody>
                  <a:tcPr marL="0" marR="0" marT="0" marB="0">
                    <a:lnR w="12700">
                      <a:solidFill>
                        <a:srgbClr val="000000"/>
                      </a:solidFill>
                      <a:prstDash val="solid"/>
                    </a:lnR>
                  </a:tcPr>
                </a:tc>
                <a:extLst>
                  <a:ext uri="{0D108BD9-81ED-4DB2-BD59-A6C34878D82A}">
                    <a16:rowId xmlns:a16="http://schemas.microsoft.com/office/drawing/2014/main" val="10005"/>
                  </a:ext>
                </a:extLst>
              </a:tr>
              <a:tr h="190500">
                <a:tc>
                  <a:txBody>
                    <a:bodyPr/>
                    <a:lstStyle/>
                    <a:p>
                      <a:pPr marL="52069">
                        <a:lnSpc>
                          <a:spcPts val="955"/>
                        </a:lnSpc>
                        <a:spcBef>
                          <a:spcPts val="440"/>
                        </a:spcBef>
                      </a:pPr>
                      <a:r>
                        <a:rPr sz="850" spc="-50" dirty="0">
                          <a:latin typeface="Courier New"/>
                          <a:cs typeface="Courier New"/>
                        </a:rPr>
                        <a:t>7</a:t>
                      </a:r>
                      <a:endParaRPr sz="850">
                        <a:latin typeface="Courier New"/>
                        <a:cs typeface="Courier New"/>
                      </a:endParaRPr>
                    </a:p>
                  </a:txBody>
                  <a:tcPr marL="0" marR="0" marT="55880" marB="0">
                    <a:lnL w="12700">
                      <a:solidFill>
                        <a:srgbClr val="000000"/>
                      </a:solidFill>
                      <a:prstDash val="solid"/>
                    </a:lnL>
                  </a:tcPr>
                </a:tc>
                <a:tc>
                  <a:txBody>
                    <a:bodyPr/>
                    <a:lstStyle/>
                    <a:p>
                      <a:pPr marL="66040">
                        <a:lnSpc>
                          <a:spcPts val="1400"/>
                        </a:lnSpc>
                      </a:pPr>
                      <a:r>
                        <a:rPr sz="1300" dirty="0">
                          <a:latin typeface="Courier New"/>
                          <a:cs typeface="Courier New"/>
                        </a:rPr>
                        <a:t>y = y + </a:t>
                      </a:r>
                      <a:r>
                        <a:rPr sz="1300" spc="-25" dirty="0">
                          <a:latin typeface="Courier New"/>
                          <a:cs typeface="Courier New"/>
                        </a:rPr>
                        <a:t>2;</a:t>
                      </a:r>
                      <a:endParaRPr sz="1300">
                        <a:latin typeface="Courier New"/>
                        <a:cs typeface="Courier New"/>
                      </a:endParaRPr>
                    </a:p>
                  </a:txBody>
                  <a:tcPr marL="0" marR="0" marT="0" marB="0">
                    <a:lnR w="12700">
                      <a:solidFill>
                        <a:srgbClr val="000000"/>
                      </a:solidFill>
                      <a:prstDash val="solid"/>
                    </a:lnR>
                  </a:tcPr>
                </a:tc>
                <a:tc>
                  <a:txBody>
                    <a:bodyPr/>
                    <a:lstStyle/>
                    <a:p>
                      <a:pPr>
                        <a:lnSpc>
                          <a:spcPct val="100000"/>
                        </a:lnSpc>
                      </a:pPr>
                      <a:endParaRPr sz="1100">
                        <a:latin typeface="Times New Roman"/>
                        <a:cs typeface="Times New Roman"/>
                      </a:endParaRPr>
                    </a:p>
                  </a:txBody>
                  <a:tcPr marL="0" marR="0" marT="0" marB="0">
                    <a:lnL w="12700">
                      <a:solidFill>
                        <a:srgbClr val="000000"/>
                      </a:solidFill>
                      <a:prstDash val="solid"/>
                    </a:lnL>
                    <a:lnR w="12700">
                      <a:solidFill>
                        <a:srgbClr val="000000"/>
                      </a:solidFill>
                      <a:prstDash val="solid"/>
                    </a:lnR>
                  </a:tcPr>
                </a:tc>
                <a:tc>
                  <a:txBody>
                    <a:bodyPr/>
                    <a:lstStyle/>
                    <a:p>
                      <a:pPr marL="18415" algn="ctr">
                        <a:lnSpc>
                          <a:spcPts val="955"/>
                        </a:lnSpc>
                        <a:spcBef>
                          <a:spcPts val="440"/>
                        </a:spcBef>
                      </a:pPr>
                      <a:r>
                        <a:rPr sz="850" spc="-50" dirty="0">
                          <a:latin typeface="Courier New"/>
                          <a:cs typeface="Courier New"/>
                        </a:rPr>
                        <a:t>7</a:t>
                      </a:r>
                      <a:endParaRPr sz="850">
                        <a:latin typeface="Courier New"/>
                        <a:cs typeface="Courier New"/>
                      </a:endParaRPr>
                    </a:p>
                  </a:txBody>
                  <a:tcPr marL="0" marR="0" marT="55880" marB="0">
                    <a:lnL w="12700">
                      <a:solidFill>
                        <a:srgbClr val="000000"/>
                      </a:solidFill>
                      <a:prstDash val="solid"/>
                    </a:lnL>
                  </a:tcPr>
                </a:tc>
                <a:tc>
                  <a:txBody>
                    <a:bodyPr/>
                    <a:lstStyle/>
                    <a:p>
                      <a:pPr>
                        <a:lnSpc>
                          <a:spcPct val="100000"/>
                        </a:lnSpc>
                      </a:pPr>
                      <a:endParaRPr sz="1100">
                        <a:latin typeface="Times New Roman"/>
                        <a:cs typeface="Times New Roman"/>
                      </a:endParaRPr>
                    </a:p>
                  </a:txBody>
                  <a:tcPr marL="0" marR="0" marT="0" marB="0"/>
                </a:tc>
                <a:tc>
                  <a:txBody>
                    <a:bodyPr/>
                    <a:lstStyle/>
                    <a:p>
                      <a:pPr marL="66040">
                        <a:lnSpc>
                          <a:spcPts val="1400"/>
                        </a:lnSpc>
                      </a:pPr>
                      <a:r>
                        <a:rPr sz="1300" spc="-10" dirty="0">
                          <a:latin typeface="Courier New"/>
                          <a:cs typeface="Courier New"/>
                        </a:rPr>
                        <a:t>lock2.signal();</a:t>
                      </a:r>
                      <a:endParaRPr sz="1300">
                        <a:latin typeface="Courier New"/>
                        <a:cs typeface="Courier New"/>
                      </a:endParaRPr>
                    </a:p>
                  </a:txBody>
                  <a:tcPr marL="0" marR="0" marT="0" marB="0">
                    <a:lnR w="12700">
                      <a:solidFill>
                        <a:srgbClr val="000000"/>
                      </a:solidFill>
                      <a:prstDash val="solid"/>
                    </a:lnR>
                  </a:tcPr>
                </a:tc>
                <a:extLst>
                  <a:ext uri="{0D108BD9-81ED-4DB2-BD59-A6C34878D82A}">
                    <a16:rowId xmlns:a16="http://schemas.microsoft.com/office/drawing/2014/main" val="10006"/>
                  </a:ext>
                </a:extLst>
              </a:tr>
              <a:tr h="190500">
                <a:tc>
                  <a:txBody>
                    <a:bodyPr/>
                    <a:lstStyle/>
                    <a:p>
                      <a:pPr marL="52069">
                        <a:lnSpc>
                          <a:spcPts val="955"/>
                        </a:lnSpc>
                        <a:spcBef>
                          <a:spcPts val="440"/>
                        </a:spcBef>
                      </a:pPr>
                      <a:r>
                        <a:rPr sz="850" spc="-50" dirty="0">
                          <a:latin typeface="Courier New"/>
                          <a:cs typeface="Courier New"/>
                        </a:rPr>
                        <a:t>8</a:t>
                      </a:r>
                      <a:endParaRPr sz="850">
                        <a:latin typeface="Courier New"/>
                        <a:cs typeface="Courier New"/>
                      </a:endParaRPr>
                    </a:p>
                  </a:txBody>
                  <a:tcPr marL="0" marR="0" marT="55880" marB="0">
                    <a:lnL w="12700">
                      <a:solidFill>
                        <a:srgbClr val="000000"/>
                      </a:solidFill>
                      <a:prstDash val="solid"/>
                    </a:lnL>
                  </a:tcPr>
                </a:tc>
                <a:tc>
                  <a:txBody>
                    <a:bodyPr/>
                    <a:lstStyle/>
                    <a:p>
                      <a:pPr marL="66040">
                        <a:lnSpc>
                          <a:spcPts val="1400"/>
                        </a:lnSpc>
                      </a:pPr>
                      <a:r>
                        <a:rPr sz="1300" spc="-10" dirty="0">
                          <a:latin typeface="Courier New"/>
                          <a:cs typeface="Courier New"/>
                        </a:rPr>
                        <a:t>lock2.signal();</a:t>
                      </a:r>
                      <a:endParaRPr sz="1300">
                        <a:latin typeface="Courier New"/>
                        <a:cs typeface="Courier New"/>
                      </a:endParaRPr>
                    </a:p>
                  </a:txBody>
                  <a:tcPr marL="0" marR="0" marT="0" marB="0">
                    <a:lnR w="12700">
                      <a:solidFill>
                        <a:srgbClr val="000000"/>
                      </a:solidFill>
                      <a:prstDash val="solid"/>
                    </a:lnR>
                  </a:tcPr>
                </a:tc>
                <a:tc>
                  <a:txBody>
                    <a:bodyPr/>
                    <a:lstStyle/>
                    <a:p>
                      <a:pPr>
                        <a:lnSpc>
                          <a:spcPct val="100000"/>
                        </a:lnSpc>
                      </a:pPr>
                      <a:endParaRPr sz="1100">
                        <a:latin typeface="Times New Roman"/>
                        <a:cs typeface="Times New Roman"/>
                      </a:endParaRPr>
                    </a:p>
                  </a:txBody>
                  <a:tcPr marL="0" marR="0" marT="0" marB="0">
                    <a:lnL w="12700">
                      <a:solidFill>
                        <a:srgbClr val="000000"/>
                      </a:solidFill>
                      <a:prstDash val="solid"/>
                    </a:lnL>
                    <a:lnR w="12700">
                      <a:solidFill>
                        <a:srgbClr val="000000"/>
                      </a:solidFill>
                      <a:prstDash val="solid"/>
                    </a:lnR>
                  </a:tcPr>
                </a:tc>
                <a:tc>
                  <a:txBody>
                    <a:bodyPr/>
                    <a:lstStyle/>
                    <a:p>
                      <a:pPr marL="18415" algn="ctr">
                        <a:lnSpc>
                          <a:spcPts val="955"/>
                        </a:lnSpc>
                        <a:spcBef>
                          <a:spcPts val="440"/>
                        </a:spcBef>
                      </a:pPr>
                      <a:r>
                        <a:rPr sz="850" spc="-50" dirty="0">
                          <a:latin typeface="Courier New"/>
                          <a:cs typeface="Courier New"/>
                        </a:rPr>
                        <a:t>8</a:t>
                      </a:r>
                      <a:endParaRPr sz="850">
                        <a:latin typeface="Courier New"/>
                        <a:cs typeface="Courier New"/>
                      </a:endParaRPr>
                    </a:p>
                  </a:txBody>
                  <a:tcPr marL="0" marR="0" marT="55880" marB="0">
                    <a:lnL w="12700">
                      <a:solidFill>
                        <a:srgbClr val="000000"/>
                      </a:solidFill>
                      <a:prstDash val="solid"/>
                    </a:lnL>
                  </a:tcPr>
                </a:tc>
                <a:tc>
                  <a:txBody>
                    <a:bodyPr/>
                    <a:lstStyle/>
                    <a:p>
                      <a:pPr>
                        <a:lnSpc>
                          <a:spcPct val="100000"/>
                        </a:lnSpc>
                      </a:pPr>
                      <a:endParaRPr sz="1100">
                        <a:latin typeface="Times New Roman"/>
                        <a:cs typeface="Times New Roman"/>
                      </a:endParaRPr>
                    </a:p>
                  </a:txBody>
                  <a:tcPr marL="0" marR="0" marT="0" marB="0"/>
                </a:tc>
                <a:tc>
                  <a:txBody>
                    <a:bodyPr/>
                    <a:lstStyle/>
                    <a:p>
                      <a:pPr marL="66040">
                        <a:lnSpc>
                          <a:spcPts val="1400"/>
                        </a:lnSpc>
                      </a:pPr>
                      <a:r>
                        <a:rPr sz="1300" dirty="0">
                          <a:solidFill>
                            <a:schemeClr val="tx1"/>
                          </a:solidFill>
                          <a:latin typeface="Courier New"/>
                          <a:cs typeface="Courier New"/>
                        </a:rPr>
                        <a:t>z = z +</a:t>
                      </a:r>
                      <a:r>
                        <a:rPr sz="1300" dirty="0">
                          <a:latin typeface="Courier New"/>
                          <a:cs typeface="Courier New"/>
                        </a:rPr>
                        <a:t> </a:t>
                      </a:r>
                      <a:r>
                        <a:rPr sz="1300" spc="-25" dirty="0">
                          <a:latin typeface="Courier New"/>
                          <a:cs typeface="Courier New"/>
                        </a:rPr>
                        <a:t>1;</a:t>
                      </a:r>
                      <a:endParaRPr sz="1300" dirty="0">
                        <a:latin typeface="Courier New"/>
                        <a:cs typeface="Courier New"/>
                      </a:endParaRPr>
                    </a:p>
                  </a:txBody>
                  <a:tcPr marL="0" marR="0" marT="0" marB="0">
                    <a:lnR w="12700">
                      <a:solidFill>
                        <a:srgbClr val="000000"/>
                      </a:solidFill>
                      <a:prstDash val="solid"/>
                    </a:lnR>
                  </a:tcPr>
                </a:tc>
                <a:extLst>
                  <a:ext uri="{0D108BD9-81ED-4DB2-BD59-A6C34878D82A}">
                    <a16:rowId xmlns:a16="http://schemas.microsoft.com/office/drawing/2014/main" val="10007"/>
                  </a:ext>
                </a:extLst>
              </a:tr>
              <a:tr h="240029">
                <a:tc>
                  <a:txBody>
                    <a:bodyPr/>
                    <a:lstStyle/>
                    <a:p>
                      <a:pPr marL="52069">
                        <a:lnSpc>
                          <a:spcPts val="1555"/>
                        </a:lnSpc>
                      </a:pPr>
                      <a:r>
                        <a:rPr sz="850" dirty="0">
                          <a:latin typeface="Courier New"/>
                          <a:cs typeface="Courier New"/>
                        </a:rPr>
                        <a:t>9</a:t>
                      </a:r>
                      <a:r>
                        <a:rPr sz="850" spc="15" dirty="0">
                          <a:latin typeface="Courier New"/>
                          <a:cs typeface="Courier New"/>
                        </a:rPr>
                        <a:t> </a:t>
                      </a:r>
                      <a:r>
                        <a:rPr sz="1950" spc="-75" baseline="4273" dirty="0">
                          <a:latin typeface="Courier New"/>
                          <a:cs typeface="Courier New"/>
                        </a:rPr>
                        <a:t>}</a:t>
                      </a:r>
                      <a:endParaRPr sz="1950" baseline="4273">
                        <a:latin typeface="Courier New"/>
                        <a:cs typeface="Courier New"/>
                      </a:endParaRPr>
                    </a:p>
                  </a:txBody>
                  <a:tcPr marL="0" marR="0" marT="0" marB="0">
                    <a:lnL w="12700">
                      <a:solidFill>
                        <a:srgbClr val="000000"/>
                      </a:solidFill>
                      <a:prstDash val="solid"/>
                    </a:lnL>
                    <a:lnB w="12700">
                      <a:solidFill>
                        <a:srgbClr val="000000"/>
                      </a:solidFill>
                      <a:prstDash val="solid"/>
                    </a:lnB>
                  </a:tcPr>
                </a:tc>
                <a:tc>
                  <a:txBody>
                    <a:bodyPr/>
                    <a:lstStyle/>
                    <a:p>
                      <a:pPr>
                        <a:lnSpc>
                          <a:spcPct val="100000"/>
                        </a:lnSpc>
                      </a:pPr>
                      <a:endParaRPr sz="1400" dirty="0">
                        <a:latin typeface="Times New Roman"/>
                        <a:cs typeface="Times New Roman"/>
                      </a:endParaRPr>
                    </a:p>
                  </a:txBody>
                  <a:tcPr marL="0" marR="0" marT="0" marB="0">
                    <a:lnR w="12700">
                      <a:solidFill>
                        <a:srgbClr val="000000"/>
                      </a:solidFill>
                      <a:prstDash val="solid"/>
                    </a:lnR>
                    <a:lnB w="12700">
                      <a:solidFill>
                        <a:srgbClr val="000000"/>
                      </a:solidFill>
                      <a:prstDash val="solid"/>
                    </a:lnB>
                  </a:tcPr>
                </a:tc>
                <a:tc>
                  <a:txBody>
                    <a:bodyPr/>
                    <a:lstStyle/>
                    <a:p>
                      <a:pPr>
                        <a:lnSpc>
                          <a:spcPct val="100000"/>
                        </a:lnSpc>
                      </a:pPr>
                      <a:endParaRPr sz="1400">
                        <a:latin typeface="Times New Roman"/>
                        <a:cs typeface="Times New Roman"/>
                      </a:endParaRPr>
                    </a:p>
                  </a:txBody>
                  <a:tcPr marL="0" marR="0" marT="0" marB="0">
                    <a:lnL w="12700">
                      <a:solidFill>
                        <a:srgbClr val="000000"/>
                      </a:solidFill>
                      <a:prstDash val="solid"/>
                    </a:lnL>
                    <a:lnR w="12700">
                      <a:solidFill>
                        <a:srgbClr val="000000"/>
                      </a:solidFill>
                      <a:prstDash val="solid"/>
                    </a:lnR>
                  </a:tcPr>
                </a:tc>
                <a:tc>
                  <a:txBody>
                    <a:bodyPr/>
                    <a:lstStyle/>
                    <a:p>
                      <a:pPr marL="18415" algn="ctr">
                        <a:lnSpc>
                          <a:spcPct val="100000"/>
                        </a:lnSpc>
                        <a:spcBef>
                          <a:spcPts val="440"/>
                        </a:spcBef>
                      </a:pPr>
                      <a:r>
                        <a:rPr sz="850" spc="-50" dirty="0">
                          <a:latin typeface="Courier New"/>
                          <a:cs typeface="Courier New"/>
                        </a:rPr>
                        <a:t>9</a:t>
                      </a:r>
                      <a:endParaRPr sz="850">
                        <a:latin typeface="Courier New"/>
                        <a:cs typeface="Courier New"/>
                      </a:endParaRPr>
                    </a:p>
                  </a:txBody>
                  <a:tcPr marL="0" marR="0" marT="55880" marB="0">
                    <a:lnL w="12700">
                      <a:solidFill>
                        <a:srgbClr val="000000"/>
                      </a:solidFill>
                      <a:prstDash val="solid"/>
                    </a:lnL>
                    <a:lnB w="12700">
                      <a:solidFill>
                        <a:srgbClr val="000000"/>
                      </a:solidFill>
                      <a:prstDash val="solid"/>
                    </a:lnB>
                  </a:tcPr>
                </a:tc>
                <a:tc>
                  <a:txBody>
                    <a:bodyPr/>
                    <a:lstStyle/>
                    <a:p>
                      <a:pPr marL="33020">
                        <a:lnSpc>
                          <a:spcPts val="1460"/>
                        </a:lnSpc>
                      </a:pPr>
                      <a:r>
                        <a:rPr sz="1300" spc="-50" dirty="0">
                          <a:latin typeface="Courier New"/>
                          <a:cs typeface="Courier New"/>
                        </a:rPr>
                        <a:t>}</a:t>
                      </a:r>
                      <a:endParaRPr sz="1300">
                        <a:latin typeface="Courier New"/>
                        <a:cs typeface="Courier New"/>
                      </a:endParaRPr>
                    </a:p>
                  </a:txBody>
                  <a:tcPr marL="0" marR="0" marT="0" marB="0">
                    <a:lnB w="12700">
                      <a:solidFill>
                        <a:srgbClr val="000000"/>
                      </a:solidFill>
                      <a:prstDash val="solid"/>
                    </a:lnB>
                  </a:tcPr>
                </a:tc>
                <a:tc>
                  <a:txBody>
                    <a:bodyPr/>
                    <a:lstStyle/>
                    <a:p>
                      <a:pPr>
                        <a:lnSpc>
                          <a:spcPct val="100000"/>
                        </a:lnSpc>
                      </a:pPr>
                      <a:endParaRPr sz="1400" dirty="0">
                        <a:latin typeface="Times New Roman"/>
                        <a:cs typeface="Times New Roman"/>
                      </a:endParaRPr>
                    </a:p>
                  </a:txBody>
                  <a:tcPr marL="0" marR="0" marT="0" marB="0">
                    <a:lnR w="12700">
                      <a:solidFill>
                        <a:srgbClr val="000000"/>
                      </a:solidFill>
                      <a:prstDash val="solid"/>
                    </a:lnR>
                    <a:lnB w="12700">
                      <a:solidFill>
                        <a:srgbClr val="000000"/>
                      </a:solidFill>
                      <a:prstDash val="solid"/>
                    </a:lnB>
                  </a:tcPr>
                </a:tc>
                <a:extLst>
                  <a:ext uri="{0D108BD9-81ED-4DB2-BD59-A6C34878D82A}">
                    <a16:rowId xmlns:a16="http://schemas.microsoft.com/office/drawing/2014/main" val="10008"/>
                  </a:ext>
                </a:extLst>
              </a:tr>
            </a:tbl>
          </a:graphicData>
        </a:graphic>
      </p:graphicFrame>
      <p:sp>
        <p:nvSpPr>
          <p:cNvPr id="5" name="object 5">
            <a:extLst>
              <a:ext uri="{FF2B5EF4-FFF2-40B4-BE49-F238E27FC236}">
                <a16:creationId xmlns:a16="http://schemas.microsoft.com/office/drawing/2014/main" id="{5BB6115F-2117-649E-3AB8-2CA8DCFDE12A}"/>
              </a:ext>
            </a:extLst>
          </p:cNvPr>
          <p:cNvSpPr txBox="1"/>
          <p:nvPr/>
        </p:nvSpPr>
        <p:spPr>
          <a:xfrm>
            <a:off x="8011941" y="741994"/>
            <a:ext cx="2792095" cy="441146"/>
          </a:xfrm>
          <a:prstGeom prst="rect">
            <a:avLst/>
          </a:prstGeom>
          <a:ln w="12700">
            <a:solidFill>
              <a:srgbClr val="000000"/>
            </a:solidFill>
          </a:ln>
        </p:spPr>
        <p:txBody>
          <a:bodyPr vert="horz" wrap="square" lIns="0" tIns="53975" rIns="0" bIns="0" rtlCol="0">
            <a:spAutoFit/>
          </a:bodyPr>
          <a:lstStyle/>
          <a:p>
            <a:pPr marL="52069" marR="56515">
              <a:lnSpc>
                <a:spcPts val="1500"/>
              </a:lnSpc>
              <a:spcBef>
                <a:spcPts val="425"/>
              </a:spcBef>
            </a:pPr>
            <a:r>
              <a:rPr sz="1300" dirty="0">
                <a:latin typeface="Courier New"/>
                <a:cs typeface="Courier New"/>
              </a:rPr>
              <a:t>int x=0, y=0, </a:t>
            </a:r>
            <a:r>
              <a:rPr sz="1300" spc="-20" dirty="0">
                <a:latin typeface="Courier New"/>
                <a:cs typeface="Courier New"/>
              </a:rPr>
              <a:t>z=0; </a:t>
            </a:r>
            <a:r>
              <a:rPr sz="1300" dirty="0">
                <a:latin typeface="Courier New"/>
                <a:cs typeface="Courier New"/>
              </a:rPr>
              <a:t>semaphore lock1=1, </a:t>
            </a:r>
            <a:r>
              <a:rPr sz="1300" spc="-10" dirty="0">
                <a:latin typeface="Courier New"/>
                <a:cs typeface="Courier New"/>
              </a:rPr>
              <a:t>lock2=1;</a:t>
            </a:r>
            <a:endParaRPr sz="1300" dirty="0">
              <a:latin typeface="Courier New"/>
              <a:cs typeface="Courier New"/>
            </a:endParaRPr>
          </a:p>
        </p:txBody>
      </p:sp>
      <p:sp>
        <p:nvSpPr>
          <p:cNvPr id="6" name="object 2">
            <a:extLst>
              <a:ext uri="{FF2B5EF4-FFF2-40B4-BE49-F238E27FC236}">
                <a16:creationId xmlns:a16="http://schemas.microsoft.com/office/drawing/2014/main" id="{6754F044-1D83-4617-96BE-2312D7563E9F}"/>
              </a:ext>
            </a:extLst>
          </p:cNvPr>
          <p:cNvSpPr txBox="1">
            <a:spLocks noGrp="1"/>
          </p:cNvSpPr>
          <p:nvPr>
            <p:ph type="title"/>
          </p:nvPr>
        </p:nvSpPr>
        <p:spPr>
          <a:xfrm>
            <a:off x="1320800" y="166203"/>
            <a:ext cx="9575800" cy="505267"/>
          </a:xfrm>
          <a:prstGeom prst="rect">
            <a:avLst/>
          </a:prstGeom>
        </p:spPr>
        <p:txBody>
          <a:bodyPr vert="horz" wrap="square" lIns="0" tIns="12700" rIns="0" bIns="0" numCol="1" rtlCol="0" anchor="ctr" anchorCtr="0" compatLnSpc="1">
            <a:prstTxWarp prst="textNoShape">
              <a:avLst/>
            </a:prstTxWarp>
            <a:spAutoFit/>
          </a:bodyPr>
          <a:lstStyle/>
          <a:p>
            <a:pPr marL="12700">
              <a:lnSpc>
                <a:spcPct val="100000"/>
              </a:lnSpc>
              <a:spcBef>
                <a:spcPts val="100"/>
              </a:spcBef>
            </a:pPr>
            <a:r>
              <a:rPr lang="en-US" altLang="zh-CN" dirty="0"/>
              <a:t>Quiz:</a:t>
            </a:r>
            <a:r>
              <a:rPr spc="-15" dirty="0"/>
              <a:t> </a:t>
            </a:r>
            <a:r>
              <a:rPr lang="en-GB" spc="-15" dirty="0"/>
              <a:t>Deadlocks</a:t>
            </a:r>
            <a:endParaRPr spc="-10" dirty="0"/>
          </a:p>
        </p:txBody>
      </p:sp>
    </p:spTree>
    <p:extLst>
      <p:ext uri="{BB962C8B-B14F-4D97-AF65-F5344CB8AC3E}">
        <p14:creationId xmlns:p14="http://schemas.microsoft.com/office/powerpoint/2010/main" val="361725538"/>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6ACBEC-3A2D-0F3C-69F5-E226FE7BD638}"/>
              </a:ext>
            </a:extLst>
          </p:cNvPr>
          <p:cNvSpPr>
            <a:spLocks noGrp="1"/>
          </p:cNvSpPr>
          <p:nvPr>
            <p:ph type="title"/>
          </p:nvPr>
        </p:nvSpPr>
        <p:spPr/>
        <p:txBody>
          <a:bodyPr/>
          <a:lstStyle/>
          <a:p>
            <a:r>
              <a:rPr lang="en-US" altLang="zh-CN" dirty="0"/>
              <a:t>Locks</a:t>
            </a:r>
            <a:endParaRPr lang="en-US" dirty="0"/>
          </a:p>
        </p:txBody>
      </p:sp>
      <p:sp>
        <p:nvSpPr>
          <p:cNvPr id="3" name="内容占位符 2">
            <a:extLst>
              <a:ext uri="{FF2B5EF4-FFF2-40B4-BE49-F238E27FC236}">
                <a16:creationId xmlns:a16="http://schemas.microsoft.com/office/drawing/2014/main" id="{960752D7-E7F1-9E8C-C134-54FD99D3AAF3}"/>
              </a:ext>
            </a:extLst>
          </p:cNvPr>
          <p:cNvSpPr>
            <a:spLocks noGrp="1"/>
          </p:cNvSpPr>
          <p:nvPr>
            <p:ph idx="1"/>
          </p:nvPr>
        </p:nvSpPr>
        <p:spPr/>
        <p:txBody>
          <a:bodyPr/>
          <a:lstStyle/>
          <a:p>
            <a:r>
              <a:rPr lang="en-US" altLang="zh-CN" dirty="0">
                <a:effectLst/>
                <a:latin typeface="Helvetica" pitchFamily="2" charset="0"/>
              </a:rPr>
              <a:t>A</a:t>
            </a:r>
            <a:r>
              <a:rPr lang="zh-CN" altLang="en-US" dirty="0">
                <a:effectLst/>
                <a:latin typeface="Helvetica" pitchFamily="2" charset="0"/>
              </a:rPr>
              <a:t> </a:t>
            </a:r>
            <a:r>
              <a:rPr lang="en-US" altLang="zh-CN" b="1" dirty="0">
                <a:solidFill>
                  <a:srgbClr val="0070C0"/>
                </a:solidFill>
                <a:effectLst/>
                <a:latin typeface="Helvetica" pitchFamily="2" charset="0"/>
              </a:rPr>
              <a:t>lock</a:t>
            </a:r>
            <a:r>
              <a:rPr lang="zh-CN" altLang="en-US" dirty="0">
                <a:effectLst/>
                <a:latin typeface="Helvetica" pitchFamily="2" charset="0"/>
              </a:rPr>
              <a:t> </a:t>
            </a:r>
            <a:r>
              <a:rPr lang="en-US" altLang="zh-CN" dirty="0">
                <a:effectLst/>
                <a:latin typeface="Helvetica" pitchFamily="2" charset="0"/>
              </a:rPr>
              <a:t>is</a:t>
            </a:r>
            <a:r>
              <a:rPr lang="zh-CN" altLang="en-US" dirty="0">
                <a:effectLst/>
                <a:latin typeface="Helvetica" pitchFamily="2" charset="0"/>
              </a:rPr>
              <a:t> </a:t>
            </a:r>
            <a:r>
              <a:rPr lang="en-US" altLang="zh-CN" dirty="0">
                <a:effectLst/>
                <a:latin typeface="Helvetica" pitchFamily="2" charset="0"/>
              </a:rPr>
              <a:t>a</a:t>
            </a:r>
            <a:r>
              <a:rPr lang="zh-CN" altLang="en-US" dirty="0">
                <a:effectLst/>
                <a:latin typeface="Helvetica" pitchFamily="2" charset="0"/>
              </a:rPr>
              <a:t> </a:t>
            </a:r>
            <a:r>
              <a:rPr lang="en-US" altLang="zh-CN" b="1" dirty="0">
                <a:solidFill>
                  <a:srgbClr val="0070C0"/>
                </a:solidFill>
                <a:effectLst/>
                <a:latin typeface="Helvetica" pitchFamily="2" charset="0"/>
              </a:rPr>
              <a:t>variable</a:t>
            </a:r>
          </a:p>
          <a:p>
            <a:r>
              <a:rPr lang="en-US" altLang="zh-CN" b="1" dirty="0">
                <a:solidFill>
                  <a:srgbClr val="0070C0"/>
                </a:solidFill>
                <a:latin typeface="Helvetica" pitchFamily="2" charset="0"/>
              </a:rPr>
              <a:t>Objective:</a:t>
            </a:r>
            <a:r>
              <a:rPr lang="zh-CN" altLang="en-US" b="1" dirty="0">
                <a:solidFill>
                  <a:srgbClr val="0070C0"/>
                </a:solidFill>
                <a:latin typeface="Helvetica" pitchFamily="2" charset="0"/>
              </a:rPr>
              <a:t> </a:t>
            </a:r>
            <a:r>
              <a:rPr lang="en-US" altLang="zh-CN" dirty="0">
                <a:latin typeface="Helvetica" pitchFamily="2" charset="0"/>
              </a:rPr>
              <a:t>Provide</a:t>
            </a:r>
            <a:r>
              <a:rPr lang="zh-CN" altLang="en-US" dirty="0">
                <a:solidFill>
                  <a:srgbClr val="0070C0"/>
                </a:solidFill>
                <a:latin typeface="Helvetica" pitchFamily="2" charset="0"/>
              </a:rPr>
              <a:t> </a:t>
            </a:r>
            <a:r>
              <a:rPr lang="en-US" altLang="zh-CN" dirty="0">
                <a:solidFill>
                  <a:srgbClr val="0070C0"/>
                </a:solidFill>
                <a:latin typeface="Helvetica" pitchFamily="2" charset="0"/>
              </a:rPr>
              <a:t>mutual</a:t>
            </a:r>
            <a:r>
              <a:rPr lang="zh-CN" altLang="en-US" dirty="0">
                <a:solidFill>
                  <a:srgbClr val="0070C0"/>
                </a:solidFill>
                <a:latin typeface="Helvetica" pitchFamily="2" charset="0"/>
              </a:rPr>
              <a:t> </a:t>
            </a:r>
            <a:r>
              <a:rPr lang="en-US" altLang="zh-CN" dirty="0">
                <a:solidFill>
                  <a:srgbClr val="0070C0"/>
                </a:solidFill>
                <a:latin typeface="Helvetica" pitchFamily="2" charset="0"/>
              </a:rPr>
              <a:t>exclusion (mutex)</a:t>
            </a:r>
            <a:endParaRPr lang="en-US" altLang="zh-CN" dirty="0">
              <a:solidFill>
                <a:srgbClr val="0070C0"/>
              </a:solidFill>
              <a:effectLst/>
              <a:latin typeface="Helvetica" pitchFamily="2" charset="0"/>
            </a:endParaRPr>
          </a:p>
          <a:p>
            <a:r>
              <a:rPr lang="en-US" altLang="zh-CN" dirty="0">
                <a:effectLst/>
                <a:latin typeface="Helvetica" pitchFamily="2" charset="0"/>
              </a:rPr>
              <a:t>Two states</a:t>
            </a:r>
          </a:p>
          <a:p>
            <a:pPr lvl="1"/>
            <a:r>
              <a:rPr lang="en-US" altLang="zh-CN" dirty="0">
                <a:solidFill>
                  <a:srgbClr val="0070C0"/>
                </a:solidFill>
                <a:effectLst/>
                <a:latin typeface="Helvetica" pitchFamily="2" charset="0"/>
              </a:rPr>
              <a:t>Available</a:t>
            </a:r>
            <a:r>
              <a:rPr lang="en-US" altLang="zh-CN" dirty="0">
                <a:effectLst/>
                <a:latin typeface="Helvetica" pitchFamily="2" charset="0"/>
              </a:rPr>
              <a:t> or </a:t>
            </a:r>
            <a:r>
              <a:rPr lang="en-US" altLang="zh-CN" dirty="0">
                <a:solidFill>
                  <a:srgbClr val="0070C0"/>
                </a:solidFill>
                <a:effectLst/>
                <a:latin typeface="Helvetica" pitchFamily="2" charset="0"/>
              </a:rPr>
              <a:t>free</a:t>
            </a:r>
          </a:p>
          <a:p>
            <a:pPr lvl="1"/>
            <a:r>
              <a:rPr lang="en-US" altLang="zh-CN" dirty="0">
                <a:solidFill>
                  <a:srgbClr val="FF0000"/>
                </a:solidFill>
                <a:effectLst/>
                <a:latin typeface="Helvetica" pitchFamily="2" charset="0"/>
              </a:rPr>
              <a:t>Locked</a:t>
            </a:r>
            <a:r>
              <a:rPr lang="en-US" altLang="zh-CN" dirty="0">
                <a:effectLst/>
                <a:latin typeface="Helvetica" pitchFamily="2" charset="0"/>
              </a:rPr>
              <a:t> or </a:t>
            </a:r>
            <a:r>
              <a:rPr lang="en-US" altLang="zh-CN" dirty="0">
                <a:solidFill>
                  <a:srgbClr val="FF0000"/>
                </a:solidFill>
                <a:effectLst/>
                <a:latin typeface="Helvetica" pitchFamily="2" charset="0"/>
              </a:rPr>
              <a:t>held</a:t>
            </a:r>
          </a:p>
          <a:p>
            <a:r>
              <a:rPr lang="en-US" altLang="zh-CN" dirty="0">
                <a:solidFill>
                  <a:srgbClr val="0070C1"/>
                </a:solidFill>
                <a:effectLst/>
                <a:latin typeface="Helvetica" pitchFamily="2" charset="0"/>
              </a:rPr>
              <a:t>lock(): </a:t>
            </a:r>
            <a:r>
              <a:rPr lang="en-US" altLang="zh-CN" dirty="0">
                <a:effectLst/>
                <a:latin typeface="Helvetica" pitchFamily="2" charset="0"/>
              </a:rPr>
              <a:t>tries to acquire the lock</a:t>
            </a:r>
          </a:p>
          <a:p>
            <a:r>
              <a:rPr lang="en-US" altLang="zh-CN" dirty="0">
                <a:solidFill>
                  <a:srgbClr val="0070C1"/>
                </a:solidFill>
                <a:effectLst/>
                <a:latin typeface="Helvetica" pitchFamily="2" charset="0"/>
              </a:rPr>
              <a:t>unlock(): </a:t>
            </a:r>
            <a:r>
              <a:rPr lang="en-US" altLang="zh-CN" dirty="0">
                <a:effectLst/>
                <a:latin typeface="Helvetica" pitchFamily="2" charset="0"/>
              </a:rPr>
              <a:t>releases the lock that was previously acquired</a:t>
            </a:r>
          </a:p>
          <a:p>
            <a:endParaRPr lang="en-US" altLang="zh-CN" dirty="0">
              <a:effectLst/>
              <a:latin typeface="Helvetica" pitchFamily="2" charset="0"/>
            </a:endParaRPr>
          </a:p>
        </p:txBody>
      </p:sp>
      <p:sp>
        <p:nvSpPr>
          <p:cNvPr id="5" name="Plassholder for innhold 2">
            <a:extLst>
              <a:ext uri="{FF2B5EF4-FFF2-40B4-BE49-F238E27FC236}">
                <a16:creationId xmlns:a16="http://schemas.microsoft.com/office/drawing/2014/main" id="{D7EA04BC-2374-A6F1-9ECD-88FFDDC8FA48}"/>
              </a:ext>
            </a:extLst>
          </p:cNvPr>
          <p:cNvSpPr txBox="1">
            <a:spLocks/>
          </p:cNvSpPr>
          <p:nvPr/>
        </p:nvSpPr>
        <p:spPr>
          <a:xfrm>
            <a:off x="8458200" y="1339259"/>
            <a:ext cx="3409114" cy="513853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240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8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6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altLang="zh-CN" sz="1600" dirty="0" err="1">
                <a:solidFill>
                  <a:srgbClr val="008000"/>
                </a:solidFill>
              </a:rPr>
              <a:t>lock_t</a:t>
            </a:r>
            <a:r>
              <a:rPr lang="zh-CN" altLang="en-US" sz="1600" dirty="0">
                <a:solidFill>
                  <a:srgbClr val="008000"/>
                </a:solidFill>
              </a:rPr>
              <a:t> </a:t>
            </a:r>
            <a:r>
              <a:rPr lang="en-US" altLang="zh-CN" sz="1600" dirty="0">
                <a:solidFill>
                  <a:srgbClr val="008000"/>
                </a:solidFill>
              </a:rPr>
              <a:t>mutex</a:t>
            </a:r>
          </a:p>
          <a:p>
            <a:pPr marL="0" indent="0">
              <a:buNone/>
            </a:pPr>
            <a:r>
              <a:rPr lang="en-US" altLang="zh-CN" sz="1600" dirty="0">
                <a:solidFill>
                  <a:srgbClr val="B00040"/>
                </a:solidFill>
              </a:rPr>
              <a:t>void</a:t>
            </a:r>
            <a:r>
              <a:rPr lang="en-US" altLang="zh-CN" sz="1600" dirty="0">
                <a:solidFill>
                  <a:srgbClr val="BBBBBB"/>
                </a:solidFill>
              </a:rPr>
              <a:t> </a:t>
            </a:r>
            <a:r>
              <a:rPr lang="en-US" altLang="zh-CN" sz="1600" dirty="0">
                <a:solidFill>
                  <a:srgbClr val="666666"/>
                </a:solidFill>
              </a:rPr>
              <a:t>*</a:t>
            </a:r>
            <a:r>
              <a:rPr lang="en-US" altLang="zh-CN" sz="1600" dirty="0">
                <a:solidFill>
                  <a:srgbClr val="0000FF"/>
                </a:solidFill>
              </a:rPr>
              <a:t>worker</a:t>
            </a:r>
            <a:r>
              <a:rPr lang="en-US" altLang="zh-CN" sz="1600" dirty="0"/>
              <a:t>(</a:t>
            </a:r>
            <a:r>
              <a:rPr lang="en-US" altLang="zh-CN" sz="1600" dirty="0">
                <a:solidFill>
                  <a:srgbClr val="B00040"/>
                </a:solidFill>
              </a:rPr>
              <a:t>void</a:t>
            </a:r>
            <a:r>
              <a:rPr lang="en-US" altLang="zh-CN" sz="1600" dirty="0">
                <a:solidFill>
                  <a:srgbClr val="BBBBBB"/>
                </a:solidFill>
              </a:rPr>
              <a:t> </a:t>
            </a:r>
            <a:r>
              <a:rPr lang="en-US" altLang="zh-CN" sz="1600" dirty="0">
                <a:solidFill>
                  <a:srgbClr val="666666"/>
                </a:solidFill>
              </a:rPr>
              <a:t>*</a:t>
            </a:r>
            <a:r>
              <a:rPr lang="en-US" altLang="zh-CN" sz="1600" dirty="0" err="1"/>
              <a:t>arg</a:t>
            </a:r>
            <a:r>
              <a:rPr lang="en-US" altLang="zh-CN" sz="1600" dirty="0"/>
              <a:t>)</a:t>
            </a:r>
            <a:r>
              <a:rPr lang="en-US" altLang="zh-CN" sz="1600" dirty="0">
                <a:solidFill>
                  <a:srgbClr val="BBBBBB"/>
                </a:solidFill>
              </a:rPr>
              <a:t> </a:t>
            </a:r>
            <a:r>
              <a:rPr lang="en-US" altLang="zh-CN" sz="1600" dirty="0"/>
              <a:t>{ </a:t>
            </a:r>
          </a:p>
          <a:p>
            <a:pPr marL="0" indent="0">
              <a:buNone/>
            </a:pPr>
            <a:r>
              <a:rPr lang="en-US" altLang="zh-CN" sz="1600" dirty="0">
                <a:solidFill>
                  <a:srgbClr val="B00040"/>
                </a:solidFill>
              </a:rPr>
              <a:t>	int</a:t>
            </a:r>
            <a:r>
              <a:rPr lang="en-US" altLang="zh-CN" sz="1600" dirty="0">
                <a:solidFill>
                  <a:srgbClr val="BBBBBB"/>
                </a:solidFill>
              </a:rPr>
              <a:t> </a:t>
            </a:r>
            <a:r>
              <a:rPr lang="en-US" altLang="zh-CN" sz="1600" dirty="0" err="1"/>
              <a:t>i</a:t>
            </a:r>
            <a:r>
              <a:rPr lang="en-US" altLang="zh-CN" sz="1600" dirty="0"/>
              <a:t>; </a:t>
            </a:r>
          </a:p>
          <a:p>
            <a:pPr marL="0" indent="0">
              <a:buNone/>
            </a:pPr>
            <a:r>
              <a:rPr lang="en-US" altLang="zh-CN" sz="1600" dirty="0">
                <a:solidFill>
                  <a:srgbClr val="008000"/>
                </a:solidFill>
              </a:rPr>
              <a:t>	for</a:t>
            </a:r>
            <a:r>
              <a:rPr lang="en-US" altLang="zh-CN" sz="1600" dirty="0">
                <a:solidFill>
                  <a:srgbClr val="BBBBBB"/>
                </a:solidFill>
              </a:rPr>
              <a:t> </a:t>
            </a:r>
            <a:r>
              <a:rPr lang="en-US" altLang="zh-CN" sz="1600" dirty="0"/>
              <a:t>(</a:t>
            </a:r>
            <a:r>
              <a:rPr lang="en-US" altLang="zh-CN" sz="1600" dirty="0" err="1"/>
              <a:t>i</a:t>
            </a:r>
            <a:r>
              <a:rPr lang="en-US" altLang="zh-CN" sz="1600" dirty="0">
                <a:solidFill>
                  <a:srgbClr val="BBBBBB"/>
                </a:solidFill>
              </a:rPr>
              <a:t> </a:t>
            </a:r>
            <a:r>
              <a:rPr lang="en-US" altLang="zh-CN" sz="1600" dirty="0">
                <a:solidFill>
                  <a:srgbClr val="666666"/>
                </a:solidFill>
              </a:rPr>
              <a:t>=</a:t>
            </a:r>
            <a:r>
              <a:rPr lang="en-US" altLang="zh-CN" sz="1600" dirty="0">
                <a:solidFill>
                  <a:srgbClr val="BBBBBB"/>
                </a:solidFill>
              </a:rPr>
              <a:t> </a:t>
            </a:r>
            <a:r>
              <a:rPr lang="en-US" altLang="zh-CN" sz="1600" dirty="0">
                <a:solidFill>
                  <a:srgbClr val="666666"/>
                </a:solidFill>
              </a:rPr>
              <a:t>0</a:t>
            </a:r>
            <a:r>
              <a:rPr lang="en-US" altLang="zh-CN" sz="1600" dirty="0"/>
              <a:t>;</a:t>
            </a:r>
            <a:r>
              <a:rPr lang="en-US" altLang="zh-CN" sz="1600" dirty="0">
                <a:solidFill>
                  <a:srgbClr val="BBBBBB"/>
                </a:solidFill>
              </a:rPr>
              <a:t> </a:t>
            </a:r>
            <a:r>
              <a:rPr lang="en-US" altLang="zh-CN" sz="1600" dirty="0" err="1"/>
              <a:t>i</a:t>
            </a:r>
            <a:r>
              <a:rPr lang="en-US" altLang="zh-CN" sz="1600" dirty="0">
                <a:solidFill>
                  <a:srgbClr val="BBBBBB"/>
                </a:solidFill>
              </a:rPr>
              <a:t> </a:t>
            </a:r>
            <a:r>
              <a:rPr lang="en-US" altLang="zh-CN" sz="1600" dirty="0">
                <a:solidFill>
                  <a:srgbClr val="666666"/>
                </a:solidFill>
              </a:rPr>
              <a:t>&lt;</a:t>
            </a:r>
            <a:r>
              <a:rPr lang="en-US" altLang="zh-CN" sz="1600" dirty="0">
                <a:solidFill>
                  <a:srgbClr val="BBBBBB"/>
                </a:solidFill>
              </a:rPr>
              <a:t> </a:t>
            </a:r>
            <a:r>
              <a:rPr lang="en-US" altLang="zh-CN" sz="1600" dirty="0" err="1"/>
              <a:t>loops;i</a:t>
            </a:r>
            <a:r>
              <a:rPr lang="en-US" altLang="zh-CN" sz="1600" dirty="0">
                <a:solidFill>
                  <a:srgbClr val="666666"/>
                </a:solidFill>
              </a:rPr>
              <a:t>++</a:t>
            </a:r>
            <a:r>
              <a:rPr lang="en-US" altLang="zh-CN" sz="1600" dirty="0"/>
              <a:t>)</a:t>
            </a:r>
            <a:r>
              <a:rPr lang="en-US" altLang="zh-CN" sz="1600" dirty="0">
                <a:solidFill>
                  <a:srgbClr val="BBBBBB"/>
                </a:solidFill>
              </a:rPr>
              <a:t> 	</a:t>
            </a:r>
            <a:r>
              <a:rPr lang="en-US" altLang="zh-CN" sz="1600" dirty="0"/>
              <a:t>{ </a:t>
            </a:r>
          </a:p>
          <a:p>
            <a:pPr marL="0" indent="0">
              <a:buNone/>
            </a:pPr>
            <a:r>
              <a:rPr lang="en-US" altLang="zh-CN" sz="1600" dirty="0">
                <a:solidFill>
                  <a:srgbClr val="FF0000"/>
                </a:solidFill>
              </a:rPr>
              <a:t>		lock(&amp;mutex);</a:t>
            </a:r>
          </a:p>
          <a:p>
            <a:pPr marL="0" indent="0">
              <a:buNone/>
            </a:pPr>
            <a:r>
              <a:rPr lang="en-US" altLang="zh-CN" sz="1600" dirty="0"/>
              <a:t>		counter</a:t>
            </a:r>
            <a:r>
              <a:rPr lang="en-US" altLang="zh-CN" sz="1600" dirty="0">
                <a:solidFill>
                  <a:srgbClr val="666666"/>
                </a:solidFill>
              </a:rPr>
              <a:t>++</a:t>
            </a:r>
            <a:r>
              <a:rPr lang="en-US" altLang="zh-CN" sz="1600" dirty="0"/>
              <a:t>; </a:t>
            </a:r>
          </a:p>
          <a:p>
            <a:pPr marL="0" indent="0">
              <a:buNone/>
            </a:pPr>
            <a:r>
              <a:rPr lang="en-US" altLang="zh-CN" sz="1600" dirty="0">
                <a:solidFill>
                  <a:srgbClr val="FF0000"/>
                </a:solidFill>
              </a:rPr>
              <a:t>		unlock(&amp;mutex)} </a:t>
            </a:r>
          </a:p>
          <a:p>
            <a:pPr marL="0" indent="0">
              <a:buNone/>
            </a:pPr>
            <a:r>
              <a:rPr lang="zh-CN" altLang="en-US" sz="1600" dirty="0">
                <a:solidFill>
                  <a:srgbClr val="008000"/>
                </a:solidFill>
              </a:rPr>
              <a:t>        </a:t>
            </a:r>
            <a:r>
              <a:rPr lang="en-US" altLang="zh-CN" sz="1600" dirty="0">
                <a:solidFill>
                  <a:srgbClr val="008000"/>
                </a:solidFill>
              </a:rPr>
              <a:t>return</a:t>
            </a:r>
            <a:r>
              <a:rPr lang="en-US" altLang="zh-CN" sz="1600" dirty="0">
                <a:solidFill>
                  <a:srgbClr val="BBBBBB"/>
                </a:solidFill>
              </a:rPr>
              <a:t> </a:t>
            </a:r>
            <a:r>
              <a:rPr lang="en-US" altLang="zh-CN" sz="1600" dirty="0">
                <a:solidFill>
                  <a:srgbClr val="008000"/>
                </a:solidFill>
              </a:rPr>
              <a:t>NULL</a:t>
            </a:r>
            <a:r>
              <a:rPr lang="en-US" altLang="zh-CN" sz="1600" dirty="0"/>
              <a:t>; </a:t>
            </a:r>
          </a:p>
          <a:p>
            <a:pPr marL="0" indent="0">
              <a:buNone/>
            </a:pPr>
            <a:r>
              <a:rPr lang="en-US" altLang="zh-CN" sz="1600" dirty="0"/>
              <a:t>}</a:t>
            </a:r>
            <a:endParaRPr lang="nb-NO" sz="1600" dirty="0"/>
          </a:p>
        </p:txBody>
      </p:sp>
    </p:spTree>
    <p:extLst>
      <p:ext uri="{BB962C8B-B14F-4D97-AF65-F5344CB8AC3E}">
        <p14:creationId xmlns:p14="http://schemas.microsoft.com/office/powerpoint/2010/main" val="34430194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508448-D0CD-4483-E8CF-278884CC761B}"/>
              </a:ext>
            </a:extLst>
          </p:cNvPr>
          <p:cNvSpPr>
            <a:spLocks noGrp="1"/>
          </p:cNvSpPr>
          <p:nvPr>
            <p:ph type="title"/>
          </p:nvPr>
        </p:nvSpPr>
        <p:spPr/>
        <p:txBody>
          <a:bodyPr/>
          <a:lstStyle/>
          <a:p>
            <a:r>
              <a:rPr lang="en-US" altLang="zh-CN" dirty="0"/>
              <a:t>Locks: Disable Interrupts</a:t>
            </a:r>
            <a:endParaRPr lang="en-US" dirty="0"/>
          </a:p>
        </p:txBody>
      </p:sp>
      <p:sp>
        <p:nvSpPr>
          <p:cNvPr id="3" name="内容占位符 2">
            <a:extLst>
              <a:ext uri="{FF2B5EF4-FFF2-40B4-BE49-F238E27FC236}">
                <a16:creationId xmlns:a16="http://schemas.microsoft.com/office/drawing/2014/main" id="{BFBF4951-B690-480B-9C05-F0C946504920}"/>
              </a:ext>
            </a:extLst>
          </p:cNvPr>
          <p:cNvSpPr>
            <a:spLocks noGrp="1"/>
          </p:cNvSpPr>
          <p:nvPr>
            <p:ph idx="1"/>
          </p:nvPr>
        </p:nvSpPr>
        <p:spPr/>
        <p:txBody>
          <a:bodyPr>
            <a:normAutofit/>
          </a:bodyPr>
          <a:lstStyle/>
          <a:p>
            <a:r>
              <a:rPr lang="en-US" altLang="zh-CN" dirty="0"/>
              <a:t>An</a:t>
            </a:r>
            <a:r>
              <a:rPr lang="zh-CN" altLang="en-US" dirty="0"/>
              <a:t> </a:t>
            </a:r>
            <a:r>
              <a:rPr lang="en-US" altLang="zh-CN" dirty="0"/>
              <a:t>early</a:t>
            </a:r>
            <a:r>
              <a:rPr lang="zh-CN" altLang="en-US" dirty="0"/>
              <a:t> </a:t>
            </a:r>
            <a:r>
              <a:rPr lang="en-US" altLang="zh-CN" dirty="0"/>
              <a:t>solution:</a:t>
            </a:r>
            <a:r>
              <a:rPr lang="zh-CN" altLang="en-US" dirty="0"/>
              <a:t> </a:t>
            </a:r>
            <a:r>
              <a:rPr lang="en-US" altLang="zh-CN" dirty="0"/>
              <a:t>disable</a:t>
            </a:r>
            <a:r>
              <a:rPr lang="zh-CN" altLang="en-US" dirty="0"/>
              <a:t> </a:t>
            </a:r>
            <a:r>
              <a:rPr lang="en-US" altLang="zh-CN" dirty="0"/>
              <a:t>interrupts</a:t>
            </a:r>
            <a:r>
              <a:rPr lang="zh-CN" altLang="en-US" dirty="0"/>
              <a:t> </a:t>
            </a:r>
            <a:r>
              <a:rPr lang="en-US" altLang="zh-CN" dirty="0"/>
              <a:t>for</a:t>
            </a:r>
            <a:r>
              <a:rPr lang="zh-CN" altLang="en-US" dirty="0"/>
              <a:t> </a:t>
            </a:r>
            <a:r>
              <a:rPr lang="en-US" altLang="zh-CN" dirty="0"/>
              <a:t>critical</a:t>
            </a:r>
            <a:r>
              <a:rPr lang="zh-CN" altLang="en-US" dirty="0"/>
              <a:t> </a:t>
            </a:r>
            <a:r>
              <a:rPr lang="en-US" altLang="zh-CN" dirty="0"/>
              <a:t>sections</a:t>
            </a:r>
          </a:p>
          <a:p>
            <a:r>
              <a:rPr lang="en-US" altLang="zh-CN" dirty="0"/>
              <a:t>Problems:</a:t>
            </a:r>
            <a:r>
              <a:rPr lang="zh-CN" altLang="en-US" dirty="0"/>
              <a:t> </a:t>
            </a:r>
            <a:endParaRPr lang="en-US" altLang="zh-CN" dirty="0"/>
          </a:p>
          <a:p>
            <a:pPr lvl="1"/>
            <a:r>
              <a:rPr lang="en-GB" altLang="zh-CN" dirty="0"/>
              <a:t>System becomes irresponsive if interrupts are disabled for a long time</a:t>
            </a:r>
          </a:p>
          <a:p>
            <a:pPr lvl="1"/>
            <a:r>
              <a:rPr lang="en-US" altLang="zh-CN" dirty="0"/>
              <a:t>Does</a:t>
            </a:r>
            <a:r>
              <a:rPr lang="zh-CN" altLang="en-US" dirty="0"/>
              <a:t> </a:t>
            </a:r>
            <a:r>
              <a:rPr lang="en-US" altLang="zh-CN" dirty="0"/>
              <a:t>not</a:t>
            </a:r>
            <a:r>
              <a:rPr lang="zh-CN" altLang="en-US" dirty="0"/>
              <a:t> </a:t>
            </a:r>
            <a:r>
              <a:rPr lang="en-US" altLang="zh-CN" dirty="0"/>
              <a:t>work</a:t>
            </a:r>
            <a:r>
              <a:rPr lang="zh-CN" altLang="en-US" dirty="0"/>
              <a:t> </a:t>
            </a:r>
            <a:r>
              <a:rPr lang="en-US" altLang="zh-CN" dirty="0"/>
              <a:t>on</a:t>
            </a:r>
            <a:r>
              <a:rPr lang="zh-CN" altLang="en-US" dirty="0"/>
              <a:t> </a:t>
            </a:r>
            <a:r>
              <a:rPr lang="en-US" altLang="zh-CN" dirty="0"/>
              <a:t>multiprocessors</a:t>
            </a:r>
            <a:r>
              <a:rPr lang="zh-CN" altLang="en-US" dirty="0"/>
              <a:t> </a:t>
            </a:r>
            <a:endParaRPr lang="en-US" altLang="zh-CN" dirty="0"/>
          </a:p>
        </p:txBody>
      </p:sp>
      <p:pic>
        <p:nvPicPr>
          <p:cNvPr id="5" name="图片 4">
            <a:extLst>
              <a:ext uri="{FF2B5EF4-FFF2-40B4-BE49-F238E27FC236}">
                <a16:creationId xmlns:a16="http://schemas.microsoft.com/office/drawing/2014/main" id="{9D38BF38-DC33-34F1-AE53-FEE43F14B8A9}"/>
              </a:ext>
            </a:extLst>
          </p:cNvPr>
          <p:cNvPicPr>
            <a:picLocks noChangeAspect="1"/>
          </p:cNvPicPr>
          <p:nvPr/>
        </p:nvPicPr>
        <p:blipFill>
          <a:blip r:embed="rId3"/>
          <a:stretch>
            <a:fillRect/>
          </a:stretch>
        </p:blipFill>
        <p:spPr>
          <a:xfrm>
            <a:off x="4419600" y="3124200"/>
            <a:ext cx="4092388" cy="1932517"/>
          </a:xfrm>
          <a:prstGeom prst="rect">
            <a:avLst/>
          </a:prstGeom>
        </p:spPr>
      </p:pic>
    </p:spTree>
    <p:extLst>
      <p:ext uri="{BB962C8B-B14F-4D97-AF65-F5344CB8AC3E}">
        <p14:creationId xmlns:p14="http://schemas.microsoft.com/office/powerpoint/2010/main" val="25055514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FEE6C2-FE33-908E-6602-16FBFBA8F856}"/>
              </a:ext>
            </a:extLst>
          </p:cNvPr>
          <p:cNvSpPr>
            <a:spLocks noGrp="1"/>
          </p:cNvSpPr>
          <p:nvPr>
            <p:ph type="title"/>
          </p:nvPr>
        </p:nvSpPr>
        <p:spPr/>
        <p:txBody>
          <a:bodyPr/>
          <a:lstStyle/>
          <a:p>
            <a:r>
              <a:rPr lang="en-US" altLang="zh-CN" dirty="0"/>
              <a:t>Locks:</a:t>
            </a:r>
            <a:r>
              <a:rPr lang="zh-CN" altLang="en-US" dirty="0"/>
              <a:t> </a:t>
            </a:r>
            <a:r>
              <a:rPr lang="en-US" altLang="zh-CN" dirty="0"/>
              <a:t>Loads/Stores</a:t>
            </a:r>
            <a:endParaRPr lang="en-US" dirty="0"/>
          </a:p>
        </p:txBody>
      </p:sp>
      <p:sp>
        <p:nvSpPr>
          <p:cNvPr id="3" name="内容占位符 2">
            <a:extLst>
              <a:ext uri="{FF2B5EF4-FFF2-40B4-BE49-F238E27FC236}">
                <a16:creationId xmlns:a16="http://schemas.microsoft.com/office/drawing/2014/main" id="{C2B43995-29E2-B617-DB18-8A6C9C00386F}"/>
              </a:ext>
            </a:extLst>
          </p:cNvPr>
          <p:cNvSpPr>
            <a:spLocks noGrp="1"/>
          </p:cNvSpPr>
          <p:nvPr>
            <p:ph idx="1"/>
          </p:nvPr>
        </p:nvSpPr>
        <p:spPr>
          <a:xfrm>
            <a:off x="438807" y="836170"/>
            <a:ext cx="11336392" cy="2107014"/>
          </a:xfrm>
        </p:spPr>
        <p:txBody>
          <a:bodyPr>
            <a:normAutofit lnSpcReduction="10000"/>
          </a:bodyPr>
          <a:lstStyle/>
          <a:p>
            <a:r>
              <a:rPr lang="en-US" altLang="zh-CN" dirty="0"/>
              <a:t>This implementation does not ensure mutual</a:t>
            </a:r>
            <a:r>
              <a:rPr lang="zh-CN" altLang="en-US" dirty="0"/>
              <a:t> </a:t>
            </a:r>
            <a:r>
              <a:rPr lang="en-US" altLang="zh-CN" dirty="0"/>
              <a:t>exclusion, since both</a:t>
            </a:r>
            <a:r>
              <a:rPr lang="zh-CN" altLang="en-US" dirty="0"/>
              <a:t> </a:t>
            </a:r>
            <a:r>
              <a:rPr lang="en-US" altLang="zh-CN" dirty="0"/>
              <a:t>threads</a:t>
            </a:r>
            <a:r>
              <a:rPr lang="zh-CN" altLang="en-US" dirty="0"/>
              <a:t> </a:t>
            </a:r>
            <a:r>
              <a:rPr lang="en-GB" altLang="zh-CN" dirty="0"/>
              <a:t>may </a:t>
            </a:r>
            <a:r>
              <a:rPr lang="en-US" altLang="zh-CN" dirty="0"/>
              <a:t>grab</a:t>
            </a:r>
            <a:r>
              <a:rPr lang="zh-CN" altLang="en-US" dirty="0"/>
              <a:t> </a:t>
            </a:r>
            <a:r>
              <a:rPr lang="en-US" altLang="zh-CN" dirty="0"/>
              <a:t>the</a:t>
            </a:r>
            <a:r>
              <a:rPr lang="zh-CN" altLang="en-US" dirty="0"/>
              <a:t> </a:t>
            </a:r>
            <a:r>
              <a:rPr lang="en-US" altLang="zh-CN" dirty="0"/>
              <a:t>lock:</a:t>
            </a:r>
          </a:p>
          <a:p>
            <a:r>
              <a:rPr lang="en-US" altLang="zh-CN" dirty="0"/>
              <a:t>After Thread 1 reads flag==0 and exits the while loop, it is preempted/interrupted by Thread 2, which also reads flag==0 and exits the while loop. Then both threads set flag=1 and enter the critical section.</a:t>
            </a:r>
          </a:p>
          <a:p>
            <a:r>
              <a:rPr lang="en-US" altLang="zh-CN" dirty="0"/>
              <a:t>Root cause: Lock</a:t>
            </a:r>
            <a:r>
              <a:rPr lang="zh-CN" altLang="en-US" dirty="0"/>
              <a:t> </a:t>
            </a:r>
            <a:r>
              <a:rPr lang="en-US" altLang="zh-CN" dirty="0"/>
              <a:t>is</a:t>
            </a:r>
            <a:r>
              <a:rPr lang="zh-CN" altLang="en-US" dirty="0"/>
              <a:t> </a:t>
            </a:r>
            <a:r>
              <a:rPr lang="en-US" altLang="zh-CN" dirty="0"/>
              <a:t>not an</a:t>
            </a:r>
            <a:r>
              <a:rPr lang="zh-CN" altLang="en-US" dirty="0"/>
              <a:t> </a:t>
            </a:r>
            <a:r>
              <a:rPr lang="en-US" altLang="zh-CN" dirty="0"/>
              <a:t>atomic operation!</a:t>
            </a:r>
            <a:endParaRPr lang="en-US" dirty="0"/>
          </a:p>
        </p:txBody>
      </p:sp>
      <p:grpSp>
        <p:nvGrpSpPr>
          <p:cNvPr id="6" name="Group 5">
            <a:extLst>
              <a:ext uri="{FF2B5EF4-FFF2-40B4-BE49-F238E27FC236}">
                <a16:creationId xmlns:a16="http://schemas.microsoft.com/office/drawing/2014/main" id="{BE6F75C0-4235-48B6-5DEF-BFDFBAA88B98}"/>
              </a:ext>
            </a:extLst>
          </p:cNvPr>
          <p:cNvGrpSpPr/>
          <p:nvPr/>
        </p:nvGrpSpPr>
        <p:grpSpPr>
          <a:xfrm>
            <a:off x="0" y="2971800"/>
            <a:ext cx="6107003" cy="3714749"/>
            <a:chOff x="94341" y="1543051"/>
            <a:chExt cx="7437831" cy="4433207"/>
          </a:xfrm>
        </p:grpSpPr>
        <p:pic>
          <p:nvPicPr>
            <p:cNvPr id="5" name="图片 4">
              <a:extLst>
                <a:ext uri="{FF2B5EF4-FFF2-40B4-BE49-F238E27FC236}">
                  <a16:creationId xmlns:a16="http://schemas.microsoft.com/office/drawing/2014/main" id="{51CDA18B-86BC-120E-FB90-91EFF6B9C33C}"/>
                </a:ext>
              </a:extLst>
            </p:cNvPr>
            <p:cNvPicPr>
              <a:picLocks noChangeAspect="1"/>
            </p:cNvPicPr>
            <p:nvPr/>
          </p:nvPicPr>
          <p:blipFill rotWithShape="1">
            <a:blip r:embed="rId3"/>
            <a:srcRect b="2011"/>
            <a:stretch/>
          </p:blipFill>
          <p:spPr>
            <a:xfrm>
              <a:off x="94341" y="1543051"/>
              <a:ext cx="7437831" cy="4433207"/>
            </a:xfrm>
            <a:prstGeom prst="rect">
              <a:avLst/>
            </a:prstGeom>
          </p:spPr>
        </p:pic>
        <p:cxnSp>
          <p:nvCxnSpPr>
            <p:cNvPr id="7" name="直线连接符 6">
              <a:extLst>
                <a:ext uri="{FF2B5EF4-FFF2-40B4-BE49-F238E27FC236}">
                  <a16:creationId xmlns:a16="http://schemas.microsoft.com/office/drawing/2014/main" id="{67DC9CFA-552A-57E9-91B1-220D6107C02F}"/>
                </a:ext>
              </a:extLst>
            </p:cNvPr>
            <p:cNvCxnSpPr/>
            <p:nvPr/>
          </p:nvCxnSpPr>
          <p:spPr>
            <a:xfrm>
              <a:off x="1278715" y="4119799"/>
              <a:ext cx="3450771"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grpSp>
      <p:grpSp>
        <p:nvGrpSpPr>
          <p:cNvPr id="12" name="Group 11">
            <a:extLst>
              <a:ext uri="{FF2B5EF4-FFF2-40B4-BE49-F238E27FC236}">
                <a16:creationId xmlns:a16="http://schemas.microsoft.com/office/drawing/2014/main" id="{13B10D53-DAFC-A89B-7660-B2BB8072209B}"/>
              </a:ext>
            </a:extLst>
          </p:cNvPr>
          <p:cNvGrpSpPr/>
          <p:nvPr/>
        </p:nvGrpSpPr>
        <p:grpSpPr>
          <a:xfrm>
            <a:off x="6107003" y="3409949"/>
            <a:ext cx="5776961" cy="2508235"/>
            <a:chOff x="1744735" y="877084"/>
            <a:chExt cx="8596146" cy="3732266"/>
          </a:xfrm>
        </p:grpSpPr>
        <p:pic>
          <p:nvPicPr>
            <p:cNvPr id="10" name="图片 4">
              <a:extLst>
                <a:ext uri="{FF2B5EF4-FFF2-40B4-BE49-F238E27FC236}">
                  <a16:creationId xmlns:a16="http://schemas.microsoft.com/office/drawing/2014/main" id="{AA762737-FAE7-795F-2A3A-903843091E29}"/>
                </a:ext>
              </a:extLst>
            </p:cNvPr>
            <p:cNvPicPr>
              <a:picLocks noChangeAspect="1"/>
            </p:cNvPicPr>
            <p:nvPr/>
          </p:nvPicPr>
          <p:blipFill>
            <a:blip r:embed="rId4"/>
            <a:stretch>
              <a:fillRect/>
            </a:stretch>
          </p:blipFill>
          <p:spPr>
            <a:xfrm>
              <a:off x="1744735" y="1472450"/>
              <a:ext cx="8596146" cy="3136900"/>
            </a:xfrm>
            <a:prstGeom prst="rect">
              <a:avLst/>
            </a:prstGeom>
          </p:spPr>
        </p:pic>
        <p:sp>
          <p:nvSpPr>
            <p:cNvPr id="11" name="文本框 7">
              <a:extLst>
                <a:ext uri="{FF2B5EF4-FFF2-40B4-BE49-F238E27FC236}">
                  <a16:creationId xmlns:a16="http://schemas.microsoft.com/office/drawing/2014/main" id="{0E852D2D-A657-57D8-A3D5-B75DD9185828}"/>
                </a:ext>
              </a:extLst>
            </p:cNvPr>
            <p:cNvSpPr txBox="1"/>
            <p:nvPr/>
          </p:nvSpPr>
          <p:spPr>
            <a:xfrm>
              <a:off x="1894323" y="877084"/>
              <a:ext cx="1486503" cy="595366"/>
            </a:xfrm>
            <a:prstGeom prst="rect">
              <a:avLst/>
            </a:prstGeom>
            <a:noFill/>
          </p:spPr>
          <p:txBody>
            <a:bodyPr wrap="none" rtlCol="0">
              <a:spAutoFit/>
            </a:bodyPr>
            <a:lstStyle/>
            <a:p>
              <a:r>
                <a:rPr lang="en-US" altLang="zh-CN" sz="2000" dirty="0">
                  <a:latin typeface="Times New Roman" panose="02020603050405020304" pitchFamily="18" charset="0"/>
                  <a:cs typeface="Times New Roman" panose="02020603050405020304" pitchFamily="18" charset="0"/>
                </a:rPr>
                <a:t>flag</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0</a:t>
              </a:r>
              <a:endParaRPr lang="en-US" sz="2000" dirty="0">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605361066"/>
      </p:ext>
    </p:extLst>
  </p:cSld>
  <p:clrMapOvr>
    <a:masterClrMapping/>
  </p:clrMapOvr>
</p:sld>
</file>

<file path=ppt/theme/theme1.xml><?xml version="1.0" encoding="utf-8"?>
<a:theme xmlns:a="http://schemas.openxmlformats.org/drawingml/2006/main" name="Offic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sz="1800" b="1" i="0" u="none" strike="noStrike" cap="none" normalizeH="0" baseline="0" dirty="0" smtClean="0">
            <a:ln>
              <a:noFill/>
            </a:ln>
            <a:solidFill>
              <a:schemeClr val="tx1"/>
            </a:solidFill>
            <a:effectLst/>
            <a:latin typeface="Gill Sans Light"/>
          </a:defRPr>
        </a:defPPr>
      </a:lstStyle>
    </a:spDef>
    <a:lnDef>
      <a:spPr bwMode="auto">
        <a:xfrm>
          <a:off x="0" y="0"/>
          <a:ext cx="1" cy="1"/>
        </a:xfrm>
        <a:custGeom>
          <a:avLst/>
          <a:gdLst/>
          <a:ahLst/>
          <a:cxnLst/>
          <a:rect l="0" t="0" r="0" b="0"/>
          <a:pathLst/>
        </a:custGeom>
        <a:solidFill>
          <a:schemeClr val="bg1"/>
        </a:solidFill>
        <a:ln w="5715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Comic Sans MS" pitchFamily="66" charset="0"/>
          </a:defRPr>
        </a:defPPr>
      </a:lstStyle>
    </a:lnDef>
    <a:txDef>
      <a:spPr>
        <a:noFill/>
      </a:spPr>
      <a:bodyPr wrap="none" rtlCol="0">
        <a:spAutoFit/>
      </a:bodyPr>
      <a:lstStyle>
        <a:defPPr>
          <a:defRPr dirty="0">
            <a:latin typeface="Gill Sans Light"/>
          </a:defRPr>
        </a:defPPr>
      </a:lstStyle>
    </a:txDef>
  </a:objectDefaults>
  <a:extraClrSchemeLst>
    <a:extraClrScheme>
      <a:clrScheme name="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Metadata/LabelInfo.xml><?xml version="1.0" encoding="utf-8"?>
<clbl:labelList xmlns:clbl="http://schemas.microsoft.com/office/2020/mipLabelMetadata">
  <clbl:label id="{da48a9ac-7937-4134-8b13-3620bf967764}" enabled="1" method="Privileged" siteId="{5a4ba6f9-f531-4f32-9467-398f19e69de4}" contentBits="0" removed="0"/>
</clbl:labelList>
</file>

<file path=docProps/app.xml><?xml version="1.0" encoding="utf-8"?>
<Properties xmlns="http://schemas.openxmlformats.org/officeDocument/2006/extended-properties" xmlns:vt="http://schemas.openxmlformats.org/officeDocument/2006/docPropsVTypes">
  <Template/>
  <TotalTime>93370</TotalTime>
  <Pages>60</Pages>
  <Words>5985</Words>
  <Application>Microsoft Office PowerPoint</Application>
  <PresentationFormat>Widescreen</PresentationFormat>
  <Paragraphs>875</Paragraphs>
  <Slides>62</Slides>
  <Notes>20</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62</vt:i4>
      </vt:variant>
    </vt:vector>
  </HeadingPairs>
  <TitlesOfParts>
    <vt:vector size="75" baseType="lpstr">
      <vt:lpstr>Arial MT</vt:lpstr>
      <vt:lpstr>Gill Sans</vt:lpstr>
      <vt:lpstr>Gill Sans Light</vt:lpstr>
      <vt:lpstr>Google Sans</vt:lpstr>
      <vt:lpstr>Helvetica</vt:lpstr>
      <vt:lpstr>Menlo</vt:lpstr>
      <vt:lpstr>Söhne</vt:lpstr>
      <vt:lpstr>Arial</vt:lpstr>
      <vt:lpstr>Cambria</vt:lpstr>
      <vt:lpstr>Comic Sans MS</vt:lpstr>
      <vt:lpstr>Courier New</vt:lpstr>
      <vt:lpstr>Times New Roman</vt:lpstr>
      <vt:lpstr>Office</vt:lpstr>
      <vt:lpstr>CSC 112: Computer Operating Systems Lecture 3  Synchronization</vt:lpstr>
      <vt:lpstr>Outline</vt:lpstr>
      <vt:lpstr>Concurrency</vt:lpstr>
      <vt:lpstr>Race Condition</vt:lpstr>
      <vt:lpstr>Race Condition &amp; Critical Section </vt:lpstr>
      <vt:lpstr>Lock to Protect a Critical Section</vt:lpstr>
      <vt:lpstr>Locks</vt:lpstr>
      <vt:lpstr>Locks: Disable Interrupts</vt:lpstr>
      <vt:lpstr>Locks: Loads/Stores</vt:lpstr>
      <vt:lpstr>Locks: Test-And-Set</vt:lpstr>
      <vt:lpstr>Locks: Compare-And-Swap</vt:lpstr>
      <vt:lpstr>Locks: Busy Waiting</vt:lpstr>
      <vt:lpstr>Ticket Lock</vt:lpstr>
      <vt:lpstr>Ticket Lock</vt:lpstr>
      <vt:lpstr>Ticket Lock</vt:lpstr>
      <vt:lpstr>Ticket Lock</vt:lpstr>
      <vt:lpstr>Spinlocks: Performance</vt:lpstr>
      <vt:lpstr>Spinlocks: yield()</vt:lpstr>
      <vt:lpstr>Spinlocks: Locks with Queue</vt:lpstr>
      <vt:lpstr>Spinlocks: Locks with Queue</vt:lpstr>
      <vt:lpstr>Spinlocks: Two Phase locks</vt:lpstr>
      <vt:lpstr>Summary</vt:lpstr>
      <vt:lpstr>Outlines</vt:lpstr>
      <vt:lpstr>Recap</vt:lpstr>
      <vt:lpstr>Semaphores</vt:lpstr>
      <vt:lpstr>Semaphore Operations</vt:lpstr>
      <vt:lpstr>Binary Semaphore</vt:lpstr>
      <vt:lpstr>Semaphore for Ordering</vt:lpstr>
      <vt:lpstr>Semaphore for Ordering</vt:lpstr>
      <vt:lpstr>Semaphore for Ordering</vt:lpstr>
      <vt:lpstr>Semaphore for P/C</vt:lpstr>
      <vt:lpstr>Semaphore for P/C</vt:lpstr>
      <vt:lpstr>Semaphore for P/C</vt:lpstr>
      <vt:lpstr>Semaphore for P/C</vt:lpstr>
      <vt:lpstr>Semaphore for P/C</vt:lpstr>
      <vt:lpstr>Semaphore for P/C – Mutex</vt:lpstr>
      <vt:lpstr>Semaphore for P/C – Mutex</vt:lpstr>
      <vt:lpstr>Semaphore for P/C – Mutex</vt:lpstr>
      <vt:lpstr>Semaphore for P/C – Mutex</vt:lpstr>
      <vt:lpstr>Deadlock</vt:lpstr>
      <vt:lpstr>Mutex without Deadlock</vt:lpstr>
      <vt:lpstr>Summary</vt:lpstr>
      <vt:lpstr>Recap</vt:lpstr>
      <vt:lpstr>Condition Variables</vt:lpstr>
      <vt:lpstr>Producer/Consumer Problem</vt:lpstr>
      <vt:lpstr>Producer/Consumer Problem</vt:lpstr>
      <vt:lpstr>P/C Problems With Only Locks</vt:lpstr>
      <vt:lpstr>More Than Mutual Exclusion</vt:lpstr>
      <vt:lpstr>Condition Variables (CV)</vt:lpstr>
      <vt:lpstr>Condition Variables (CV)</vt:lpstr>
      <vt:lpstr>Incorrect: CV with Only Lock</vt:lpstr>
      <vt:lpstr>Incorrect: CV with Flag &amp; Lock</vt:lpstr>
      <vt:lpstr>Correct: CV with Flag &amp; Lock</vt:lpstr>
      <vt:lpstr>Summary </vt:lpstr>
      <vt:lpstr>Quiz: Race Conditions</vt:lpstr>
      <vt:lpstr>Quiz: Race Conditions</vt:lpstr>
      <vt:lpstr>Quiz: Race Conditions</vt:lpstr>
      <vt:lpstr>Quiz: Semaphores</vt:lpstr>
      <vt:lpstr>Quiz: Semaphores II</vt:lpstr>
      <vt:lpstr>Quiz: Deadlocks</vt:lpstr>
      <vt:lpstr>Quiz: Deadlocks</vt:lpstr>
      <vt:lpstr>Quiz: Deadlocks</vt:lpstr>
    </vt:vector>
  </TitlesOfParts>
  <Company>UC Berkeley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1: Course Introduction and Overview</dc:title>
  <dc:creator>John D. Kubiatowicz</dc:creator>
  <dc:description>Imported some pictures from Silbershatz (c) 2005</dc:description>
  <cp:lastModifiedBy>Zonghua Gu</cp:lastModifiedBy>
  <cp:revision>1020</cp:revision>
  <cp:lastPrinted>2022-03-10T08:20:00Z</cp:lastPrinted>
  <dcterms:created xsi:type="dcterms:W3CDTF">1995-08-12T11:37:26Z</dcterms:created>
  <dcterms:modified xsi:type="dcterms:W3CDTF">2025-02-10T14:37:59Z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wner">
    <vt:lpwstr>Joseph</vt:lpwstr>
  </property>
  <property fmtid="{D5CDD505-2E9C-101B-9397-08002B2CF9AE}" pid="3" name="Semester">
    <vt:lpwstr>Spring 2006</vt:lpwstr>
  </property>
</Properties>
</file>